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3" r:id="rId4"/>
    <p:sldId id="259" r:id="rId5"/>
    <p:sldId id="260" r:id="rId6"/>
    <p:sldId id="268" r:id="rId7"/>
    <p:sldId id="272" r:id="rId8"/>
    <p:sldId id="261" r:id="rId9"/>
    <p:sldId id="264" r:id="rId10"/>
    <p:sldId id="267" r:id="rId11"/>
    <p:sldId id="265" r:id="rId12"/>
    <p:sldId id="25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141"/>
  </p:normalViewPr>
  <p:slideViewPr>
    <p:cSldViewPr snapToGrid="0">
      <p:cViewPr varScale="1">
        <p:scale>
          <a:sx n="102" d="100"/>
          <a:sy n="102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BD8F-7A52-4152-B6D9-B7B37B8D5832}" type="datetimeFigureOut">
              <a:rPr lang="en-US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1D0C9-E0B1-4E2A-8644-8F123422402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D0C9-E0B1-4E2A-8644-8F123422402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D0C9-E0B1-4E2A-8644-8F123422402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D0C9-E0B1-4E2A-8644-8F123422402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D0C9-E0B1-4E2A-8644-8F123422402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4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1D0C9-E0B1-4E2A-8644-8F123422402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37473"/>
            <a:ext cx="9715500" cy="2113827"/>
          </a:xfrm>
        </p:spPr>
        <p:txBody>
          <a:bodyPr/>
          <a:lstStyle/>
          <a:p>
            <a:r>
              <a:rPr lang="en-US" sz="3600"/>
              <a:t>MintHint: Automated Synthesis of Repair Hints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Then checks edit distance which is the minimum number of changes to transform to repaired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For example, the edit distance between “Kitten” and “Sitting” is 3</a:t>
            </a:r>
          </a:p>
          <a:p>
            <a:pPr lvl="2"/>
            <a:r>
              <a:rPr lang="en-US" dirty="0" smtClean="0"/>
              <a:t>Kitten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err="1" smtClean="0">
                <a:sym typeface="Wingdings"/>
              </a:rPr>
              <a:t>itten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Sitt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i</a:t>
            </a:r>
            <a:r>
              <a:rPr lang="en-US" dirty="0" err="1" smtClean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  Sittin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g</a:t>
            </a:r>
          </a:p>
          <a:p>
            <a:pPr lvl="1"/>
            <a:r>
              <a:rPr lang="en-US" dirty="0" smtClean="0"/>
              <a:t>Fixes with smaller edit distances are more likely to be replacement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Afterwards, generate remove hints for lines that don’t have a Retain hint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868" y="3870522"/>
            <a:ext cx="80417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if (</a:t>
            </a:r>
            <a:r>
              <a:rPr lang="en-US" sz="1400" dirty="0" err="1" smtClean="0"/>
              <a:t>edit_distance</a:t>
            </a:r>
            <a:r>
              <a:rPr lang="en-US" sz="1400" dirty="0" smtClean="0"/>
              <a:t> == 0)</a:t>
            </a:r>
          </a:p>
          <a:p>
            <a:pPr lvl="2"/>
            <a:r>
              <a:rPr lang="en-US" sz="1400" dirty="0" smtClean="0"/>
              <a:t>Retain hint (statement already exists and is unlikely to be faulty)</a:t>
            </a:r>
          </a:p>
          <a:p>
            <a:pPr lvl="1"/>
            <a:r>
              <a:rPr lang="en-US" sz="1400" dirty="0" smtClean="0"/>
              <a:t>else if (</a:t>
            </a:r>
            <a:r>
              <a:rPr lang="en-US" sz="1400" dirty="0" err="1" smtClean="0"/>
              <a:t>edit_distance</a:t>
            </a:r>
            <a:r>
              <a:rPr lang="en-US" sz="1400" dirty="0" smtClean="0"/>
              <a:t> &lt;= 2)</a:t>
            </a:r>
          </a:p>
          <a:p>
            <a:pPr lvl="2"/>
            <a:r>
              <a:rPr lang="en-US" sz="1400" dirty="0" smtClean="0"/>
              <a:t>Replacement hint (Incorrect operator, constant, variable,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else if(</a:t>
            </a:r>
            <a:r>
              <a:rPr lang="en-US" sz="1400" dirty="0" err="1" smtClean="0"/>
              <a:t>edit_distance</a:t>
            </a:r>
            <a:r>
              <a:rPr lang="en-US" sz="1400" dirty="0" smtClean="0"/>
              <a:t> &gt; 2)</a:t>
            </a:r>
          </a:p>
          <a:p>
            <a:pPr lvl="2"/>
            <a:r>
              <a:rPr lang="en-US" sz="1400" dirty="0" smtClean="0"/>
              <a:t>Insertion hint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Hints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hints are sets of program transformations</a:t>
            </a:r>
          </a:p>
          <a:p>
            <a:r>
              <a:rPr lang="en-US" dirty="0" smtClean="0"/>
              <a:t>Like in simple hints, expressions must all be likely enough </a:t>
            </a:r>
          </a:p>
          <a:p>
            <a:r>
              <a:rPr lang="en-US" dirty="0" smtClean="0"/>
              <a:t>The expressions within each compound hint must be likely to occur together</a:t>
            </a:r>
          </a:p>
          <a:p>
            <a:pPr lvl="1"/>
            <a:r>
              <a:rPr lang="en-US" dirty="0" smtClean="0"/>
              <a:t>Uses Spearman Partial coefficient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417706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Tested on flex,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which range from 10-14k lines of code</a:t>
            </a:r>
          </a:p>
          <a:p>
            <a:r>
              <a:rPr lang="en-US" dirty="0" smtClean="0"/>
              <a:t>Tasks 4,6,8,9 led to repair of fault</a:t>
            </a:r>
          </a:p>
          <a:p>
            <a:r>
              <a:rPr lang="en-US" dirty="0"/>
              <a:t>Task 10 was a partial </a:t>
            </a:r>
            <a:r>
              <a:rPr lang="en-US" dirty="0" smtClean="0"/>
              <a:t>repair</a:t>
            </a:r>
          </a:p>
          <a:p>
            <a:r>
              <a:rPr lang="en-US" dirty="0"/>
              <a:t>Task 7 failed due to too much </a:t>
            </a:r>
            <a:r>
              <a:rPr lang="en-US" dirty="0" smtClean="0"/>
              <a:t>noise</a:t>
            </a:r>
            <a:endParaRPr lang="en-US" dirty="0" smtClean="0"/>
          </a:p>
          <a:p>
            <a:r>
              <a:rPr lang="en-US" dirty="0" smtClean="0"/>
              <a:t>Task 5 timed out for actual faulty statement. Task 11 timed out for all potentially faulty statements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02" y="2160589"/>
            <a:ext cx="4419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05077" cy="3880773"/>
          </a:xfrm>
        </p:spPr>
        <p:txBody>
          <a:bodyPr/>
          <a:lstStyle/>
          <a:p>
            <a:r>
              <a:rPr lang="en-US" dirty="0"/>
              <a:t>Used programs from Siemens suite </a:t>
            </a:r>
            <a:r>
              <a:rPr lang="en-US" dirty="0" smtClean="0"/>
              <a:t>sorted by number of faults</a:t>
            </a:r>
          </a:p>
          <a:p>
            <a:r>
              <a:rPr lang="en-US" dirty="0" smtClean="0"/>
              <a:t>Only debugged top 5 </a:t>
            </a:r>
            <a:r>
              <a:rPr lang="en-US" dirty="0" err="1" smtClean="0"/>
              <a:t>suspicous</a:t>
            </a:r>
            <a:r>
              <a:rPr lang="en-US" dirty="0" smtClean="0"/>
              <a:t> statements from </a:t>
            </a:r>
            <a:r>
              <a:rPr lang="en-US" dirty="0" err="1" smtClean="0"/>
              <a:t>Zoltar</a:t>
            </a:r>
            <a:r>
              <a:rPr lang="en-US" dirty="0" smtClean="0"/>
              <a:t> for consistency and time</a:t>
            </a:r>
          </a:p>
          <a:p>
            <a:r>
              <a:rPr lang="en-US" dirty="0" smtClean="0"/>
              <a:t>Studied 10 users each with at least 1 year of experience in C</a:t>
            </a:r>
          </a:p>
          <a:p>
            <a:pPr lvl="1"/>
            <a:r>
              <a:rPr lang="en-US" dirty="0" smtClean="0"/>
              <a:t>8 working professionals</a:t>
            </a:r>
          </a:p>
          <a:p>
            <a:pPr lvl="1"/>
            <a:r>
              <a:rPr lang="en-US" dirty="0" smtClean="0"/>
              <a:t>2 graduate students</a:t>
            </a:r>
          </a:p>
          <a:p>
            <a:r>
              <a:rPr lang="en-US" dirty="0" smtClean="0"/>
              <a:t>Programs given to participants were chosen at random</a:t>
            </a:r>
          </a:p>
          <a:p>
            <a:r>
              <a:rPr lang="en-US" dirty="0" smtClean="0"/>
              <a:t>Control Phase</a:t>
            </a:r>
          </a:p>
          <a:p>
            <a:pPr lvl="1"/>
            <a:r>
              <a:rPr lang="en-US" dirty="0" smtClean="0"/>
              <a:t>Given results from localization tool and test suite</a:t>
            </a:r>
          </a:p>
          <a:p>
            <a:r>
              <a:rPr lang="en-US" dirty="0" smtClean="0"/>
              <a:t>Experimental Phase</a:t>
            </a:r>
          </a:p>
          <a:p>
            <a:pPr lvl="1"/>
            <a:r>
              <a:rPr lang="en-US" dirty="0" smtClean="0"/>
              <a:t>Also given generated repair hints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3719104"/>
            <a:ext cx="8596312" cy="237855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4519982" cy="2747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3562" y="609600"/>
            <a:ext cx="395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useful hint in top 11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23562" y="609600"/>
            <a:ext cx="395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Program was easier to repair</a:t>
            </a:r>
          </a:p>
          <a:p>
            <a:endParaRPr lang="en-US" dirty="0"/>
          </a:p>
          <a:p>
            <a:r>
              <a:rPr lang="en-US" dirty="0" smtClean="0"/>
              <a:t>The programs were easier to localize and repair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Study had a small sample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Sample size only contained experienced programmers</a:t>
            </a:r>
          </a:p>
          <a:p>
            <a:pPr lvl="1"/>
            <a:r>
              <a:rPr lang="en-US" dirty="0"/>
              <a:t>Although sample size is small, the user study does provide substantial evidence that to tool is </a:t>
            </a:r>
            <a:r>
              <a:rPr lang="en-US" dirty="0" smtClean="0"/>
              <a:t>helpful</a:t>
            </a:r>
          </a:p>
          <a:p>
            <a:pPr marL="342900" lvl="1" indent="-342900"/>
            <a:r>
              <a:rPr lang="en-US" sz="1800" dirty="0"/>
              <a:t>Results are not compared with related tools that don’t rely on </a:t>
            </a:r>
            <a:r>
              <a:rPr lang="en-US" sz="1800" dirty="0" smtClean="0"/>
              <a:t>specification</a:t>
            </a:r>
            <a:endParaRPr lang="en-US" sz="1800" dirty="0"/>
          </a:p>
          <a:p>
            <a:r>
              <a:rPr lang="en-US" dirty="0"/>
              <a:t>The state transformer relies on DSE </a:t>
            </a:r>
          </a:p>
          <a:p>
            <a:pPr lvl="1"/>
            <a:r>
              <a:rPr lang="en-US" dirty="0"/>
              <a:t>Performance issue, DSE is the main bottleneck and times out after 15 </a:t>
            </a:r>
            <a:r>
              <a:rPr lang="en-US" dirty="0" err="1"/>
              <a:t>mins</a:t>
            </a:r>
            <a:endParaRPr lang="en-US" dirty="0"/>
          </a:p>
          <a:p>
            <a:pPr lvl="1"/>
            <a:r>
              <a:rPr lang="en-US" dirty="0"/>
              <a:t>Issues with exploding paths</a:t>
            </a:r>
          </a:p>
          <a:p>
            <a:pPr lvl="1"/>
            <a:r>
              <a:rPr lang="en-US" dirty="0"/>
              <a:t>Does not support all data types</a:t>
            </a:r>
          </a:p>
          <a:p>
            <a:pPr lvl="1"/>
            <a:r>
              <a:rPr lang="en-US" dirty="0"/>
              <a:t>State transformers are noisy</a:t>
            </a:r>
          </a:p>
          <a:p>
            <a:pPr lvl="2"/>
            <a:r>
              <a:rPr lang="en-US" dirty="0"/>
              <a:t>The output of the DSE may not be in the repair space</a:t>
            </a:r>
          </a:p>
          <a:p>
            <a:r>
              <a:rPr lang="en-US" dirty="0"/>
              <a:t>Like most program repair tools, it depends on the quality of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Semi automated Repair?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 automated debugging tool that generates repair hints instead of fixes</a:t>
            </a:r>
          </a:p>
          <a:p>
            <a:pPr lvl="1"/>
            <a:r>
              <a:rPr lang="en-US" dirty="0" smtClean="0"/>
              <a:t>The results from automatic program repair tools need to be manually inspected for correctness. Not all repairs generated are high quality.</a:t>
            </a:r>
          </a:p>
          <a:p>
            <a:r>
              <a:rPr lang="en-US" dirty="0" smtClean="0"/>
              <a:t>Unlike existing automatic repair tools, </a:t>
            </a:r>
            <a:r>
              <a:rPr lang="en-US" dirty="0" err="1" smtClean="0"/>
              <a:t>MintHint</a:t>
            </a:r>
            <a:r>
              <a:rPr lang="en-US" dirty="0" smtClean="0"/>
              <a:t> does not rely on a specification </a:t>
            </a:r>
          </a:p>
          <a:p>
            <a:r>
              <a:rPr lang="en-US" dirty="0" err="1" smtClean="0"/>
              <a:t>MintHint</a:t>
            </a:r>
            <a:r>
              <a:rPr lang="en-US" dirty="0" smtClean="0"/>
              <a:t> does not need to evaluate entire repair space to find correct snippets</a:t>
            </a:r>
          </a:p>
          <a:p>
            <a:r>
              <a:rPr lang="en-US" dirty="0" err="1" smtClean="0"/>
              <a:t>MintHint</a:t>
            </a:r>
            <a:r>
              <a:rPr lang="en-US" dirty="0" smtClean="0"/>
              <a:t> helps find potential fixes even if the fix is not in the repair space</a:t>
            </a:r>
          </a:p>
        </p:txBody>
      </p:sp>
    </p:spTree>
    <p:extLst>
      <p:ext uri="{BB962C8B-B14F-4D97-AF65-F5344CB8AC3E}">
        <p14:creationId xmlns:p14="http://schemas.microsoft.com/office/powerpoint/2010/main" val="3518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664" y="1561514"/>
            <a:ext cx="3713871" cy="5193069"/>
          </a:xfrm>
        </p:spPr>
        <p:txBody>
          <a:bodyPr>
            <a:normAutofit/>
          </a:bodyPr>
          <a:lstStyle/>
          <a:p>
            <a:r>
              <a:rPr lang="en-US" dirty="0" smtClean="0"/>
              <a:t>Identify suspicious lines</a:t>
            </a:r>
          </a:p>
          <a:p>
            <a:r>
              <a:rPr lang="en-US" dirty="0"/>
              <a:t>State transformer: Function that produces desired state (using Dynamic Symbolic Execution)</a:t>
            </a:r>
          </a:p>
          <a:p>
            <a:r>
              <a:rPr lang="en-US" dirty="0" smtClean="0"/>
              <a:t>Repair space: List of possible expressions used in repair</a:t>
            </a:r>
          </a:p>
          <a:p>
            <a:r>
              <a:rPr lang="en-US" dirty="0"/>
              <a:t>Sorted based on statistical </a:t>
            </a:r>
            <a:r>
              <a:rPr lang="en-US" dirty="0" smtClean="0"/>
              <a:t>correlation</a:t>
            </a:r>
          </a:p>
          <a:p>
            <a:r>
              <a:rPr lang="en-US" dirty="0"/>
              <a:t>Synthesize </a:t>
            </a:r>
            <a:r>
              <a:rPr lang="en-US" dirty="0" smtClean="0"/>
              <a:t>hints</a:t>
            </a:r>
          </a:p>
          <a:p>
            <a:pPr lvl="1"/>
            <a:r>
              <a:rPr lang="en-US" sz="1200" dirty="0"/>
              <a:t>Insertion</a:t>
            </a:r>
          </a:p>
          <a:p>
            <a:pPr lvl="1"/>
            <a:r>
              <a:rPr lang="en-US" sz="1200" dirty="0">
                <a:latin typeface="Trebuchet MS" charset="0"/>
              </a:rPr>
              <a:t>Replacement</a:t>
            </a:r>
          </a:p>
          <a:p>
            <a:pPr lvl="1"/>
            <a:r>
              <a:rPr lang="en-US" sz="1200" dirty="0">
                <a:latin typeface="Trebuchet MS" charset="0"/>
              </a:rPr>
              <a:t>Removal</a:t>
            </a:r>
          </a:p>
          <a:p>
            <a:pPr lvl="1"/>
            <a:r>
              <a:rPr lang="en-US" sz="1200" dirty="0">
                <a:latin typeface="Trebuchet MS" charset="0"/>
              </a:rPr>
              <a:t>Retention</a:t>
            </a:r>
          </a:p>
          <a:p>
            <a:pPr lvl="1"/>
            <a:r>
              <a:rPr lang="en-US" sz="1200" dirty="0" smtClean="0">
                <a:latin typeface="Trebuchet MS" charset="0"/>
              </a:rPr>
              <a:t>Compounding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2" y="1252602"/>
            <a:ext cx="5922588" cy="55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Localization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 charset="0"/>
              </a:rPr>
              <a:t>Uses </a:t>
            </a:r>
            <a:r>
              <a:rPr lang="en-US" dirty="0" smtClean="0">
                <a:latin typeface="Trebuchet MS" charset="0"/>
              </a:rPr>
              <a:t>spectrum based fault localization, </a:t>
            </a:r>
            <a:r>
              <a:rPr lang="en-US" dirty="0" err="1" smtClean="0">
                <a:latin typeface="Trebuchet MS" charset="0"/>
              </a:rPr>
              <a:t>Zoltar</a:t>
            </a:r>
            <a:r>
              <a:rPr lang="en-US" dirty="0" smtClean="0">
                <a:latin typeface="Trebuchet MS" charset="0"/>
              </a:rPr>
              <a:t>,</a:t>
            </a:r>
            <a:r>
              <a:rPr lang="en-US" dirty="0" smtClean="0">
                <a:latin typeface="Trebuchet MS" charset="0"/>
              </a:rPr>
              <a:t> </a:t>
            </a:r>
            <a:r>
              <a:rPr lang="en-US" dirty="0">
                <a:latin typeface="Trebuchet MS" charset="0"/>
              </a:rPr>
              <a:t>to find suspicious locations</a:t>
            </a:r>
            <a:r>
              <a:rPr lang="en-US" dirty="0" smtClean="0">
                <a:latin typeface="Trebuchet MS" charset="0"/>
              </a:rPr>
              <a:t>.</a:t>
            </a:r>
          </a:p>
          <a:p>
            <a:pPr lvl="1"/>
            <a:r>
              <a:rPr lang="en-US" dirty="0" smtClean="0">
                <a:latin typeface="Trebuchet MS" charset="0"/>
              </a:rPr>
              <a:t>Dynamically collects spectra (</a:t>
            </a:r>
            <a:r>
              <a:rPr lang="en-US" dirty="0"/>
              <a:t>basic block hits, function hits, </a:t>
            </a:r>
            <a:r>
              <a:rPr lang="en-US" dirty="0" err="1"/>
              <a:t>def</a:t>
            </a:r>
            <a:r>
              <a:rPr lang="en-US" dirty="0"/>
              <a:t>-use pairs</a:t>
            </a:r>
            <a:r>
              <a:rPr lang="en-US" dirty="0" smtClean="0">
                <a:latin typeface="Trebuchet MS" charset="0"/>
              </a:rPr>
              <a:t>) from execution</a:t>
            </a:r>
          </a:p>
          <a:p>
            <a:pPr lvl="1"/>
            <a:r>
              <a:rPr lang="en-US" dirty="0" smtClean="0">
                <a:latin typeface="Trebuchet MS" charset="0"/>
              </a:rPr>
              <a:t>Uses statistical formulas to evaluate risk</a:t>
            </a:r>
            <a:endParaRPr lang="en-US" dirty="0" smtClean="0">
              <a:latin typeface="Trebuchet MS" charset="0"/>
            </a:endParaRPr>
          </a:p>
          <a:p>
            <a:r>
              <a:rPr lang="en-US" dirty="0" smtClean="0">
                <a:latin typeface="Trebuchet MS" charset="0"/>
              </a:rPr>
              <a:t>Obtains list of suspicious lines and runs independently for each one</a:t>
            </a:r>
          </a:p>
          <a:p>
            <a:r>
              <a:rPr lang="en-US" dirty="0" smtClean="0">
                <a:latin typeface="Trebuchet MS" charset="0"/>
              </a:rPr>
              <a:t>Fault Localization tools may incorrectly flag lines as suspicious</a:t>
            </a:r>
          </a:p>
          <a:p>
            <a:pPr lvl="1"/>
            <a:r>
              <a:rPr lang="en-US" dirty="0" err="1"/>
              <a:t>MintHint</a:t>
            </a:r>
            <a:r>
              <a:rPr lang="en-US" dirty="0"/>
              <a:t> generates “retain” hints and in the experiments filtered 40% of </a:t>
            </a:r>
            <a:r>
              <a:rPr lang="en-US" dirty="0" smtClean="0"/>
              <a:t>these</a:t>
            </a:r>
            <a:endParaRPr lang="en-US" dirty="0"/>
          </a:p>
          <a:p>
            <a:endParaRPr lang="en-US" dirty="0" smtClean="0">
              <a:latin typeface="Trebuchet MS" charset="0"/>
            </a:endParaRPr>
          </a:p>
          <a:p>
            <a:endParaRPr lang="en-US" dirty="0" smtClean="0">
              <a:latin typeface="Trebuchet MS" charset="0"/>
            </a:endParaRPr>
          </a:p>
          <a:p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transformers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Trebuchet MS" charset="0"/>
              </a:rPr>
              <a:t>Given an input state (set of all variable values) produces a set of output states that pass all of the tests</a:t>
            </a:r>
            <a:endParaRPr lang="en-US" dirty="0">
              <a:latin typeface="Trebuchet MS" charset="0"/>
            </a:endParaRPr>
          </a:p>
          <a:p>
            <a:r>
              <a:rPr lang="en-US" dirty="0" smtClean="0">
                <a:latin typeface="Trebuchet MS" charset="0"/>
              </a:rPr>
              <a:t>We make the left hand side of the expression symbolic</a:t>
            </a:r>
            <a:endParaRPr lang="en-US" dirty="0">
              <a:latin typeface="Trebuchet MS" charset="0"/>
            </a:endParaRPr>
          </a:p>
          <a:p>
            <a:pPr lvl="1"/>
            <a:r>
              <a:rPr lang="en-US" dirty="0">
                <a:latin typeface="Trebuchet MS" charset="0"/>
              </a:rPr>
              <a:t>if (s[∗</a:t>
            </a:r>
            <a:r>
              <a:rPr lang="en-US" dirty="0" err="1">
                <a:latin typeface="Trebuchet MS" charset="0"/>
              </a:rPr>
              <a:t>i</a:t>
            </a:r>
            <a:r>
              <a:rPr lang="en-US" dirty="0">
                <a:latin typeface="Trebuchet MS" charset="0"/>
              </a:rPr>
              <a:t>] == </a:t>
            </a:r>
            <a:r>
              <a:rPr lang="en-US" dirty="0" smtClean="0">
                <a:latin typeface="Trebuchet MS" charset="0"/>
              </a:rPr>
              <a:t>ENDSTR) </a:t>
            </a:r>
            <a:r>
              <a:rPr lang="en-US" dirty="0" smtClean="0">
                <a:latin typeface="Trebuchet MS" charset="0"/>
                <a:sym typeface="Wingdings"/>
              </a:rPr>
              <a:t> </a:t>
            </a:r>
            <a:r>
              <a:rPr lang="en-US" dirty="0" smtClean="0">
                <a:latin typeface="Trebuchet MS" charset="0"/>
              </a:rPr>
              <a:t>branch0 </a:t>
            </a:r>
            <a:r>
              <a:rPr lang="en-US" dirty="0">
                <a:latin typeface="Trebuchet MS" charset="0"/>
              </a:rPr>
              <a:t>= s[*i] == ENDSTR</a:t>
            </a:r>
          </a:p>
          <a:p>
            <a:r>
              <a:rPr lang="en-US" dirty="0">
                <a:latin typeface="Trebuchet MS" charset="0"/>
              </a:rPr>
              <a:t>U</a:t>
            </a:r>
            <a:r>
              <a:rPr lang="en-US" dirty="0" smtClean="0">
                <a:latin typeface="Trebuchet MS" charset="0"/>
              </a:rPr>
              <a:t>se </a:t>
            </a:r>
            <a:r>
              <a:rPr lang="en-US" dirty="0">
                <a:latin typeface="Trebuchet MS" charset="0"/>
              </a:rPr>
              <a:t>DSE to find values of branch0 that produce the expected output</a:t>
            </a:r>
          </a:p>
          <a:p>
            <a:r>
              <a:rPr lang="en-US" dirty="0" smtClean="0">
                <a:latin typeface="Trebuchet MS" charset="0"/>
              </a:rPr>
              <a:t>Execute program with corrected value to generate output state</a:t>
            </a:r>
            <a:endParaRPr lang="en-US" dirty="0">
              <a:latin typeface="Trebuchet MS" charset="0"/>
            </a:endParaRPr>
          </a:p>
          <a:p>
            <a:endParaRPr lang="en-US" dirty="0">
              <a:latin typeface="Trebuchet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978" y="4622104"/>
            <a:ext cx="2204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 = 100;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	if(x &gt; 10)</a:t>
            </a:r>
          </a:p>
          <a:p>
            <a:r>
              <a:rPr lang="en-US" dirty="0"/>
              <a:t>	</a:t>
            </a:r>
            <a:r>
              <a:rPr lang="en-US" dirty="0" smtClean="0"/>
              <a:t>	x--;</a:t>
            </a:r>
          </a:p>
          <a:p>
            <a:r>
              <a:rPr lang="en-US" dirty="0" smtClean="0"/>
              <a:t>	return x;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5074" y="4622104"/>
            <a:ext cx="27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(100, f())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possible repairs to choose from</a:t>
            </a:r>
          </a:p>
          <a:p>
            <a:r>
              <a:rPr lang="en-US" dirty="0" smtClean="0"/>
              <a:t>Generated by enumerating valid combinations of variables and function calls</a:t>
            </a:r>
          </a:p>
          <a:p>
            <a:r>
              <a:rPr lang="en-US" dirty="0" smtClean="0"/>
              <a:t>The repair space will always be incomplete since we must have a maximum number of variables/function calls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844" y="3659026"/>
            <a:ext cx="7515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High_Confidence</a:t>
            </a:r>
            <a:r>
              <a:rPr lang="en-US" sz="1400" dirty="0" smtClean="0"/>
              <a:t> </a:t>
            </a:r>
            <a:r>
              <a:rPr lang="en-US" sz="1400" dirty="0"/>
              <a:t>||  </a:t>
            </a:r>
            <a:r>
              <a:rPr lang="en-US" sz="1400" dirty="0" err="1" smtClean="0"/>
              <a:t>Two_of_Three_Reports_Valid</a:t>
            </a:r>
            <a:endParaRPr lang="en-US" sz="1400" dirty="0" smtClean="0"/>
          </a:p>
          <a:p>
            <a:r>
              <a:rPr lang="en-US" sz="1400" dirty="0" err="1" smtClean="0"/>
              <a:t>High_Confidence</a:t>
            </a:r>
            <a:r>
              <a:rPr lang="en-US" sz="1400" dirty="0" smtClean="0"/>
              <a:t> </a:t>
            </a:r>
            <a:r>
              <a:rPr lang="en-US" sz="1400" dirty="0"/>
              <a:t>||  </a:t>
            </a:r>
            <a:r>
              <a:rPr lang="en-US" sz="1400" dirty="0" err="1" smtClean="0"/>
              <a:t>upward_preferred</a:t>
            </a:r>
            <a:r>
              <a:rPr lang="en-US" sz="1400" dirty="0" smtClean="0"/>
              <a:t> </a:t>
            </a:r>
            <a:r>
              <a:rPr lang="en-US" sz="1400" dirty="0" err="1"/>
              <a:t>Two_of_Three_Reports_Valid</a:t>
            </a:r>
            <a:r>
              <a:rPr lang="en-US" sz="1400" dirty="0"/>
              <a:t> </a:t>
            </a:r>
            <a:r>
              <a:rPr lang="en-US" sz="1400" dirty="0" smtClean="0"/>
              <a:t>||  </a:t>
            </a:r>
            <a:r>
              <a:rPr lang="en-US" sz="1400" dirty="0" err="1" smtClean="0"/>
              <a:t>High_Confidence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! </a:t>
            </a:r>
            <a:r>
              <a:rPr lang="en-US" sz="1400" dirty="0" err="1" smtClean="0"/>
              <a:t>Two_of_Three_Reports_Valid</a:t>
            </a:r>
            <a:r>
              <a:rPr lang="en-US" sz="1400" dirty="0" smtClean="0"/>
              <a:t> </a:t>
            </a:r>
            <a:r>
              <a:rPr lang="en-US" sz="1400" dirty="0" err="1"/>
              <a:t>High_Confidence</a:t>
            </a:r>
            <a:r>
              <a:rPr lang="en-US" sz="1400" dirty="0"/>
              <a:t> </a:t>
            </a:r>
            <a:r>
              <a:rPr lang="en-US" sz="1400" dirty="0" smtClean="0"/>
              <a:t>&amp;&amp; ! </a:t>
            </a:r>
            <a:r>
              <a:rPr lang="en-US" sz="1400" dirty="0" err="1" smtClean="0"/>
              <a:t>upward_preferred</a:t>
            </a:r>
            <a:endParaRPr lang="en-US" sz="1400" dirty="0" smtClean="0"/>
          </a:p>
          <a:p>
            <a:r>
              <a:rPr lang="en-US" sz="1400" dirty="0" err="1" smtClean="0"/>
              <a:t>Two_of_Three_Reports_Valid</a:t>
            </a:r>
            <a:r>
              <a:rPr lang="en-US" sz="1400" dirty="0" smtClean="0"/>
              <a:t> &amp;&amp; ! </a:t>
            </a:r>
            <a:r>
              <a:rPr lang="en-US" sz="1400" dirty="0" err="1" smtClean="0"/>
              <a:t>High_Confidence</a:t>
            </a:r>
            <a:endParaRPr lang="en-US" sz="1400" dirty="0" smtClean="0"/>
          </a:p>
          <a:p>
            <a:r>
              <a:rPr lang="en-US" sz="1400" dirty="0" err="1" smtClean="0"/>
              <a:t>Climb_Inhibit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ALIM()</a:t>
            </a:r>
            <a:endParaRPr lang="en-US" sz="1400" dirty="0"/>
          </a:p>
          <a:p>
            <a:r>
              <a:rPr lang="en-US" sz="1400" dirty="0" err="1" smtClean="0"/>
              <a:t>Positive_RA_Alt_Thresh</a:t>
            </a:r>
            <a:r>
              <a:rPr lang="en-US" sz="1400" dirty="0" smtClean="0"/>
              <a:t>[</a:t>
            </a:r>
            <a:r>
              <a:rPr lang="en-US" sz="1400" dirty="0" err="1" smtClean="0"/>
              <a:t>Alt_Layer_Value</a:t>
            </a:r>
            <a:r>
              <a:rPr lang="en-US" sz="1400" dirty="0" smtClean="0"/>
              <a:t>]</a:t>
            </a:r>
          </a:p>
          <a:p>
            <a:r>
              <a:rPr lang="en-US" sz="1400" dirty="0" err="1" smtClean="0"/>
              <a:t>Inhibit_Biased_Climb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ALIM() +  </a:t>
            </a:r>
            <a:r>
              <a:rPr lang="en-US" sz="1400" dirty="0" smtClean="0"/>
              <a:t>NOZCROSS</a:t>
            </a:r>
          </a:p>
          <a:p>
            <a:r>
              <a:rPr lang="en-US" sz="1400" dirty="0" err="1"/>
              <a:t>Positive_RA_Alt_Thresh</a:t>
            </a:r>
            <a:r>
              <a:rPr lang="en-US" sz="1400" dirty="0"/>
              <a:t>[</a:t>
            </a:r>
            <a:r>
              <a:rPr lang="en-US" sz="1400" dirty="0" err="1"/>
              <a:t>Alt_Layer_Value</a:t>
            </a:r>
            <a:r>
              <a:rPr lang="en-US" sz="1400" dirty="0"/>
              <a:t>] &lt;=  </a:t>
            </a:r>
            <a:r>
              <a:rPr lang="en-US" sz="1400" dirty="0" err="1"/>
              <a:t>Inhibit_Biased_Climb</a:t>
            </a:r>
            <a:r>
              <a:rPr lang="en-US" sz="1400" dirty="0" smtClean="0"/>
              <a:t>()</a:t>
            </a:r>
          </a:p>
          <a:p>
            <a:r>
              <a:rPr lang="en-US" sz="1400" dirty="0" err="1"/>
              <a:t>Inhibit_Biased_Climb</a:t>
            </a:r>
            <a:r>
              <a:rPr lang="en-US" sz="1400" dirty="0"/>
              <a:t>() !=  </a:t>
            </a:r>
            <a:r>
              <a:rPr lang="en-US" sz="1400" dirty="0" smtClean="0"/>
              <a:t>MAXALTDIFF</a:t>
            </a:r>
          </a:p>
          <a:p>
            <a:r>
              <a:rPr lang="en-US" sz="1400" dirty="0" err="1"/>
              <a:t>Positive_RA_Alt_Thresh</a:t>
            </a:r>
            <a:r>
              <a:rPr lang="en-US" sz="1400" dirty="0"/>
              <a:t>[</a:t>
            </a:r>
            <a:r>
              <a:rPr lang="en-US" sz="1400" dirty="0" err="1"/>
              <a:t>Alt_Layer_Value</a:t>
            </a:r>
            <a:r>
              <a:rPr lang="en-US" sz="1400" dirty="0"/>
              <a:t>] /  </a:t>
            </a:r>
            <a:r>
              <a:rPr lang="en-US" sz="1400" dirty="0" err="1"/>
              <a:t>Inhibit_Biased_Climb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MAXALTDIFF -  </a:t>
            </a:r>
            <a:r>
              <a:rPr lang="en-US" sz="1400" dirty="0" err="1"/>
              <a:t>Climb_Inhibit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8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2" y="1529568"/>
            <a:ext cx="6286844" cy="4679412"/>
          </a:xfrm>
        </p:spPr>
      </p:pic>
    </p:spTree>
    <p:extLst>
      <p:ext uri="{BB962C8B-B14F-4D97-AF65-F5344CB8AC3E}">
        <p14:creationId xmlns:p14="http://schemas.microsoft.com/office/powerpoint/2010/main" val="21455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expressions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Expressions are ranked based on statistical </a:t>
            </a:r>
            <a:r>
              <a:rPr lang="en-US" dirty="0"/>
              <a:t>correlation between </a:t>
            </a:r>
            <a:r>
              <a:rPr lang="en-US" dirty="0" smtClean="0"/>
              <a:t>expected values and output values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ranch0 = s[*</a:t>
            </a:r>
            <a:r>
              <a:rPr lang="en-US" dirty="0" err="1" smtClean="0"/>
              <a:t>i</a:t>
            </a:r>
            <a:r>
              <a:rPr lang="en-US" dirty="0" smtClean="0"/>
              <a:t>] == ENDSTR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54063"/>
              </p:ext>
            </p:extLst>
          </p:nvPr>
        </p:nvGraphicFramePr>
        <p:xfrm>
          <a:off x="677334" y="3450562"/>
          <a:ext cx="83414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732"/>
                <a:gridCol w="325676"/>
                <a:gridCol w="1590806"/>
                <a:gridCol w="1691014"/>
                <a:gridCol w="1691013"/>
                <a:gridCol w="200416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State</a:t>
                      </a:r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Values of repair</a:t>
                      </a:r>
                      <a:r>
                        <a:rPr lang="en-US" sz="1600" baseline="0" dirty="0" smtClean="0"/>
                        <a:t> space over input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branch0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s[*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 == s[*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+ 1]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s[*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r>
                        <a:rPr lang="en-US" sz="1600" baseline="0" dirty="0" smtClean="0"/>
                        <a:t> == ENDSTR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s[*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baseline="0" dirty="0" smtClean="0"/>
                        <a:t> + 1] == ENDSTR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“@%&amp;a”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“@n@”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“@n@”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“%@@”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“V@”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0"/>
            <a:ext cx="4371410" cy="22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Generation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43071" cy="4277789"/>
          </a:xfrm>
        </p:spPr>
        <p:txBody>
          <a:bodyPr>
            <a:normAutofit/>
          </a:bodyPr>
          <a:lstStyle/>
          <a:p>
            <a:r>
              <a:rPr lang="en-US" dirty="0" smtClean="0"/>
              <a:t>Suspicious statement is discarded if symbolic execution fails or times out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unsat</a:t>
            </a:r>
            <a:r>
              <a:rPr lang="en-US" dirty="0" smtClean="0"/>
              <a:t> for all failing tests, the statement cannot affect the output so a “retain the statement” hint is added</a:t>
            </a:r>
          </a:p>
          <a:p>
            <a:r>
              <a:rPr lang="en-US" sz="1900" dirty="0" smtClean="0"/>
              <a:t>Simple hints</a:t>
            </a:r>
          </a:p>
          <a:p>
            <a:pPr lvl="1"/>
            <a:r>
              <a:rPr lang="en-US" sz="1700" dirty="0" smtClean="0"/>
              <a:t>Involves a single program transformation so repairs </a:t>
            </a:r>
            <a:r>
              <a:rPr lang="en-US" sz="1800" dirty="0"/>
              <a:t>must have low correlation among </a:t>
            </a:r>
            <a:r>
              <a:rPr lang="en-US" sz="1800" dirty="0" smtClean="0"/>
              <a:t>themselves</a:t>
            </a:r>
            <a:endParaRPr lang="en-US" sz="1700" dirty="0" smtClean="0"/>
          </a:p>
          <a:p>
            <a:pPr lvl="1"/>
            <a:r>
              <a:rPr lang="en-US" dirty="0" smtClean="0"/>
              <a:t>Looks at repairs that are above a given threshold of </a:t>
            </a:r>
            <a:r>
              <a:rPr lang="en-US" dirty="0" err="1" smtClean="0"/>
              <a:t>likelyness</a:t>
            </a:r>
            <a:r>
              <a:rPr lang="en-US" dirty="0" smtClean="0"/>
              <a:t> (function of correlation)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13" y="4677301"/>
            <a:ext cx="3719303" cy="21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2553</TotalTime>
  <Words>931</Words>
  <Application>Microsoft Macintosh PowerPoint</Application>
  <PresentationFormat>Widescreen</PresentationFormat>
  <Paragraphs>166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Trebuchet MS</vt:lpstr>
      <vt:lpstr>Wingdings</vt:lpstr>
      <vt:lpstr>Wingdings 3</vt:lpstr>
      <vt:lpstr>Arial</vt:lpstr>
      <vt:lpstr>Facet</vt:lpstr>
      <vt:lpstr>MintHint: Automated Synthesis of Repair Hints</vt:lpstr>
      <vt:lpstr>Why Semi automated Repair?</vt:lpstr>
      <vt:lpstr>Algorithm </vt:lpstr>
      <vt:lpstr>Fault Localization </vt:lpstr>
      <vt:lpstr>State transformers </vt:lpstr>
      <vt:lpstr>Repair Space</vt:lpstr>
      <vt:lpstr>Example</vt:lpstr>
      <vt:lpstr>Ranking expressions </vt:lpstr>
      <vt:lpstr>Hint Generation </vt:lpstr>
      <vt:lpstr>Pattern Matching</vt:lpstr>
      <vt:lpstr>Compound Hints </vt:lpstr>
      <vt:lpstr>Experimental Setup</vt:lpstr>
      <vt:lpstr>User Study</vt:lpstr>
      <vt:lpstr>PowerPoint Presentation</vt:lpstr>
      <vt:lpstr>Weaknesses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Lu, Nicholas D</cp:lastModifiedBy>
  <cp:revision>46</cp:revision>
  <dcterms:created xsi:type="dcterms:W3CDTF">2014-09-12T02:18:09Z</dcterms:created>
  <dcterms:modified xsi:type="dcterms:W3CDTF">2015-10-30T19:12:03Z</dcterms:modified>
</cp:coreProperties>
</file>