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62" r:id="rId4"/>
    <p:sldId id="261" r:id="rId5"/>
    <p:sldId id="268" r:id="rId6"/>
    <p:sldId id="267" r:id="rId7"/>
    <p:sldId id="269" r:id="rId8"/>
    <p:sldId id="259" r:id="rId9"/>
    <p:sldId id="258" r:id="rId10"/>
    <p:sldId id="270" r:id="rId11"/>
    <p:sldId id="273" r:id="rId12"/>
    <p:sldId id="277" r:id="rId13"/>
    <p:sldId id="271" r:id="rId14"/>
    <p:sldId id="260" r:id="rId15"/>
    <p:sldId id="264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7784" autoAdjust="0"/>
  </p:normalViewPr>
  <p:slideViewPr>
    <p:cSldViewPr>
      <p:cViewPr varScale="1">
        <p:scale>
          <a:sx n="78" d="100"/>
          <a:sy n="78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B2D706A-B724-4655-A06C-1C1F1FC480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49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8CEE02-0C2A-42CA-887C-A7163CCA8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072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8848C-1BB7-4CD4-B3F4-B0A260BBBF7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69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Invariant generation is a well studied problem</a:t>
            </a:r>
            <a:r>
              <a:rPr lang="en-US" baseline="0" dirty="0" smtClean="0"/>
              <a:t> in part because of its benefits.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Practical motivation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preconditions</a:t>
            </a:r>
            <a:r>
              <a:rPr lang="en-US" baseline="0" dirty="0" smtClean="0"/>
              <a:t> and post conditions are useful in program verification(properties), software testing and debugging( assertions).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CEE02-0C2A-42CA-887C-A7163CCA80E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81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Technical motivation</a:t>
            </a:r>
          </a:p>
          <a:p>
            <a:r>
              <a:rPr lang="en-US" dirty="0" smtClean="0"/>
              <a:t>Assumptions, we only want to test for a particular assertion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CEE02-0C2A-42CA-887C-A7163CCA80E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67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Bulllet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 we propose the following contributions</a:t>
            </a:r>
          </a:p>
          <a:p>
            <a:endParaRPr lang="en-US" baseline="0" dirty="0" smtClean="0"/>
          </a:p>
          <a:p>
            <a:r>
              <a:rPr lang="en-US" dirty="0" smtClean="0"/>
              <a:t>Bullet</a:t>
            </a:r>
            <a:r>
              <a:rPr lang="en-US" baseline="0" dirty="0" smtClean="0"/>
              <a:t> 2 </a:t>
            </a:r>
          </a:p>
          <a:p>
            <a:r>
              <a:rPr lang="en-US" baseline="0" dirty="0" smtClean="0"/>
              <a:t>improve quality of inferred invariants or ease of obtaining them.</a:t>
            </a:r>
          </a:p>
          <a:p>
            <a:r>
              <a:rPr lang="en-US" baseline="0" dirty="0" smtClean="0"/>
              <a:t>Over previous tools such as daikon whose invariants generated capture the assumptions and expectations of the test suite. (overly specific)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Dysy</a:t>
            </a:r>
            <a:r>
              <a:rPr lang="en-US" baseline="0" dirty="0" smtClean="0"/>
              <a:t> proposes a dynamic symbolic execution technique.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CEE02-0C2A-42CA-887C-A7163CCA80E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55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n path conditions</a:t>
            </a:r>
          </a:p>
          <a:p>
            <a:endParaRPr lang="en-US" dirty="0" smtClean="0"/>
          </a:p>
          <a:p>
            <a:r>
              <a:rPr lang="en-US" dirty="0" smtClean="0"/>
              <a:t>The intuition behind collecting only the last branch </a:t>
            </a:r>
            <a:r>
              <a:rPr lang="en-US" baseline="0" dirty="0" smtClean="0"/>
              <a:t>is because in some cases the exception failure is dependent on the last branch taken.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following is an example the last branch negation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CEE02-0C2A-42CA-887C-A7163CCA80E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89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CEE02-0C2A-42CA-887C-A7163CCA80E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78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Symbolic state is the</a:t>
            </a:r>
            <a:r>
              <a:rPr lang="en-US" baseline="0" dirty="0" smtClean="0"/>
              <a:t> path condition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CEE02-0C2A-42CA-887C-A7163CCA80E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50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CF51F-74FD-4371-A965-8867A03BC80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This</a:t>
            </a:r>
            <a:r>
              <a:rPr lang="en-US" altLang="en-US" baseline="0" dirty="0" smtClean="0"/>
              <a:t> technique overcomes the problem  introduced by control dependencies and Eliminates likely irrelevant constraints.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But when quantified precondition are required this techniques is ineffective so we introduce a generalization of the path conditions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1497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CF51F-74FD-4371-A965-8867A03BC80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main advantages of this technique is</a:t>
            </a:r>
            <a:r>
              <a:rPr lang="en-US" altLang="en-US" baseline="0" dirty="0" smtClean="0"/>
              <a:t> that is both simple and inexpensive to conduct.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But when control dependencies are introduced, this technique fails. so we introduce the second heuristic.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42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590800"/>
            <a:ext cx="6400800" cy="8382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53340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DBF488-FF6A-41EA-9B8A-DFB6AAE65A5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83" name="Picture 11" descr="leav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2E193-151D-4CDC-8FC9-86F7B37DDF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7701B-6E12-4DA3-A620-8B7EF71006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21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FC7D85-84FF-4682-84B9-2714FD7AFD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30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25A0C-1966-4401-A83C-3B89A4F05D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53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E1ACF-4562-47F2-BECD-C2643208CD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95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BEED8A-2EC3-4256-8701-4EA4B00154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26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89881-CC94-4099-B37A-5C50C4836B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81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7B263-BAA2-4E4D-9403-3E36184070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14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A3EF2-DCFC-4B3F-AF7A-EA2C87F27D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93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75CED-9952-417E-BC62-2F0EB5864D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94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CC699FA-9727-4403-B17E-A3E992A2479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3" name="Picture 9" descr="leaves_nex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  <a:ea typeface="ＭＳ Ｐゴシック" pitchFamily="-12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  <a:ea typeface="ＭＳ Ｐゴシック" pitchFamily="-12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  <a:ea typeface="ＭＳ Ｐゴシック" pitchFamily="-12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  <a:ea typeface="ＭＳ Ｐゴシック" pitchFamily="-12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  <a:ea typeface="ＭＳ Ｐゴシック" pitchFamily="-12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  <a:ea typeface="ＭＳ Ｐゴシック" pitchFamily="-12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  <a:ea typeface="ＭＳ Ｐゴシック" pitchFamily="-12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panose="020B0604020202020204" pitchFamily="34" charset="0"/>
          <a:ea typeface="ＭＳ Ｐゴシック" pitchFamily="-12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90800" y="2133600"/>
            <a:ext cx="6400800" cy="838200"/>
          </a:xfrm>
        </p:spPr>
        <p:txBody>
          <a:bodyPr/>
          <a:lstStyle/>
          <a:p>
            <a:r>
              <a:rPr lang="en-US" altLang="en-US" sz="3600" dirty="0" err="1" smtClean="0">
                <a:solidFill>
                  <a:schemeClr val="tx2">
                    <a:lumMod val="1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DySy</a:t>
            </a:r>
            <a:r>
              <a:rPr lang="en-US" altLang="en-US" sz="3600" dirty="0" smtClean="0">
                <a:solidFill>
                  <a:schemeClr val="tx2">
                    <a:lumMod val="1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Dynamic Symbolic Execution for </a:t>
            </a:r>
            <a:r>
              <a:rPr lang="en-US" altLang="en-US" sz="3600" dirty="0">
                <a:solidFill>
                  <a:schemeClr val="tx2">
                    <a:lumMod val="1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altLang="en-US" sz="3600" dirty="0" smtClean="0">
                <a:solidFill>
                  <a:schemeClr val="tx2">
                    <a:lumMod val="1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nvariant Inference</a:t>
            </a:r>
            <a:endParaRPr lang="en-US" altLang="en-US" sz="3600" dirty="0">
              <a:solidFill>
                <a:schemeClr val="tx2">
                  <a:lumMod val="1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505200"/>
            <a:ext cx="5943600" cy="990600"/>
          </a:xfrm>
        </p:spPr>
        <p:txBody>
          <a:bodyPr/>
          <a:lstStyle/>
          <a:p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Christoph </a:t>
            </a:r>
            <a:r>
              <a:rPr lang="en-US" altLang="en-US" sz="1600" dirty="0" err="1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Csallner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(Georgia Tech) </a:t>
            </a:r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Nikolai Tillman 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(Microsoft Research) </a:t>
            </a:r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altLang="en-US" sz="1600" dirty="0" err="1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Yannis</a:t>
            </a:r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1600" dirty="0" err="1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Smragdakis</a:t>
            </a:r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(University of </a:t>
            </a:r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Oregon)</a:t>
            </a:r>
          </a:p>
          <a:p>
            <a:endParaRPr lang="en-US" altLang="en-US" sz="1600" dirty="0">
              <a:solidFill>
                <a:schemeClr val="bg1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en-US" sz="1600" dirty="0" smtClean="0">
              <a:solidFill>
                <a:schemeClr val="bg1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Presented by Angello Astorga</a:t>
            </a:r>
            <a:b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en-US" sz="1600" dirty="0">
              <a:solidFill>
                <a:schemeClr val="tx2">
                  <a:lumMod val="1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10000"/>
          </a:xfrm>
        </p:spPr>
        <p:txBody>
          <a:bodyPr/>
          <a:lstStyle/>
          <a:p>
            <a:r>
              <a:rPr lang="en-US" alt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alt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et of candidates</a:t>
            </a:r>
          </a:p>
          <a:p>
            <a:pPr lvl="1"/>
            <a:r>
              <a:rPr lang="en-US" alt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conjuncts in path conditions with “this” as the only argument for all methods.</a:t>
            </a:r>
          </a:p>
          <a:p>
            <a:pPr lvl="1"/>
            <a:endParaRPr lang="en-US" altLang="en-US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Likely </a:t>
            </a:r>
            <a:r>
              <a:rPr lang="en-US" alt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invariants( final invariants)</a:t>
            </a:r>
            <a:r>
              <a:rPr lang="en-US" alt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lvl="1"/>
            <a:r>
              <a:rPr lang="en-US" alt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If a candidate invariant implied by all path conditions -&gt; include in class invariants.</a:t>
            </a:r>
          </a:p>
          <a:p>
            <a:pPr lvl="2"/>
            <a:r>
              <a:rPr lang="en-US" alt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Re-executes test suite to confirm.</a:t>
            </a:r>
            <a:endParaRPr lang="en-US" alt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228600"/>
            <a:ext cx="77724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2060"/>
                </a:solidFill>
              </a:rPr>
              <a:t>Step </a:t>
            </a:r>
            <a:r>
              <a:rPr lang="en-US" sz="3200" dirty="0">
                <a:solidFill>
                  <a:srgbClr val="002060"/>
                </a:solidFill>
              </a:rPr>
              <a:t>2</a:t>
            </a:r>
            <a:r>
              <a:rPr lang="en-US" sz="3200" dirty="0" smtClean="0">
                <a:solidFill>
                  <a:srgbClr val="002060"/>
                </a:solidFill>
              </a:rPr>
              <a:t>: Class Invariant Detection</a:t>
            </a:r>
            <a:endParaRPr lang="en-US" altLang="en-US"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10000"/>
          </a:xfrm>
        </p:spPr>
        <p:txBody>
          <a:bodyPr/>
          <a:lstStyle/>
          <a:p>
            <a:r>
              <a:rPr lang="en-US" sz="2800" dirty="0" smtClean="0"/>
              <a:t>Simplifies path conditions with class invariants</a:t>
            </a:r>
            <a:endParaRPr lang="en-US" sz="2800" dirty="0"/>
          </a:p>
          <a:p>
            <a:r>
              <a:rPr lang="en-US" sz="2800" dirty="0" smtClean="0"/>
              <a:t>Method preconditions: disjunction of all path conditions</a:t>
            </a:r>
          </a:p>
          <a:p>
            <a:r>
              <a:rPr lang="en-US" sz="2800" dirty="0" smtClean="0"/>
              <a:t>Method postconditions: conjunction of path specific post conditions (results and assignments in symbolic state).</a:t>
            </a:r>
            <a:endParaRPr lang="en-US" sz="2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-609600" y="228600"/>
            <a:ext cx="77724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2060"/>
                </a:solidFill>
              </a:rPr>
              <a:t>Step 3: Pre- and post conditions</a:t>
            </a:r>
            <a:endParaRPr lang="en-US" altLang="en-US"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438400" y="2286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Example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4443724" cy="3733107"/>
          </a:xfrm>
        </p:spPr>
      </p:pic>
      <p:sp>
        <p:nvSpPr>
          <p:cNvPr id="5" name="TextBox 4"/>
          <p:cNvSpPr txBox="1"/>
          <p:nvPr/>
        </p:nvSpPr>
        <p:spPr>
          <a:xfrm>
            <a:off x="381000" y="4780857"/>
            <a:ext cx="4367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Path Conditions: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x*y &gt; = 0 &amp;&amp; x &lt; y</a:t>
            </a:r>
          </a:p>
          <a:p>
            <a:pPr marL="457200" indent="-457200"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</a:rPr>
              <a:t>x*y </a:t>
            </a:r>
            <a:r>
              <a:rPr lang="en-US" sz="2000" dirty="0">
                <a:solidFill>
                  <a:schemeClr val="accent2"/>
                </a:solidFill>
              </a:rPr>
              <a:t>&gt; = 0 &amp;&amp; x </a:t>
            </a:r>
            <a:r>
              <a:rPr lang="en-US" sz="2000" dirty="0" smtClean="0">
                <a:solidFill>
                  <a:schemeClr val="accent2"/>
                </a:solidFill>
              </a:rPr>
              <a:t>&gt;=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137160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Method Precondition: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x*y &gt;= 0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2819400"/>
            <a:ext cx="350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Method </a:t>
            </a:r>
            <a:r>
              <a:rPr lang="en-US" dirty="0" err="1" smtClean="0">
                <a:solidFill>
                  <a:schemeClr val="accent2"/>
                </a:solidFill>
              </a:rPr>
              <a:t>Postcondition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(x &lt; y) </a:t>
            </a:r>
            <a:r>
              <a:rPr lang="en-US" sz="2000" dirty="0" smtClean="0">
                <a:solidFill>
                  <a:schemeClr val="accent2"/>
                </a:solidFill>
              </a:rPr>
              <a:t>-&gt;</a:t>
            </a:r>
            <a:r>
              <a:rPr lang="en-US" dirty="0" smtClean="0">
                <a:solidFill>
                  <a:schemeClr val="accent2"/>
                </a:solidFill>
              </a:rPr>
              <a:t> (x*y*x*y – x*x*x*x )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(x &gt;= y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r>
              <a:rPr lang="en-US" dirty="0" smtClean="0">
                <a:solidFill>
                  <a:schemeClr val="accent2"/>
                </a:solidFill>
              </a:rPr>
              <a:t>-&gt; </a:t>
            </a:r>
            <a:r>
              <a:rPr lang="en-US" dirty="0">
                <a:solidFill>
                  <a:schemeClr val="accent2"/>
                </a:solidFill>
              </a:rPr>
              <a:t>(x*y*x*y – y</a:t>
            </a:r>
            <a:r>
              <a:rPr lang="en-US" dirty="0" smtClean="0">
                <a:solidFill>
                  <a:schemeClr val="accent2"/>
                </a:solidFill>
              </a:rPr>
              <a:t>*y*y*y 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33600" y="3810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Problems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Does not handle loops (does not generate loop invariants) </a:t>
            </a:r>
          </a:p>
          <a:p>
            <a:pPr lvl="1"/>
            <a:r>
              <a:rPr lang="en-US" sz="2000" dirty="0" smtClean="0"/>
              <a:t>Conditions in loops collapsed per-program-point( latest value remembered)</a:t>
            </a:r>
          </a:p>
          <a:p>
            <a:pPr lvl="1"/>
            <a:r>
              <a:rPr lang="en-US" sz="2000" dirty="0" smtClean="0"/>
              <a:t>Ignore loop’s exit condition.</a:t>
            </a:r>
            <a:endParaRPr lang="en-US" sz="2400" dirty="0" smtClean="0"/>
          </a:p>
          <a:p>
            <a:pPr lvl="1"/>
            <a:endParaRPr lang="en-US" sz="2000" dirty="0"/>
          </a:p>
          <a:p>
            <a:r>
              <a:rPr lang="en-US" sz="2400" dirty="0" smtClean="0"/>
              <a:t>Will not generate interesting Invariants</a:t>
            </a:r>
          </a:p>
          <a:p>
            <a:pPr lvl="1"/>
            <a:r>
              <a:rPr lang="en-US" sz="2000" dirty="0" smtClean="0"/>
              <a:t> implicit invariants such as ordering (.i.e., of array elements)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88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3810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Research Question</a:t>
            </a:r>
            <a:endParaRPr lang="en-US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57400"/>
            <a:ext cx="4872260" cy="31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1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678735" cy="3781846"/>
          </a:xfrm>
        </p:spPr>
      </p:pic>
    </p:spTree>
    <p:extLst>
      <p:ext uri="{BB962C8B-B14F-4D97-AF65-F5344CB8AC3E}">
        <p14:creationId xmlns:p14="http://schemas.microsoft.com/office/powerpoint/2010/main" val="300327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0600" y="3810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Research Question</a:t>
            </a:r>
            <a:endParaRPr lang="en-US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28800"/>
            <a:ext cx="6745411" cy="25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6198406" cy="3624492"/>
          </a:xfrm>
        </p:spPr>
      </p:pic>
    </p:spTree>
    <p:extLst>
      <p:ext uri="{BB962C8B-B14F-4D97-AF65-F5344CB8AC3E}">
        <p14:creationId xmlns:p14="http://schemas.microsoft.com/office/powerpoint/2010/main" val="41882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Automatic </a:t>
            </a:r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generation: method preconditions, postconditions and object state invariants. (</a:t>
            </a:r>
            <a:r>
              <a:rPr lang="en-US" sz="32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e.g</a:t>
            </a:r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invariants)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335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Motivation</a:t>
            </a:r>
            <a:endParaRPr lang="en-US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3810000"/>
          </a:xfrm>
        </p:spPr>
        <p:txBody>
          <a:bodyPr/>
          <a:lstStyle/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Current Dynamic Invariant Inference Systems</a:t>
            </a:r>
          </a:p>
          <a:p>
            <a:pPr lvl="1"/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Highly dependent on test suites</a:t>
            </a:r>
          </a:p>
          <a:p>
            <a:pPr lvl="2"/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Invariants reflect the assumptions and expectations </a:t>
            </a:r>
          </a:p>
          <a:p>
            <a:pPr lvl="2"/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Large test suite needed</a:t>
            </a:r>
          </a:p>
          <a:p>
            <a:pPr lvl="1"/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Spurious Invariants</a:t>
            </a:r>
          </a:p>
          <a:p>
            <a:pPr lvl="2"/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Invariants can be irrelevant or false (.i.e., hold accidently)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lvl="1"/>
            <a:endParaRPr lang="en-US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endPara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3657600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Dysy</a:t>
            </a:r>
            <a:r>
              <a:rPr lang="en-US" dirty="0" smtClean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Goals</a:t>
            </a:r>
            <a:endParaRPr lang="en-US" dirty="0">
              <a:solidFill>
                <a:srgbClr val="00206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524000"/>
            <a:ext cx="7772400" cy="3810000"/>
          </a:xfrm>
        </p:spPr>
        <p:txBody>
          <a:bodyPr/>
          <a:lstStyle/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Improve quality of inferred invariants (.i.e., the percentage of relevant invariants)</a:t>
            </a:r>
          </a:p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Improve the ease of obtaining invariants. (i.e., the number of test cases required to disqualify invariants) </a:t>
            </a:r>
          </a:p>
          <a:p>
            <a:endParaRPr lang="en-US" sz="28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/>
          <p:cNvSpPr txBox="1">
            <a:spLocks/>
          </p:cNvSpPr>
          <p:nvPr/>
        </p:nvSpPr>
        <p:spPr>
          <a:xfrm>
            <a:off x="100013" y="22578"/>
            <a:ext cx="7519987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Dynamic Symbolic Execution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j-ea"/>
              <a:cs typeface="+mj-cs"/>
            </a:endParaRPr>
          </a:p>
        </p:txBody>
      </p:sp>
      <p:sp>
        <p:nvSpPr>
          <p:cNvPr id="93" name="Text Placeholder 4"/>
          <p:cNvSpPr txBox="1">
            <a:spLocks/>
          </p:cNvSpPr>
          <p:nvPr/>
        </p:nvSpPr>
        <p:spPr>
          <a:xfrm>
            <a:off x="228600" y="1745903"/>
            <a:ext cx="4114800" cy="69249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defRPr/>
            </a:pPr>
            <a:r>
              <a:rPr lang="en-US" sz="2200" b="1" dirty="0" smtClean="0">
                <a:solidFill>
                  <a:prstClr val="black"/>
                </a:solidFill>
                <a:latin typeface="Corbel"/>
                <a:ea typeface="+mn-ea"/>
              </a:rPr>
              <a:t>Code to generate inputs for:</a:t>
            </a:r>
            <a:endParaRPr lang="en-US" sz="2200" b="1" dirty="0">
              <a:solidFill>
                <a:prstClr val="black"/>
              </a:solidFill>
              <a:latin typeface="Corbel"/>
              <a:ea typeface="+mn-ea"/>
            </a:endParaRPr>
          </a:p>
        </p:txBody>
      </p:sp>
      <p:sp>
        <p:nvSpPr>
          <p:cNvPr id="94" name="Content Placeholder 7"/>
          <p:cNvSpPr txBox="1">
            <a:spLocks/>
          </p:cNvSpPr>
          <p:nvPr/>
        </p:nvSpPr>
        <p:spPr>
          <a:xfrm>
            <a:off x="4114800" y="2365363"/>
            <a:ext cx="2066616" cy="3143938"/>
          </a:xfrm>
          <a:prstGeom prst="rect">
            <a:avLst/>
          </a:prstGeom>
          <a:ln>
            <a:noFill/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Constraints to solve</a:t>
            </a: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a.Length&gt;0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         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a.Length&gt;0 &amp;&amp;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  <a:endParaRPr kumimoji="0" lang="en-US" sz="1600" b="0" i="0" u="none" strike="noStrike" kern="1200" cap="none" spc="-30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00050" y="2228830"/>
            <a:ext cx="3814763" cy="2031325"/>
          </a:xfrm>
          <a:prstGeom prst="rect">
            <a:avLst/>
          </a:prstGeom>
          <a:gradFill rotWithShape="1">
            <a:gsLst>
              <a:gs pos="0">
                <a:srgbClr val="F0AD00">
                  <a:tint val="50000"/>
                  <a:satMod val="300000"/>
                </a:srgbClr>
              </a:gs>
              <a:gs pos="35000">
                <a:srgbClr val="F0AD00">
                  <a:tint val="37000"/>
                  <a:satMod val="300000"/>
                </a:srgbClr>
              </a:gs>
              <a:gs pos="100000">
                <a:srgbClr val="F0AD00">
                  <a:tint val="15000"/>
                  <a:satMod val="350000"/>
                </a:srgbClr>
              </a:gs>
            </a:gsLst>
            <a:lin ang="16200000" scaled="1"/>
          </a:gradFill>
          <a:ln w="6350" cap="rnd" cmpd="sng" algn="ctr">
            <a:solidFill>
              <a:srgbClr val="F0AD00">
                <a:shade val="95000"/>
                <a:satMod val="105000"/>
              </a:srgbClr>
            </a:solidFill>
            <a:prstDash val="soli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void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CoverMe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[] 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if (a == null) return;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if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&gt; 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if (a[0] == </a:t>
            </a:r>
            <a:r>
              <a:rPr kumimoji="0" lang="en-US" sz="18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 </a:t>
            </a:r>
            <a:r>
              <a:rPr kumimoji="0" lang="en-US" sz="1800" b="0" i="0" u="none" strike="noStrike" kern="0" cap="none" spc="-30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throw new Exception("bug");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96" name="Content Placeholder 7"/>
          <p:cNvSpPr txBox="1">
            <a:spLocks/>
          </p:cNvSpPr>
          <p:nvPr/>
        </p:nvSpPr>
        <p:spPr>
          <a:xfrm>
            <a:off x="6930605" y="2360600"/>
            <a:ext cx="2213395" cy="3448636"/>
          </a:xfrm>
          <a:prstGeom prst="rect">
            <a:avLst/>
          </a:prstGeom>
          <a:ln>
            <a:noFill/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ysClr val="windowText" lastClr="000000"/>
                </a:solidFill>
                <a:latin typeface="Corbel"/>
              </a:rPr>
              <a:t>Path Condition: pc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!(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a[0]!=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a!=null &amp;&amp;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 &amp;&amp;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</a:t>
            </a:r>
            <a:r>
              <a:rPr kumimoji="0" lang="en-US" sz="1600" b="0" i="0" u="none" strike="noStrike" kern="1200" cap="none" spc="-3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1234567890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-30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97" name="Content Placeholder 7"/>
          <p:cNvSpPr txBox="1">
            <a:spLocks/>
          </p:cNvSpPr>
          <p:nvPr/>
        </p:nvSpPr>
        <p:spPr>
          <a:xfrm>
            <a:off x="6096000" y="2362200"/>
            <a:ext cx="840357" cy="3137114"/>
          </a:xfrm>
          <a:prstGeom prst="rect">
            <a:avLst/>
          </a:prstGeom>
          <a:ln>
            <a:noFill/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Data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null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{0}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-30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{123…}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AD00"/>
              </a:buClr>
              <a:buSzPct val="80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>
            <a:off x="4243388" y="2676525"/>
            <a:ext cx="4900612" cy="1588"/>
          </a:xfrm>
          <a:prstGeom prst="line">
            <a:avLst/>
          </a:prstGeom>
          <a:noFill/>
          <a:ln w="63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99" name="Straight Connector 98"/>
          <p:cNvCxnSpPr/>
          <p:nvPr/>
        </p:nvCxnSpPr>
        <p:spPr>
          <a:xfrm rot="5400000">
            <a:off x="4564855" y="3898101"/>
            <a:ext cx="3271846" cy="6"/>
          </a:xfrm>
          <a:prstGeom prst="line">
            <a:avLst/>
          </a:prstGeom>
          <a:noFill/>
          <a:ln w="63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0" name="Straight Connector 99"/>
          <p:cNvCxnSpPr/>
          <p:nvPr/>
        </p:nvCxnSpPr>
        <p:spPr>
          <a:xfrm>
            <a:off x="4238620" y="3057533"/>
            <a:ext cx="4900612" cy="1588"/>
          </a:xfrm>
          <a:prstGeom prst="line">
            <a:avLst/>
          </a:prstGeom>
          <a:noFill/>
          <a:ln w="63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4248140" y="3579812"/>
            <a:ext cx="4900612" cy="1588"/>
          </a:xfrm>
          <a:prstGeom prst="line">
            <a:avLst/>
          </a:prstGeom>
          <a:noFill/>
          <a:ln w="63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4246236" y="4495800"/>
            <a:ext cx="4900612" cy="1588"/>
          </a:xfrm>
          <a:prstGeom prst="line">
            <a:avLst/>
          </a:prstGeom>
          <a:noFill/>
          <a:ln w="63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 rot="5400000">
            <a:off x="5231623" y="3893333"/>
            <a:ext cx="3271846" cy="6"/>
          </a:xfrm>
          <a:prstGeom prst="line">
            <a:avLst/>
          </a:prstGeom>
          <a:noFill/>
          <a:ln w="63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4260524" y="5524589"/>
            <a:ext cx="4900612" cy="1588"/>
          </a:xfrm>
          <a:prstGeom prst="line">
            <a:avLst/>
          </a:prstGeom>
          <a:noFill/>
          <a:ln w="63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105" name="Rounded Rectangle 104"/>
          <p:cNvSpPr/>
          <p:nvPr/>
        </p:nvSpPr>
        <p:spPr bwMode="auto">
          <a:xfrm>
            <a:off x="2362200" y="4443411"/>
            <a:ext cx="1066800" cy="61436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63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a==null</a:t>
            </a:r>
            <a:endParaRPr kumimoji="0" lang="en-US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06" name="Rounded Rectangle 105"/>
          <p:cNvSpPr/>
          <p:nvPr/>
        </p:nvSpPr>
        <p:spPr bwMode="auto">
          <a:xfrm>
            <a:off x="1052533" y="5138734"/>
            <a:ext cx="1385867" cy="61436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63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5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a.Length</a:t>
            </a:r>
            <a:r>
              <a:rPr kumimoji="0" 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&gt;0</a:t>
            </a:r>
            <a:endParaRPr kumimoji="0" lang="en-US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 bwMode="auto">
          <a:xfrm>
            <a:off x="2362200" y="5848350"/>
            <a:ext cx="1519236" cy="61436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63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 type="none" w="med" len="med"/>
            <a:tailEnd type="none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a[0]==123…</a:t>
            </a:r>
            <a:endParaRPr kumimoji="0" lang="en-US" sz="16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cxnSp>
        <p:nvCxnSpPr>
          <p:cNvPr id="108" name="Straight Arrow Connector 107"/>
          <p:cNvCxnSpPr>
            <a:stCxn id="105" idx="1"/>
            <a:endCxn id="106" idx="0"/>
          </p:cNvCxnSpPr>
          <p:nvPr/>
        </p:nvCxnSpPr>
        <p:spPr>
          <a:xfrm rot="10800000" flipV="1">
            <a:off x="1745468" y="4750592"/>
            <a:ext cx="616733" cy="388141"/>
          </a:xfrm>
          <a:prstGeom prst="straightConnector1">
            <a:avLst/>
          </a:prstGeom>
          <a:noFill/>
          <a:ln w="6350" cap="rnd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09" name="Straight Arrow Connector 108"/>
          <p:cNvCxnSpPr>
            <a:stCxn id="106" idx="3"/>
          </p:cNvCxnSpPr>
          <p:nvPr/>
        </p:nvCxnSpPr>
        <p:spPr>
          <a:xfrm>
            <a:off x="2438400" y="5445916"/>
            <a:ext cx="764379" cy="402434"/>
          </a:xfrm>
          <a:prstGeom prst="straightConnector1">
            <a:avLst/>
          </a:prstGeom>
          <a:noFill/>
          <a:ln w="6350" cap="rnd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10" name="Straight Arrow Connector 109"/>
          <p:cNvCxnSpPr/>
          <p:nvPr/>
        </p:nvCxnSpPr>
        <p:spPr>
          <a:xfrm>
            <a:off x="3886200" y="6400800"/>
            <a:ext cx="700101" cy="185738"/>
          </a:xfrm>
          <a:prstGeom prst="straightConnector1">
            <a:avLst/>
          </a:prstGeom>
          <a:noFill/>
          <a:ln w="6350" cap="rnd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11" name="Rectangle 110"/>
          <p:cNvSpPr/>
          <p:nvPr/>
        </p:nvSpPr>
        <p:spPr>
          <a:xfrm>
            <a:off x="4126214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eaLnBrk="1" hangingPunct="1"/>
            <a:r>
              <a:rPr lang="en-US" sz="1800" spc="-300" dirty="0" smtClean="0">
                <a:solidFill>
                  <a:prstClr val="black"/>
                </a:solidFill>
                <a:latin typeface="Lucida Console" pitchFamily="49" charset="0"/>
                <a:ea typeface="+mn-ea"/>
              </a:rPr>
              <a:t>T</a:t>
            </a:r>
            <a:endParaRPr lang="en-US" sz="1800" spc="-3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ea typeface="+mn-ea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35561" y="533400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eaLnBrk="1" hangingPunct="1"/>
            <a:r>
              <a:rPr lang="en-US" sz="1800" spc="-300" dirty="0" smtClean="0">
                <a:solidFill>
                  <a:prstClr val="black"/>
                </a:solidFill>
                <a:latin typeface="Lucida Console" pitchFamily="49" charset="0"/>
                <a:ea typeface="+mn-ea"/>
              </a:rPr>
              <a:t>T</a:t>
            </a:r>
            <a:endParaRPr lang="en-US" sz="1800" spc="-3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ea typeface="+mn-ea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09600" y="534566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eaLnBrk="1" hangingPunct="1"/>
            <a:r>
              <a:rPr lang="en-US" sz="1800" spc="-300" dirty="0" smtClean="0">
                <a:solidFill>
                  <a:prstClr val="black"/>
                </a:solidFill>
                <a:latin typeface="Lucida Console" pitchFamily="49" charset="0"/>
                <a:ea typeface="+mn-ea"/>
              </a:rPr>
              <a:t>F</a:t>
            </a:r>
            <a:endParaRPr lang="en-US" sz="1800" spc="-3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ea typeface="+mn-ea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54726" y="4744520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eaLnBrk="1" hangingPunct="1"/>
            <a:r>
              <a:rPr lang="en-US" sz="1800" spc="-300" dirty="0" smtClean="0">
                <a:solidFill>
                  <a:prstClr val="black"/>
                </a:solidFill>
                <a:latin typeface="Lucida Console" pitchFamily="49" charset="0"/>
                <a:ea typeface="+mn-ea"/>
              </a:rPr>
              <a:t>T</a:t>
            </a:r>
            <a:endParaRPr lang="en-US" sz="1800" spc="-3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ea typeface="+mn-ea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925939" y="618755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eaLnBrk="1" hangingPunct="1"/>
            <a:r>
              <a:rPr lang="en-US" sz="1800" spc="-300" dirty="0" smtClean="0">
                <a:solidFill>
                  <a:prstClr val="black"/>
                </a:solidFill>
                <a:latin typeface="Lucida Console" pitchFamily="49" charset="0"/>
                <a:ea typeface="+mn-ea"/>
              </a:rPr>
              <a:t>F</a:t>
            </a:r>
            <a:endParaRPr lang="en-US" sz="1800" spc="-3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ea typeface="+mn-ea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905000" y="4659868"/>
            <a:ext cx="285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6963" eaLnBrk="1" hangingPunct="1"/>
            <a:r>
              <a:rPr lang="en-US" sz="1800" spc="-300" dirty="0" smtClean="0">
                <a:solidFill>
                  <a:prstClr val="black"/>
                </a:solidFill>
                <a:latin typeface="Lucida Console" pitchFamily="49" charset="0"/>
                <a:ea typeface="+mn-ea"/>
              </a:rPr>
              <a:t>F</a:t>
            </a:r>
            <a:endParaRPr lang="en-US" sz="1800" spc="-300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  <a:ea typeface="+mn-ea"/>
            </a:endParaRPr>
          </a:p>
        </p:txBody>
      </p:sp>
      <p:cxnSp>
        <p:nvCxnSpPr>
          <p:cNvPr id="117" name="Straight Arrow Connector 116"/>
          <p:cNvCxnSpPr>
            <a:stCxn id="106" idx="1"/>
          </p:cNvCxnSpPr>
          <p:nvPr/>
        </p:nvCxnSpPr>
        <p:spPr>
          <a:xfrm rot="10800000" flipV="1">
            <a:off x="557235" y="5445915"/>
            <a:ext cx="495299" cy="402433"/>
          </a:xfrm>
          <a:prstGeom prst="straightConnector1">
            <a:avLst/>
          </a:prstGeom>
          <a:noFill/>
          <a:ln w="6350" cap="rnd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>
          <a:xfrm rot="10800000" flipV="1">
            <a:off x="1928834" y="6400800"/>
            <a:ext cx="433367" cy="161922"/>
          </a:xfrm>
          <a:prstGeom prst="straightConnector1">
            <a:avLst/>
          </a:prstGeom>
          <a:noFill/>
          <a:ln w="6350" cap="rnd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19" name="Oval 118"/>
          <p:cNvSpPr/>
          <p:nvPr/>
        </p:nvSpPr>
        <p:spPr bwMode="auto">
          <a:xfrm>
            <a:off x="3886200" y="5181600"/>
            <a:ext cx="271462" cy="228600"/>
          </a:xfrm>
          <a:prstGeom prst="ellipse">
            <a:avLst/>
          </a:prstGeom>
          <a:solidFill>
            <a:srgbClr val="6BB76D"/>
          </a:solidFill>
          <a:ln w="48000" cap="flat" cmpd="thickThin" algn="ctr">
            <a:solidFill>
              <a:srgbClr val="6BB76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20" name="Oval 119"/>
          <p:cNvSpPr/>
          <p:nvPr/>
        </p:nvSpPr>
        <p:spPr bwMode="auto">
          <a:xfrm>
            <a:off x="300037" y="5824538"/>
            <a:ext cx="271462" cy="228600"/>
          </a:xfrm>
          <a:prstGeom prst="ellipse">
            <a:avLst/>
          </a:prstGeom>
          <a:solidFill>
            <a:srgbClr val="6BB76D"/>
          </a:solidFill>
          <a:ln w="48000" cap="flat" cmpd="thickThin" algn="ctr">
            <a:solidFill>
              <a:srgbClr val="6BB76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21" name="Oval 120"/>
          <p:cNvSpPr/>
          <p:nvPr/>
        </p:nvSpPr>
        <p:spPr bwMode="auto">
          <a:xfrm>
            <a:off x="1676401" y="6491291"/>
            <a:ext cx="271462" cy="228600"/>
          </a:xfrm>
          <a:prstGeom prst="ellipse">
            <a:avLst/>
          </a:prstGeom>
          <a:solidFill>
            <a:srgbClr val="6BB76D"/>
          </a:solidFill>
          <a:ln w="48000" cap="flat" cmpd="thickThin" algn="ctr">
            <a:solidFill>
              <a:srgbClr val="6BB76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22" name="Oval 121"/>
          <p:cNvSpPr/>
          <p:nvPr/>
        </p:nvSpPr>
        <p:spPr bwMode="auto">
          <a:xfrm>
            <a:off x="4600577" y="6515096"/>
            <a:ext cx="271462" cy="228600"/>
          </a:xfrm>
          <a:prstGeom prst="ellipse">
            <a:avLst/>
          </a:prstGeom>
          <a:solidFill>
            <a:srgbClr val="C64847"/>
          </a:solidFill>
          <a:ln w="48000" cap="flat" cmpd="thickThin" algn="ctr">
            <a:solidFill>
              <a:srgbClr val="C64847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stCxn id="105" idx="3"/>
            <a:endCxn id="119" idx="1"/>
          </p:cNvCxnSpPr>
          <p:nvPr/>
        </p:nvCxnSpPr>
        <p:spPr>
          <a:xfrm>
            <a:off x="3429000" y="4750593"/>
            <a:ext cx="496955" cy="464485"/>
          </a:xfrm>
          <a:prstGeom prst="straightConnector1">
            <a:avLst/>
          </a:prstGeom>
          <a:noFill/>
          <a:ln w="6350" cap="rnd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24" name="Curved Down Arrow 123"/>
          <p:cNvSpPr/>
          <p:nvPr/>
        </p:nvSpPr>
        <p:spPr bwMode="auto">
          <a:xfrm>
            <a:off x="6598920" y="1859280"/>
            <a:ext cx="22250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gradFill rotWithShape="1">
            <a:gsLst>
              <a:gs pos="0">
                <a:srgbClr val="F0AD00">
                  <a:shade val="47500"/>
                  <a:satMod val="137000"/>
                </a:srgbClr>
              </a:gs>
              <a:gs pos="55000">
                <a:srgbClr val="F0AD00">
                  <a:shade val="69000"/>
                  <a:satMod val="137000"/>
                </a:srgbClr>
              </a:gs>
              <a:gs pos="100000">
                <a:srgbClr val="F0AD00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5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Execute&amp;Monitor</a:t>
            </a:r>
            <a:endParaRPr kumimoji="0" lang="en-US" sz="1800" b="0" i="0" u="none" strike="noStrike" kern="0" cap="none" spc="-15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25" name="Curved Down Arrow 124"/>
          <p:cNvSpPr/>
          <p:nvPr/>
        </p:nvSpPr>
        <p:spPr bwMode="auto">
          <a:xfrm>
            <a:off x="5212080" y="1859280"/>
            <a:ext cx="1386840" cy="39624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gradFill rotWithShape="1">
            <a:gsLst>
              <a:gs pos="0">
                <a:srgbClr val="F0AD00">
                  <a:shade val="47500"/>
                  <a:satMod val="137000"/>
                </a:srgbClr>
              </a:gs>
              <a:gs pos="55000">
                <a:srgbClr val="F0AD00">
                  <a:shade val="69000"/>
                  <a:satMod val="137000"/>
                </a:srgbClr>
              </a:gs>
              <a:gs pos="100000">
                <a:srgbClr val="F0AD00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1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Solve</a:t>
            </a:r>
          </a:p>
        </p:txBody>
      </p:sp>
      <p:sp>
        <p:nvSpPr>
          <p:cNvPr id="126" name="Curved Down Arrow 125"/>
          <p:cNvSpPr/>
          <p:nvPr/>
        </p:nvSpPr>
        <p:spPr bwMode="auto">
          <a:xfrm flipH="1">
            <a:off x="4541520" y="1524000"/>
            <a:ext cx="4480560" cy="640080"/>
          </a:xfrm>
          <a:prstGeom prst="curvedDownArrow">
            <a:avLst>
              <a:gd name="adj1" fmla="val 25000"/>
              <a:gd name="adj2" fmla="val 58640"/>
              <a:gd name="adj3" fmla="val 25000"/>
            </a:avLst>
          </a:prstGeom>
          <a:gradFill rotWithShape="1">
            <a:gsLst>
              <a:gs pos="0">
                <a:srgbClr val="E88651">
                  <a:shade val="47500"/>
                  <a:satMod val="137000"/>
                </a:srgbClr>
              </a:gs>
              <a:gs pos="55000">
                <a:srgbClr val="E88651">
                  <a:shade val="69000"/>
                  <a:satMod val="137000"/>
                </a:srgbClr>
              </a:gs>
              <a:gs pos="100000">
                <a:srgbClr val="E88651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Choose next path</a:t>
            </a:r>
          </a:p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294120" y="5562600"/>
            <a:ext cx="2786404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shade val="47500"/>
                  <a:satMod val="137000"/>
                </a:sysClr>
              </a:gs>
              <a:gs pos="55000">
                <a:sysClr val="windowText" lastClr="000000">
                  <a:shade val="69000"/>
                  <a:satMod val="137000"/>
                </a:sysClr>
              </a:gs>
              <a:gs pos="100000">
                <a:sysClr val="windowText" lastClr="000000">
                  <a:shade val="98000"/>
                  <a:satMod val="137000"/>
                </a:sysClr>
              </a:gs>
            </a:gsLst>
            <a:lin ang="16200000" scaled="0"/>
          </a:gradFill>
          <a:ln w="6350" cap="rnd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Done: There is no path left.</a:t>
            </a:r>
          </a:p>
        </p:txBody>
      </p:sp>
      <p:sp>
        <p:nvSpPr>
          <p:cNvPr id="128" name="Curved Right Arrow 127"/>
          <p:cNvSpPr/>
          <p:nvPr/>
        </p:nvSpPr>
        <p:spPr bwMode="auto">
          <a:xfrm>
            <a:off x="457200" y="2988860"/>
            <a:ext cx="228600" cy="265908"/>
          </a:xfrm>
          <a:prstGeom prst="curvedRightArrow">
            <a:avLst/>
          </a:prstGeom>
          <a:gradFill rotWithShape="1">
            <a:gsLst>
              <a:gs pos="0">
                <a:srgbClr val="F0AD00">
                  <a:shade val="47500"/>
                  <a:satMod val="137000"/>
                </a:srgbClr>
              </a:gs>
              <a:gs pos="55000">
                <a:srgbClr val="F0AD00">
                  <a:shade val="69000"/>
                  <a:satMod val="137000"/>
                </a:srgbClr>
              </a:gs>
              <a:gs pos="100000">
                <a:srgbClr val="F0AD00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29" name="Curved Right Arrow 128"/>
          <p:cNvSpPr/>
          <p:nvPr/>
        </p:nvSpPr>
        <p:spPr bwMode="auto">
          <a:xfrm>
            <a:off x="457200" y="2660176"/>
            <a:ext cx="228600" cy="335280"/>
          </a:xfrm>
          <a:prstGeom prst="curvedRightArrow">
            <a:avLst/>
          </a:prstGeom>
          <a:gradFill rotWithShape="1">
            <a:gsLst>
              <a:gs pos="0">
                <a:srgbClr val="F0AD00">
                  <a:shade val="47500"/>
                  <a:satMod val="137000"/>
                </a:srgbClr>
              </a:gs>
              <a:gs pos="55000">
                <a:srgbClr val="F0AD00">
                  <a:shade val="69000"/>
                  <a:satMod val="137000"/>
                </a:srgbClr>
              </a:gs>
              <a:gs pos="100000">
                <a:srgbClr val="F0AD00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30" name="Curved Right Arrow 129"/>
          <p:cNvSpPr/>
          <p:nvPr/>
        </p:nvSpPr>
        <p:spPr bwMode="auto">
          <a:xfrm>
            <a:off x="445824" y="3277740"/>
            <a:ext cx="228600" cy="265908"/>
          </a:xfrm>
          <a:prstGeom prst="curvedRightArrow">
            <a:avLst/>
          </a:prstGeom>
          <a:gradFill rotWithShape="1">
            <a:gsLst>
              <a:gs pos="0">
                <a:srgbClr val="F0AD00">
                  <a:shade val="47500"/>
                  <a:satMod val="137000"/>
                </a:srgbClr>
              </a:gs>
              <a:gs pos="55000">
                <a:srgbClr val="F0AD00">
                  <a:shade val="69000"/>
                  <a:satMod val="137000"/>
                </a:srgbClr>
              </a:gs>
              <a:gs pos="100000">
                <a:srgbClr val="F0AD00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31" name="Curved Right Arrow 130"/>
          <p:cNvSpPr/>
          <p:nvPr/>
        </p:nvSpPr>
        <p:spPr bwMode="auto">
          <a:xfrm>
            <a:off x="441272" y="3559796"/>
            <a:ext cx="228600" cy="265908"/>
          </a:xfrm>
          <a:prstGeom prst="curvedRightArrow">
            <a:avLst/>
          </a:prstGeom>
          <a:gradFill rotWithShape="1">
            <a:gsLst>
              <a:gs pos="0">
                <a:srgbClr val="F0AD00">
                  <a:shade val="47500"/>
                  <a:satMod val="137000"/>
                </a:srgbClr>
              </a:gs>
              <a:gs pos="55000">
                <a:srgbClr val="F0AD00">
                  <a:shade val="69000"/>
                  <a:satMod val="137000"/>
                </a:srgbClr>
              </a:gs>
              <a:gs pos="100000">
                <a:srgbClr val="F0AD00">
                  <a:shade val="98000"/>
                  <a:satMod val="137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  <p:sp>
        <p:nvSpPr>
          <p:cNvPr id="132" name="Rounded Rectangular Callout 131"/>
          <p:cNvSpPr/>
          <p:nvPr/>
        </p:nvSpPr>
        <p:spPr bwMode="auto">
          <a:xfrm>
            <a:off x="5251250" y="3348506"/>
            <a:ext cx="3231931" cy="646389"/>
          </a:xfrm>
          <a:prstGeom prst="wedgeRoundRectCallout">
            <a:avLst>
              <a:gd name="adj1" fmla="val -67668"/>
              <a:gd name="adj2" fmla="val -57812"/>
              <a:gd name="adj3" fmla="val 16667"/>
            </a:avLst>
          </a:prstGeom>
          <a:gradFill rotWithShape="1">
            <a:gsLst>
              <a:gs pos="0">
                <a:srgbClr val="C64847">
                  <a:tint val="50000"/>
                  <a:satMod val="300000"/>
                </a:srgbClr>
              </a:gs>
              <a:gs pos="35000">
                <a:srgbClr val="C64847">
                  <a:tint val="37000"/>
                  <a:satMod val="300000"/>
                </a:srgbClr>
              </a:gs>
              <a:gs pos="100000">
                <a:srgbClr val="C64847">
                  <a:tint val="15000"/>
                  <a:satMod val="350000"/>
                </a:srgbClr>
              </a:gs>
            </a:gsLst>
            <a:lin ang="16200000" scaled="1"/>
          </a:gradFill>
          <a:ln w="6350" cap="rnd" cmpd="sng" algn="ctr">
            <a:solidFill>
              <a:srgbClr val="C6484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969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Negated condition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556042" y="6133335"/>
            <a:ext cx="4652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- </a:t>
            </a: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</a:rPr>
              <a:t>Slide from “Parameterized Unit Testing:</a:t>
            </a:r>
            <a:br>
              <a:rPr lang="en-US" sz="1200" dirty="0" smtClean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</a:rPr>
              <a:t>Principles, Techniques, and Application in Practice”  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11" grpId="0"/>
      <p:bldP spid="112" grpId="0"/>
      <p:bldP spid="113" grpId="0"/>
      <p:bldP spid="114" grpId="0"/>
      <p:bldP spid="115" grpId="0"/>
      <p:bldP spid="116" grpId="0"/>
      <p:bldP spid="119" grpId="0" animBg="1"/>
      <p:bldP spid="120" grpId="0" animBg="1"/>
      <p:bldP spid="121" grpId="0" animBg="1"/>
      <p:bldP spid="122" grpId="0" animBg="1"/>
      <p:bldP spid="124" grpId="0" animBg="1"/>
      <p:bldP spid="124" grpId="1" animBg="1"/>
      <p:bldP spid="124" grpId="2" animBg="1"/>
      <p:bldP spid="124" grpId="3" animBg="1"/>
      <p:bldP spid="124" grpId="4" animBg="1"/>
      <p:bldP spid="124" grpId="5" animBg="1"/>
      <p:bldP spid="124" grpId="6" animBg="1"/>
      <p:bldP spid="124" grpId="7" animBg="1"/>
      <p:bldP spid="125" grpId="0" animBg="1"/>
      <p:bldP spid="125" grpId="1" animBg="1"/>
      <p:bldP spid="125" grpId="2" animBg="1"/>
      <p:bldP spid="125" grpId="3" animBg="1"/>
      <p:bldP spid="125" grpId="4" animBg="1"/>
      <p:bldP spid="125" grpId="5" animBg="1"/>
      <p:bldP spid="126" grpId="0" animBg="1"/>
      <p:bldP spid="126" grpId="1" animBg="1"/>
      <p:bldP spid="126" grpId="2" animBg="1"/>
      <p:bldP spid="126" grpId="3" animBg="1"/>
      <p:bldP spid="126" grpId="4" animBg="1"/>
      <p:bldP spid="126" grpId="5" animBg="1"/>
      <p:bldP spid="127" grpId="0" animBg="1"/>
      <p:bldP spid="128" grpId="0" animBg="1"/>
      <p:bldP spid="128" grpId="1" animBg="1"/>
      <p:bldP spid="128" grpId="2" animBg="1"/>
      <p:bldP spid="128" grpId="3" animBg="1"/>
      <p:bldP spid="128" grpId="4" animBg="1"/>
      <p:bldP spid="128" grpId="5" animBg="1"/>
      <p:bldP spid="129" grpId="0" animBg="1"/>
      <p:bldP spid="129" grpId="1" animBg="1"/>
      <p:bldP spid="129" grpId="2" animBg="1"/>
      <p:bldP spid="129" grpId="3" animBg="1"/>
      <p:bldP spid="129" grpId="4" animBg="1"/>
      <p:bldP spid="129" grpId="5" animBg="1"/>
      <p:bldP spid="129" grpId="6" animBg="1"/>
      <p:bldP spid="129" grpId="7" animBg="1"/>
      <p:bldP spid="130" grpId="0" animBg="1"/>
      <p:bldP spid="130" grpId="1" animBg="1"/>
      <p:bldP spid="130" grpId="2" animBg="1"/>
      <p:bldP spid="130" grpId="3" animBg="1"/>
      <p:bldP spid="131" grpId="0" animBg="1"/>
      <p:bldP spid="131" grpId="1" animBg="1"/>
      <p:bldP spid="132" grpId="0" animBg="1"/>
      <p:bldP spid="13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28335"/>
            <a:ext cx="7772400" cy="3810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580532" y="2694441"/>
            <a:ext cx="1762027" cy="27136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12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-128" charset="-128"/>
              </a:rPr>
              <a:t>  </a:t>
            </a:r>
            <a:r>
              <a:rPr lang="en-US" dirty="0" smtClean="0"/>
              <a:t>Method under test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-128" charset="-128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858" y="180958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Seed Input</a:t>
            </a:r>
            <a:endParaRPr lang="en-US" sz="28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461546" y="2255393"/>
            <a:ext cx="0" cy="36189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6565" y="533450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57600" y="1797502"/>
            <a:ext cx="313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Input 2 = Solve(pc’)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442917" y="2911790"/>
            <a:ext cx="3535" cy="22860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4038405" y="2694441"/>
            <a:ext cx="1762027" cy="271362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128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-128" charset="-128"/>
              </a:rPr>
              <a:t>  </a:t>
            </a:r>
            <a:r>
              <a:rPr lang="en-US" dirty="0" smtClean="0"/>
              <a:t>Method under test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itchFamily="-128" charset="-128"/>
              </a:rPr>
              <a:t> 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898796" y="2275579"/>
            <a:ext cx="0" cy="36189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38716" y="533450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pc 2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5959702" y="2939541"/>
            <a:ext cx="3535" cy="228600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2021" y="3763743"/>
            <a:ext cx="1620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Symbolic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interpreter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7846" y="115320"/>
            <a:ext cx="49337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rgbClr val="002060"/>
                </a:solidFill>
              </a:rPr>
              <a:t>Pex</a:t>
            </a:r>
            <a:r>
              <a:rPr lang="en-US" sz="4800" dirty="0" smtClean="0">
                <a:solidFill>
                  <a:srgbClr val="002060"/>
                </a:solidFill>
              </a:rPr>
              <a:t> (symbolic)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229441"/>
            <a:ext cx="1690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est </a:t>
            </a:r>
            <a:r>
              <a:rPr lang="en-US" dirty="0">
                <a:solidFill>
                  <a:srgbClr val="002060"/>
                </a:solidFill>
              </a:rPr>
              <a:t>r</a:t>
            </a:r>
            <a:r>
              <a:rPr lang="en-US" dirty="0" smtClean="0">
                <a:solidFill>
                  <a:srgbClr val="002060"/>
                </a:solidFill>
              </a:rPr>
              <a:t>uns 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 bwMode="auto">
          <a:xfrm flipV="1">
            <a:off x="2286000" y="1524000"/>
            <a:ext cx="2556237" cy="12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7474668" y="1920278"/>
            <a:ext cx="156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… input 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97179" y="3763743"/>
            <a:ext cx="1620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Symbolic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interpreter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0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5814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</a:rPr>
              <a:t>Symbolic Interpreter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153400" cy="3581400"/>
          </a:xfrm>
        </p:spPr>
        <p:txBody>
          <a:bodyPr/>
          <a:lstStyle/>
          <a:p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Constructs and Reasons through </a:t>
            </a:r>
            <a:r>
              <a:rPr lang="en-US" sz="28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Pex’s</a:t>
            </a:r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representation of a symbolic state.</a:t>
            </a:r>
          </a:p>
          <a:p>
            <a:pPr lvl="1"/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Symbolic State:</a:t>
            </a:r>
          </a:p>
          <a:p>
            <a:pPr lvl="2"/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Path condition  </a:t>
            </a:r>
          </a:p>
          <a:p>
            <a:pPr lvl="2"/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Assignments of terms to locations(.i.e., static fields, instance fields, method arguments)</a:t>
            </a:r>
          </a:p>
          <a:p>
            <a:pPr lvl="1"/>
            <a:r>
              <a:rPr 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Supports:</a:t>
            </a:r>
          </a:p>
          <a:p>
            <a:pPr lvl="2"/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Primitives (integers , floats, …)</a:t>
            </a:r>
          </a:p>
          <a:p>
            <a:pPr lvl="2"/>
            <a:r>
              <a:rPr lang="en-US" sz="20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Struct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types</a:t>
            </a:r>
          </a:p>
          <a:p>
            <a:pPr lvl="2"/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Instance and static 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fields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of classes</a:t>
            </a:r>
          </a:p>
          <a:p>
            <a:pPr lvl="2"/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Elements of arrays</a:t>
            </a:r>
          </a:p>
          <a:p>
            <a:pPr lvl="2"/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… (see “</a:t>
            </a:r>
            <a:r>
              <a:rPr lang="en-US" sz="20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Pex</a:t>
            </a:r>
            <a:r>
              <a:rPr lang="en-US" sz="2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-White Box Test Generation for .NET” )</a:t>
            </a:r>
          </a:p>
          <a:p>
            <a:pPr lvl="2"/>
            <a:endParaRPr lang="en-US" sz="20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02790"/>
            <a:ext cx="8686800" cy="3810000"/>
          </a:xfrm>
        </p:spPr>
        <p:txBody>
          <a:bodyPr/>
          <a:lstStyle/>
          <a:p>
            <a:r>
              <a:rPr lang="en-US" alt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Quadruple (Method, path condition, result, final state)</a:t>
            </a:r>
          </a:p>
          <a:p>
            <a:pPr lvl="1"/>
            <a:r>
              <a:rPr lang="en-US" alt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Characterizes a path execution</a:t>
            </a:r>
          </a:p>
          <a:p>
            <a:endParaRPr lang="en-US" alt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Symbolically monitors execution of code under test</a:t>
            </a:r>
          </a:p>
          <a:p>
            <a:pPr lvl="1"/>
            <a:r>
              <a:rPr lang="en-US" alt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Collects a set of quadruples for each method call.</a:t>
            </a:r>
            <a:br>
              <a:rPr lang="en-US" alt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US" altLang="en-US" sz="2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US" altLang="en-US" sz="2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Applies symbolic reasoning on set of Quad</a:t>
            </a:r>
          </a:p>
          <a:p>
            <a:pPr lvl="2"/>
            <a:r>
              <a:rPr lang="en-US" alt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Outputs method preconditions and postconditons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4267200" cy="1143000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2060"/>
                </a:solidFill>
              </a:rPr>
              <a:t>Dysy</a:t>
            </a:r>
            <a:r>
              <a:rPr lang="en-US" sz="3600" dirty="0" smtClean="0">
                <a:solidFill>
                  <a:srgbClr val="002060"/>
                </a:solidFill>
              </a:rPr>
              <a:t> Algorithm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152400"/>
            <a:ext cx="7772400" cy="1143000"/>
          </a:xfrm>
        </p:spPr>
        <p:txBody>
          <a:bodyPr/>
          <a:lstStyle/>
          <a:p>
            <a:r>
              <a:rPr lang="en-US" sz="3200" dirty="0" smtClean="0">
                <a:solidFill>
                  <a:srgbClr val="002060"/>
                </a:solidFill>
              </a:rPr>
              <a:t>Step 1: PC and Final State Discovery</a:t>
            </a:r>
            <a:endParaRPr lang="en-US" altLang="en-US"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772400" cy="3810000"/>
          </a:xfrm>
        </p:spPr>
        <p:txBody>
          <a:bodyPr/>
          <a:lstStyle/>
          <a:p>
            <a:r>
              <a:rPr lang="en-US" altLang="en-US" sz="36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each test run</a:t>
            </a:r>
          </a:p>
          <a:p>
            <a:pPr lvl="1"/>
            <a:r>
              <a:rPr lang="en-US" altLang="en-US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Initialize symbolic state</a:t>
            </a:r>
            <a:endParaRPr lang="en-US" altLang="en-US"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endParaRPr lang="en-US" altLang="en-US"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US" altLang="en-US" sz="3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Interpreter evolves symbolic state</a:t>
            </a:r>
          </a:p>
          <a:p>
            <a:pPr lvl="2"/>
            <a:r>
              <a:rPr lang="en-US" alt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Collecting Quadruples for each method call(nested)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0">
      <a:dk1>
        <a:srgbClr val="777777"/>
      </a:dk1>
      <a:lt1>
        <a:srgbClr val="FFFFFF"/>
      </a:lt1>
      <a:dk2>
        <a:srgbClr val="686B5D"/>
      </a:dk2>
      <a:lt2>
        <a:srgbClr val="D1D1CB"/>
      </a:lt2>
      <a:accent1>
        <a:srgbClr val="909082"/>
      </a:accent1>
      <a:accent2>
        <a:srgbClr val="809EA8"/>
      </a:accent2>
      <a:accent3>
        <a:srgbClr val="B9BAB6"/>
      </a:accent3>
      <a:accent4>
        <a:srgbClr val="DADADA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itchFamily="-12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MVD2015_AngelloAstorga</Template>
  <TotalTime>2491</TotalTime>
  <Words>839</Words>
  <Application>Microsoft Office PowerPoint</Application>
  <PresentationFormat>On-screen Show (4:3)</PresentationFormat>
  <Paragraphs>193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Corbel</vt:lpstr>
      <vt:lpstr>Lucida Console</vt:lpstr>
      <vt:lpstr>Microsoft Sans Serif</vt:lpstr>
      <vt:lpstr>ＭＳ Ｐゴシック</vt:lpstr>
      <vt:lpstr>Segoe</vt:lpstr>
      <vt:lpstr>Wingdings 2</vt:lpstr>
      <vt:lpstr>Office Theme</vt:lpstr>
      <vt:lpstr>DySy: Dynamic Symbolic Execution for Invariant Inference</vt:lpstr>
      <vt:lpstr>PowerPoint Presentation</vt:lpstr>
      <vt:lpstr>Motivation</vt:lpstr>
      <vt:lpstr>Dysy Goals</vt:lpstr>
      <vt:lpstr>PowerPoint Presentation</vt:lpstr>
      <vt:lpstr>PowerPoint Presentation</vt:lpstr>
      <vt:lpstr>Symbolic Interpreter</vt:lpstr>
      <vt:lpstr>Dysy Algorithm</vt:lpstr>
      <vt:lpstr>Step 1: PC and Final State Discovery</vt:lpstr>
      <vt:lpstr>Step 2: Class Invariant Detection</vt:lpstr>
      <vt:lpstr>Step 3: Pre- and post conditions</vt:lpstr>
      <vt:lpstr>Example</vt:lpstr>
      <vt:lpstr>Problems</vt:lpstr>
      <vt:lpstr>Research Question</vt:lpstr>
      <vt:lpstr>PowerPoint Presentation</vt:lpstr>
      <vt:lpstr>Research Question</vt:lpstr>
      <vt:lpstr>PowerPoint Presentation</vt:lpstr>
    </vt:vector>
  </TitlesOfParts>
  <Company>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Precondition Generation for repairing Runtime errors</dc:title>
  <dc:creator>Angello Astorga</dc:creator>
  <cp:lastModifiedBy>Angello Astorga</cp:lastModifiedBy>
  <cp:revision>94</cp:revision>
  <dcterms:created xsi:type="dcterms:W3CDTF">2015-10-09T21:10:05Z</dcterms:created>
  <dcterms:modified xsi:type="dcterms:W3CDTF">2015-11-06T20:10:50Z</dcterms:modified>
</cp:coreProperties>
</file>