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88" r:id="rId3"/>
    <p:sldId id="287" r:id="rId4"/>
    <p:sldId id="257" r:id="rId5"/>
    <p:sldId id="285" r:id="rId6"/>
    <p:sldId id="286" r:id="rId7"/>
    <p:sldId id="258" r:id="rId8"/>
    <p:sldId id="277" r:id="rId9"/>
    <p:sldId id="278" r:id="rId10"/>
    <p:sldId id="290" r:id="rId11"/>
    <p:sldId id="262" r:id="rId12"/>
    <p:sldId id="263" r:id="rId13"/>
    <p:sldId id="264" r:id="rId14"/>
    <p:sldId id="265" r:id="rId15"/>
    <p:sldId id="266" r:id="rId16"/>
    <p:sldId id="280" r:id="rId17"/>
    <p:sldId id="268" r:id="rId18"/>
    <p:sldId id="292" r:id="rId19"/>
    <p:sldId id="270" r:id="rId20"/>
    <p:sldId id="291" r:id="rId21"/>
    <p:sldId id="279" r:id="rId22"/>
    <p:sldId id="259" r:id="rId23"/>
    <p:sldId id="260" r:id="rId24"/>
    <p:sldId id="289" r:id="rId25"/>
    <p:sldId id="293" r:id="rId26"/>
  </p:sldIdLst>
  <p:sldSz cx="9144000" cy="5143500" type="screen16x9"/>
  <p:notesSz cx="6858000" cy="9144000"/>
  <p:embeddedFontLst>
    <p:embeddedFont>
      <p:font typeface="新細明體" panose="02020500000000000000" pitchFamily="18" charset="-120"/>
      <p:regular r:id="rId28"/>
    </p:embeddedFont>
    <p:embeddedFont>
      <p:font typeface="Arial Unicode MS" panose="020B0604020202020204" pitchFamily="34" charset="-128"/>
      <p:regular r:id="rId29"/>
    </p:embeddedFont>
    <p:embeddedFont>
      <p:font typeface="Aharoni" panose="02010803020104030203" pitchFamily="2" charset="-79"/>
      <p:bold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Tahoma" panose="020B0604030504040204" pitchFamily="34" charset="0"/>
      <p:regular r:id="rId35"/>
      <p:bold r:id="rId36"/>
    </p:embeddedFont>
    <p:embeddedFont>
      <p:font typeface="Oswald" panose="020B0604020202020204" charset="0"/>
      <p:regular r:id="rId37"/>
      <p:bold r:id="rId38"/>
    </p:embeddedFont>
    <p:embeddedFont>
      <p:font typeface="Raavi" panose="020B0502040204020203" pitchFamily="34" charset="0"/>
      <p:regular r:id="rId39"/>
      <p:bold r:id="rId40"/>
    </p:embeddedFont>
    <p:embeddedFont>
      <p:font typeface="Source Code Pro" panose="020B0604020202020204" charset="0"/>
      <p:regular r:id="rId41"/>
      <p:bold r:id="rId42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87" autoAdjust="0"/>
  </p:normalViewPr>
  <p:slideViewPr>
    <p:cSldViewPr snapToGrid="0">
      <p:cViewPr varScale="1">
        <p:scale>
          <a:sx n="105" d="100"/>
          <a:sy n="105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33927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8491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8281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773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98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50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84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85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67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25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6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9205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351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93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29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88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9311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311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>
            <a:off x="4226100" y="2933549"/>
            <a:ext cx="691799" cy="3885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-25" y="0"/>
            <a:ext cx="9144000" cy="3124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Aharoni" panose="02010803020104030203" pitchFamily="2" charset="-79"/>
                <a:ea typeface="Aharoni" panose="02010803020104030203" pitchFamily="2" charset="-79"/>
                <a:cs typeface="Aharoni" panose="02010803020104030203" pitchFamily="2" charset="-79"/>
                <a:sym typeface="Oswald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13275" y="2988275"/>
            <a:ext cx="9104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12000"/>
            </a:lvl1pPr>
            <a:lvl2pPr>
              <a:spcBef>
                <a:spcPts val="0"/>
              </a:spcBef>
              <a:buSzPct val="100000"/>
              <a:defRPr sz="12000"/>
            </a:lvl2pPr>
            <a:lvl3pPr>
              <a:spcBef>
                <a:spcPts val="0"/>
              </a:spcBef>
              <a:buSzPct val="100000"/>
              <a:defRPr sz="12000"/>
            </a:lvl3pPr>
            <a:lvl4pPr>
              <a:spcBef>
                <a:spcPts val="0"/>
              </a:spcBef>
              <a:buSzPct val="100000"/>
              <a:defRPr sz="12000"/>
            </a:lvl4pPr>
            <a:lvl5pPr>
              <a:spcBef>
                <a:spcPts val="0"/>
              </a:spcBef>
              <a:buSzPct val="100000"/>
              <a:defRPr sz="12000"/>
            </a:lvl5pPr>
            <a:lvl6pPr>
              <a:spcBef>
                <a:spcPts val="0"/>
              </a:spcBef>
              <a:buSzPct val="100000"/>
              <a:defRPr sz="12000"/>
            </a:lvl6pPr>
            <a:lvl7pPr>
              <a:spcBef>
                <a:spcPts val="0"/>
              </a:spcBef>
              <a:buSzPct val="100000"/>
              <a:defRPr sz="12000"/>
            </a:lvl7pPr>
            <a:lvl8pPr>
              <a:spcBef>
                <a:spcPts val="0"/>
              </a:spcBef>
              <a:buSzPct val="100000"/>
              <a:defRPr sz="12000"/>
            </a:lvl8pPr>
            <a:lvl9pPr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4966098"/>
            <a:ext cx="2895600" cy="19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John Kubiatowicz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Parallel Architecture: </a:t>
            </a:r>
            <a:fld id="{F0F59C47-642C-43A5-9FFE-8868BB496F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0" y="4980385"/>
            <a:ext cx="2133600" cy="182165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ahoma" panose="020B0604030504040204" pitchFamily="34" charset="0"/>
              </a:defRPr>
            </a:lvl1pPr>
          </a:lstStyle>
          <a:p>
            <a:fld id="{2F02E6BF-F83F-4598-9CF8-E0AED72C21B0}" type="datetime1">
              <a:rPr lang="en-US" altLang="en-US"/>
              <a:pPr/>
              <a:t>11/5/2015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14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 shadeToTitle="1"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hape 19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 b="1">
                <a:solidFill>
                  <a:srgbClr val="0070C0"/>
                </a:solidFill>
                <a:latin typeface="+mn-lt"/>
                <a:cs typeface="Aharoni" panose="02010803020104030203" pitchFamily="2" charset="-79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>
                <a:latin typeface="+mn-lt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994031"/>
            <a:ext cx="9144000" cy="1494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8431700" y="4612194"/>
            <a:ext cx="515815" cy="4956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5907" y="4663216"/>
            <a:ext cx="548699" cy="393600"/>
          </a:xfrm>
          <a:prstGeom prst="rect">
            <a:avLst/>
          </a:prstGeom>
          <a:noFill/>
          <a:effectLst>
            <a:outerShdw blurRad="50800" dist="50800" dir="1200000" algn="ctr" rotWithShape="0">
              <a:srgbClr val="000000">
                <a:alpha val="43137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899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899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hape 33"/>
          <p:cNvCxnSpPr/>
          <p:nvPr/>
        </p:nvCxnSpPr>
        <p:spPr>
          <a:xfrm>
            <a:off x="418675" y="1457787"/>
            <a:ext cx="6140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618203"/>
            <a:ext cx="2807999" cy="295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099" cy="40856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175"/>
            <a:ext cx="4572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57719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199" cy="1789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stamp/stamp.jsp?tp=&amp;arnumber=6693071&amp;tag=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iki.apache.org/hadoop/PoweredB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 dirty="0">
                <a:latin typeface="+mn-lt"/>
              </a:rPr>
              <a:t>Semantic Characterization of MapReduce Workloads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000" dirty="0" smtClean="0">
                <a:latin typeface="+mn-lt"/>
              </a:rPr>
              <a:t>Zhihong Xu, Martin Hirzel, Gregg Rothermel</a:t>
            </a:r>
          </a:p>
          <a:p>
            <a:pPr>
              <a:spcBef>
                <a:spcPts val="0"/>
              </a:spcBef>
              <a:buNone/>
            </a:pPr>
            <a:endParaRPr lang="en" sz="2000" dirty="0"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en" sz="2000" dirty="0" smtClean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" sz="1800" dirty="0" smtClean="0">
                <a:latin typeface="+mn-lt"/>
                <a:cs typeface="Raavi" panose="020B0502040204020203" pitchFamily="34" charset="0"/>
              </a:rPr>
              <a:t>Presented by: Jungchen </a:t>
            </a:r>
            <a:r>
              <a:rPr lang="en" sz="1800" dirty="0">
                <a:latin typeface="+mn-lt"/>
                <a:cs typeface="Raavi" panose="020B0502040204020203" pitchFamily="34" charset="0"/>
              </a:rPr>
              <a:t>Chen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Non-deterministic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70C0"/>
                </a:solidFill>
              </a:rPr>
              <a:t># The </a:t>
            </a:r>
            <a:r>
              <a:rPr lang="en-US" dirty="0">
                <a:solidFill>
                  <a:srgbClr val="0070C0"/>
                </a:solidFill>
              </a:rPr>
              <a:t>average of the top 100 salaries for each unique key, if that average is larger than </a:t>
            </a:r>
            <a:r>
              <a:rPr lang="en-US" dirty="0" smtClean="0">
                <a:solidFill>
                  <a:srgbClr val="0070C0"/>
                </a:solidFill>
              </a:rPr>
              <a:t>10,000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30000"/>
              </a:lnSpc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void reduce(String key, Iterator&lt;Integer&gt; salaries) {</a:t>
            </a:r>
          </a:p>
          <a:p>
            <a:pPr>
              <a:lnSpc>
                <a:spcPct val="3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sum = 0; </a:t>
            </a:r>
          </a:p>
          <a:p>
            <a:pPr>
              <a:lnSpc>
                <a:spcPct val="3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>
              <a:lnSpc>
                <a:spcPct val="3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	while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salaries.hasNext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&amp;&amp;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&lt;100) {</a:t>
            </a:r>
          </a:p>
          <a:p>
            <a:pPr>
              <a:lnSpc>
                <a:spcPct val="3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sum +=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salaries.next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3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1;</a:t>
            </a:r>
          </a:p>
          <a:p>
            <a:pPr>
              <a:lnSpc>
                <a:spcPct val="3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3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	emit((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&gt;0 &amp;&amp; sum/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10000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)? sum/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: -1);</a:t>
            </a:r>
          </a:p>
          <a:p>
            <a:pPr>
              <a:lnSpc>
                <a:spcPct val="3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074" name="Picture 2" descr="http://www.chakreview.com/wp-content/uploads/2015/04/Indian-Stock-Market-Scam-by-Harshad-Mehta-Implications-Case-Study-Chakreview.com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440" y="2386544"/>
            <a:ext cx="1659263" cy="131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chakreview.com/wp-content/uploads/2015/04/Indian-Stock-Market-Scam-by-Harshad-Mehta-Implications-Case-Study-Chakreview.com_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2"/>
          <a:stretch/>
        </p:blipFill>
        <p:spPr bwMode="auto">
          <a:xfrm>
            <a:off x="7795301" y="2331456"/>
            <a:ext cx="593310" cy="131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chakreview.com/wp-content/uploads/2015/04/Indian-Stock-Market-Scam-by-Harshad-Mehta-Implications-Case-Study-Chakreview.com_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28"/>
          <a:stretch/>
        </p:blipFill>
        <p:spPr bwMode="auto">
          <a:xfrm>
            <a:off x="6098937" y="3515696"/>
            <a:ext cx="643326" cy="131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hakreview.com/wp-content/uploads/2015/04/Indian-Stock-Market-Scam-by-Harshad-Mehta-Implications-Case-Study-Chakreview.com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304" y="3515696"/>
            <a:ext cx="1659263" cy="131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084310" y="2386544"/>
            <a:ext cx="2402042" cy="1133360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87162" y="3626744"/>
            <a:ext cx="2402042" cy="1133360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807744" y="3563973"/>
            <a:ext cx="3059723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967483" y="2103120"/>
            <a:ext cx="0" cy="288798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26071" y="183230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2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Semantic Properties of MapReduce Function</a:t>
            </a:r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Determinism</a:t>
            </a:r>
          </a:p>
          <a:p>
            <a:pPr marL="285750" indent="-285750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Selectivity: number of data items produced by a function per firing (Map function is called). </a:t>
            </a:r>
          </a:p>
          <a:p>
            <a:pPr marL="285750" indent="-285750"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Statefulness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Commutativity</a:t>
            </a:r>
          </a:p>
          <a:p>
            <a:pPr marL="285750" indent="-285750"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Partition-isolation</a:t>
            </a:r>
          </a:p>
          <a:p>
            <a:pPr marL="285750" indent="-285750"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Associativity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939615"/>
              </p:ext>
            </p:extLst>
          </p:nvPr>
        </p:nvGraphicFramePr>
        <p:xfrm>
          <a:off x="3329665" y="2881733"/>
          <a:ext cx="5502634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19883"/>
                <a:gridCol w="42827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data produced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Prolific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&gt; 1 for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at least one firing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Selective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&lt;= 1 for all firing and &lt; 1 for at least one firing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One-to-one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 for all firing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747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Semantic Properties of MapReduce Function</a:t>
            </a:r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Determinism</a:t>
            </a:r>
          </a:p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Selectivity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 smtClean="0"/>
              <a:t>Statefulness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outputs are affected by historical inputs</a:t>
            </a:r>
          </a:p>
          <a:p>
            <a:r>
              <a:rPr lang="en-US" dirty="0"/>
              <a:t>	</a:t>
            </a:r>
            <a:r>
              <a:rPr lang="en-US" dirty="0" smtClean="0"/>
              <a:t>trace </a:t>
            </a:r>
            <a:r>
              <a:rPr lang="en-US" dirty="0"/>
              <a:t>[&lt;(1,0),[(1,0)]&gt;,&lt;(1,0),[(2,0</a:t>
            </a:r>
            <a:r>
              <a:rPr lang="en-US" dirty="0" smtClean="0"/>
              <a:t>)]&gt;]</a:t>
            </a:r>
          </a:p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Commutativity</a:t>
            </a:r>
          </a:p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Partition-isolation</a:t>
            </a:r>
          </a:p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Associativity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3400669" y="4808440"/>
            <a:ext cx="43364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Testing Properties of Dataflow Program Operators</a:t>
            </a:r>
            <a:r>
              <a:rPr lang="en-US" sz="1000" dirty="0"/>
              <a:t> by </a:t>
            </a:r>
            <a:r>
              <a:rPr lang="en-US" sz="1000" dirty="0" smtClean="0"/>
              <a:t>IEEE 2013 Xu et al.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439247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Semantic Properties of MapReduce Function</a:t>
            </a:r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Determinism</a:t>
            </a:r>
          </a:p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Selectivity</a:t>
            </a:r>
          </a:p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Statefulness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Commutativity: a change in the order in which input data items are sent to it does not change its outputs</a:t>
            </a:r>
          </a:p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Partition-isolation</a:t>
            </a:r>
          </a:p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Associativity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16983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Semantic Properties of MapReduce Function</a:t>
            </a:r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Determinism</a:t>
            </a:r>
          </a:p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Selectivity</a:t>
            </a:r>
          </a:p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Statefulness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Commutativity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Partition-isolation: output items for one key are not affected by input items with different keys.</a:t>
            </a:r>
          </a:p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Associativity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58842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Semantic Properties of MapReduce Function</a:t>
            </a:r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Determinism</a:t>
            </a:r>
          </a:p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Selectivity</a:t>
            </a:r>
          </a:p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Statefulness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Commutativity</a:t>
            </a:r>
          </a:p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Partition-isolation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Associativity: if reduce function is associate, users can use it as a combiner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460199" y="3049280"/>
            <a:ext cx="5455920" cy="923330"/>
          </a:xfrm>
          <a:prstGeom prst="rect">
            <a:avLst/>
          </a:prstGeom>
          <a:ln w="127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dk2"/>
                </a:solidFill>
                <a:latin typeface="+mn-lt"/>
                <a:ea typeface="Source Code Pro"/>
                <a:cs typeface="Source Code Pro"/>
                <a:sym typeface="Source Code Pro"/>
              </a:rPr>
              <a:t>  Reduce</a:t>
            </a:r>
            <a:r>
              <a:rPr lang="en-US" sz="1800" b="1" dirty="0" smtClean="0">
                <a:solidFill>
                  <a:schemeClr val="dk2"/>
                </a:solidFill>
                <a:latin typeface="+mn-lt"/>
                <a:ea typeface="Source Code Pro"/>
                <a:cs typeface="Source Code Pro"/>
                <a:sym typeface="Source Code Pro"/>
              </a:rPr>
              <a:t>(</a:t>
            </a:r>
            <a:r>
              <a:rPr lang="en-US" sz="1800" dirty="0" smtClean="0">
                <a:solidFill>
                  <a:schemeClr val="dk2"/>
                </a:solidFill>
                <a:latin typeface="+mn-lt"/>
                <a:ea typeface="Source Code Pro"/>
                <a:cs typeface="Source Code Pro"/>
                <a:sym typeface="Source Code Pro"/>
              </a:rPr>
              <a:t>key</a:t>
            </a:r>
            <a:r>
              <a:rPr lang="en-US" sz="1800" dirty="0">
                <a:solidFill>
                  <a:schemeClr val="dk2"/>
                </a:solidFill>
                <a:latin typeface="+mn-lt"/>
                <a:ea typeface="Source Code Pro"/>
                <a:cs typeface="Source Code Pro"/>
                <a:sym typeface="Source Code Pro"/>
              </a:rPr>
              <a:t>, Reduce(key,[x list]) </a:t>
            </a:r>
            <a:endParaRPr lang="en-US" sz="1800" dirty="0" smtClean="0">
              <a:solidFill>
                <a:schemeClr val="dk2"/>
              </a:solidFill>
              <a:latin typeface="+mn-lt"/>
              <a:ea typeface="Source Code Pro"/>
              <a:cs typeface="Source Code Pro"/>
              <a:sym typeface="Source Code Pro"/>
            </a:endParaRPr>
          </a:p>
          <a:p>
            <a:r>
              <a:rPr lang="en-US" sz="1800" dirty="0" smtClean="0">
                <a:solidFill>
                  <a:schemeClr val="dk2"/>
                </a:solidFill>
                <a:latin typeface="+mn-lt"/>
                <a:ea typeface="Source Code Pro"/>
                <a:cs typeface="Source Code Pro"/>
                <a:sym typeface="Source Code Pro"/>
              </a:rPr>
              <a:t>                    + Reduce(key</a:t>
            </a:r>
            <a:r>
              <a:rPr lang="en-US" sz="1800" dirty="0">
                <a:solidFill>
                  <a:schemeClr val="dk2"/>
                </a:solidFill>
                <a:latin typeface="+mn-lt"/>
                <a:ea typeface="Source Code Pro"/>
                <a:cs typeface="Source Code Pro"/>
                <a:sym typeface="Source Code Pro"/>
              </a:rPr>
              <a:t>, [y list])</a:t>
            </a:r>
            <a:r>
              <a:rPr lang="en-US" sz="1800" b="1" dirty="0">
                <a:solidFill>
                  <a:schemeClr val="dk2"/>
                </a:solidFill>
                <a:latin typeface="+mn-lt"/>
                <a:ea typeface="Source Code Pro"/>
                <a:cs typeface="Source Code Pro"/>
                <a:sym typeface="Source Code Pro"/>
              </a:rPr>
              <a:t>)</a:t>
            </a:r>
            <a:r>
              <a:rPr lang="en-US" sz="1800" dirty="0">
                <a:solidFill>
                  <a:schemeClr val="dk2"/>
                </a:solidFill>
                <a:latin typeface="+mn-lt"/>
                <a:ea typeface="Source Code Pro"/>
                <a:cs typeface="Source Code Pro"/>
                <a:sym typeface="Source Code Pro"/>
              </a:rPr>
              <a:t> </a:t>
            </a:r>
            <a:endParaRPr lang="en-US" sz="1800" dirty="0" smtClean="0">
              <a:solidFill>
                <a:schemeClr val="dk2"/>
              </a:solidFill>
              <a:latin typeface="+mn-lt"/>
              <a:ea typeface="Source Code Pro"/>
              <a:cs typeface="Source Code Pro"/>
              <a:sym typeface="Source Code Pro"/>
            </a:endParaRPr>
          </a:p>
          <a:p>
            <a:r>
              <a:rPr lang="en-US" sz="1800" dirty="0" smtClean="0">
                <a:solidFill>
                  <a:schemeClr val="dk2"/>
                </a:solidFill>
                <a:latin typeface="+mn-lt"/>
                <a:ea typeface="Source Code Pro"/>
                <a:cs typeface="Source Code Pro"/>
                <a:sym typeface="Source Code Pro"/>
              </a:rPr>
              <a:t>= </a:t>
            </a:r>
            <a:r>
              <a:rPr lang="en-US" sz="1800" dirty="0">
                <a:solidFill>
                  <a:schemeClr val="dk2"/>
                </a:solidFill>
                <a:latin typeface="+mn-lt"/>
                <a:ea typeface="Source Code Pro"/>
                <a:cs typeface="Source Code Pro"/>
                <a:sym typeface="Source Code Pro"/>
              </a:rPr>
              <a:t>Reduce(key, [x + y list]) </a:t>
            </a:r>
          </a:p>
        </p:txBody>
      </p:sp>
    </p:spTree>
    <p:extLst>
      <p:ext uri="{BB962C8B-B14F-4D97-AF65-F5344CB8AC3E}">
        <p14:creationId xmlns:p14="http://schemas.microsoft.com/office/powerpoint/2010/main" val="24581293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about MapReduce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648750"/>
              </p:ext>
            </p:extLst>
          </p:nvPr>
        </p:nvGraphicFramePr>
        <p:xfrm>
          <a:off x="391529" y="1554387"/>
          <a:ext cx="8160756" cy="28041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40189"/>
                <a:gridCol w="2040189"/>
                <a:gridCol w="2040189"/>
                <a:gridCol w="2040189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bg1"/>
                          </a:solidFill>
                          <a:latin typeface="+mn-lt"/>
                          <a:ea typeface="Source Code Pro"/>
                          <a:cs typeface="Source Code Pro"/>
                          <a:sym typeface="Arial"/>
                          <a:rtl val="0"/>
                        </a:rPr>
                        <a:t>Property</a:t>
                      </a:r>
                      <a:endParaRPr lang="en-US" sz="1600" b="0" i="0" u="none" strike="noStrike" cap="none" baseline="0" dirty="0">
                        <a:solidFill>
                          <a:schemeClr val="bg1"/>
                        </a:solidFill>
                        <a:latin typeface="+mn-lt"/>
                        <a:ea typeface="Source Code Pro"/>
                        <a:cs typeface="Source Code Pro"/>
                        <a:sym typeface="Arial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bg1"/>
                          </a:solidFill>
                          <a:latin typeface="+mn-lt"/>
                          <a:ea typeface="Source Code Pro"/>
                          <a:cs typeface="Source Code Pro"/>
                          <a:sym typeface="Arial"/>
                          <a:rtl val="0"/>
                        </a:rPr>
                        <a:t>Map</a:t>
                      </a:r>
                      <a:endParaRPr lang="en-US" sz="1600" b="0" i="0" u="none" strike="noStrike" cap="none" baseline="0" dirty="0">
                        <a:solidFill>
                          <a:schemeClr val="bg1"/>
                        </a:solidFill>
                        <a:latin typeface="+mn-lt"/>
                        <a:ea typeface="Source Code Pro"/>
                        <a:cs typeface="Source Code Pro"/>
                        <a:sym typeface="Arial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bg1"/>
                          </a:solidFill>
                          <a:latin typeface="+mn-lt"/>
                          <a:ea typeface="Source Code Pro"/>
                          <a:cs typeface="Source Code Pro"/>
                          <a:sym typeface="Arial"/>
                          <a:rtl val="0"/>
                        </a:rPr>
                        <a:t>Reduce—coarse-grained level</a:t>
                      </a:r>
                      <a:endParaRPr lang="en-US" sz="1600" b="0" i="0" u="none" strike="noStrike" cap="none" baseline="0" dirty="0">
                        <a:solidFill>
                          <a:schemeClr val="bg1"/>
                        </a:solidFill>
                        <a:latin typeface="+mn-lt"/>
                        <a:ea typeface="Source Code Pro"/>
                        <a:cs typeface="Source Code Pro"/>
                        <a:sym typeface="Arial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bg1"/>
                          </a:solidFill>
                          <a:latin typeface="+mn-lt"/>
                          <a:ea typeface="Source Code Pro"/>
                          <a:cs typeface="Source Code Pro"/>
                          <a:sym typeface="Arial"/>
                          <a:rtl val="0"/>
                        </a:rPr>
                        <a:t>Reduce—Fine-grained level</a:t>
                      </a:r>
                      <a:endParaRPr lang="en-US" sz="1600" b="0" i="0" u="none" strike="noStrike" cap="none" baseline="0" dirty="0">
                        <a:solidFill>
                          <a:schemeClr val="bg1"/>
                        </a:solidFill>
                        <a:latin typeface="+mn-lt"/>
                        <a:ea typeface="Source Code Pro"/>
                        <a:cs typeface="Source Code Pro"/>
                        <a:sym typeface="Arial"/>
                        <a:rtl val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Determinism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Deterministic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Deterministic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Selectivity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One-to-one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One-to-one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Selective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err="1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Statefulness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Stateless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Stateless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err="1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Stateful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Commutativity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Commutative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Commutative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Depends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Partition-isolation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Partition-isolated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Partition-isolated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Partition-isolation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Associativity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NA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Associative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Associative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3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Framework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750473" y="2414587"/>
            <a:ext cx="1600200" cy="864394"/>
          </a:xfrm>
          <a:prstGeom prst="round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dk2"/>
                </a:solidFill>
                <a:ea typeface="Source Code Pro"/>
                <a:cs typeface="Source Code Pro"/>
              </a:rPr>
              <a:t>Analyzer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50473" y="3723175"/>
            <a:ext cx="1600200" cy="864394"/>
          </a:xfrm>
          <a:prstGeom prst="round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dk2"/>
                </a:solidFill>
                <a:ea typeface="Source Code Pro"/>
                <a:cs typeface="Source Code Pro"/>
              </a:rPr>
              <a:t>Hadoop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sz="1800" dirty="0">
                <a:solidFill>
                  <a:schemeClr val="dk2"/>
                </a:solidFill>
                <a:ea typeface="Source Code Pro"/>
                <a:cs typeface="Source Code Pro"/>
              </a:rPr>
              <a:t>libraries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550573" y="3278981"/>
            <a:ext cx="0" cy="44419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50673" y="2846784"/>
            <a:ext cx="550069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50945" y="2414587"/>
            <a:ext cx="2185214" cy="934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</a:defRPr>
            </a:lvl1pPr>
          </a:lstStyle>
          <a:p>
            <a:r>
              <a:rPr lang="en-US" dirty="0">
                <a:latin typeface="+mn-lt"/>
              </a:rPr>
              <a:t>Property value and 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evidence</a:t>
            </a:r>
            <a:endParaRPr lang="en-US" dirty="0">
              <a:latin typeface="+mn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00404" y="2838448"/>
            <a:ext cx="550069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1452" y="2633007"/>
            <a:ext cx="2133918" cy="410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-US" sz="1800" dirty="0">
                <a:solidFill>
                  <a:schemeClr val="dk2"/>
                </a:solidFill>
                <a:latin typeface="+mn-lt"/>
                <a:ea typeface="Source Code Pro"/>
                <a:cs typeface="Source Code Pro"/>
                <a:sym typeface="Source Code Pro"/>
              </a:rPr>
              <a:t>Property of interest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50573" y="1970393"/>
            <a:ext cx="0" cy="44419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66141" y="1526199"/>
            <a:ext cx="2159566" cy="38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-US" sz="1800" dirty="0">
                <a:solidFill>
                  <a:schemeClr val="dk2"/>
                </a:solidFill>
                <a:latin typeface="+mn-lt"/>
                <a:ea typeface="Source Code Pro"/>
                <a:cs typeface="Source Code Pro"/>
              </a:rPr>
              <a:t>Function under 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61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Framework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750473" y="2414587"/>
            <a:ext cx="1600200" cy="8643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dk2"/>
                </a:solidFill>
                <a:ea typeface="Source Code Pro"/>
                <a:cs typeface="Source Code Pro"/>
              </a:rPr>
              <a:t>Analyzer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50473" y="3723175"/>
            <a:ext cx="1600200" cy="864394"/>
          </a:xfrm>
          <a:prstGeom prst="round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dk2"/>
                </a:solidFill>
                <a:ea typeface="Source Code Pro"/>
                <a:cs typeface="Source Code Pro"/>
              </a:rPr>
              <a:t>Hadoop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sz="1800" dirty="0">
                <a:solidFill>
                  <a:schemeClr val="dk2"/>
                </a:solidFill>
                <a:ea typeface="Source Code Pro"/>
                <a:cs typeface="Source Code Pro"/>
              </a:rPr>
              <a:t>libraries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550573" y="3278981"/>
            <a:ext cx="0" cy="44419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50673" y="2846784"/>
            <a:ext cx="550069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50945" y="2414587"/>
            <a:ext cx="2185214" cy="934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</a:defRPr>
            </a:lvl1pPr>
          </a:lstStyle>
          <a:p>
            <a:r>
              <a:rPr lang="en-US" dirty="0">
                <a:latin typeface="+mn-lt"/>
              </a:rPr>
              <a:t>Property value and 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evidence</a:t>
            </a:r>
            <a:endParaRPr lang="en-US" dirty="0">
              <a:latin typeface="+mn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00404" y="2838448"/>
            <a:ext cx="550069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1452" y="2633007"/>
            <a:ext cx="2133918" cy="410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-US" sz="1800" dirty="0">
                <a:solidFill>
                  <a:schemeClr val="dk2"/>
                </a:solidFill>
                <a:latin typeface="+mn-lt"/>
                <a:ea typeface="Source Code Pro"/>
                <a:cs typeface="Source Code Pro"/>
                <a:sym typeface="Source Code Pro"/>
              </a:rPr>
              <a:t>Property of interest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50573" y="1970393"/>
            <a:ext cx="0" cy="44419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66141" y="1526199"/>
            <a:ext cx="2159566" cy="410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-US" sz="1800" dirty="0">
                <a:solidFill>
                  <a:srgbClr val="0070C0"/>
                </a:solidFill>
                <a:latin typeface="+mn-lt"/>
                <a:ea typeface="Source Code Pro"/>
                <a:cs typeface="Source Code Pro"/>
              </a:rPr>
              <a:t>Function under 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6" name="Cloud Callout 5"/>
          <p:cNvSpPr/>
          <p:nvPr/>
        </p:nvSpPr>
        <p:spPr>
          <a:xfrm>
            <a:off x="6014105" y="739249"/>
            <a:ext cx="1863803" cy="879230"/>
          </a:xfrm>
          <a:prstGeom prst="cloudCallout">
            <a:avLst>
              <a:gd name="adj1" fmla="val -50138"/>
              <a:gd name="adj2" fmla="val 575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Map/Reduce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25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Generation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 testing</a:t>
            </a:r>
            <a:endParaRPr lang="en-US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The </a:t>
            </a:r>
            <a:r>
              <a:rPr lang="en-US" sz="1800" dirty="0">
                <a:latin typeface="+mn-lt"/>
              </a:rPr>
              <a:t>program under test is simply executed on randomly-generated </a:t>
            </a:r>
            <a:r>
              <a:rPr lang="en-US" sz="1800" dirty="0" smtClean="0">
                <a:latin typeface="+mn-lt"/>
              </a:rPr>
              <a:t>inputs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Randomly choose values within a range appropriate for its type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Easy to apply and works well in their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7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MapReduce </a:t>
            </a:r>
            <a:r>
              <a:rPr lang="en-US" altLang="en-US" dirty="0"/>
              <a:t>U</a:t>
            </a:r>
            <a:r>
              <a:rPr lang="en-US" altLang="en-US" dirty="0" smtClean="0"/>
              <a:t>sed </a:t>
            </a:r>
            <a:r>
              <a:rPr lang="en-US" altLang="en-US" dirty="0"/>
              <a:t>F</a:t>
            </a:r>
            <a:r>
              <a:rPr lang="en-US" altLang="en-US" dirty="0" smtClean="0"/>
              <a:t>or ?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type="body" idx="1"/>
          </p:nvPr>
        </p:nvSpPr>
        <p:spPr>
          <a:xfrm>
            <a:off x="311700" y="1231795"/>
            <a:ext cx="8520599" cy="3715343"/>
          </a:xfrm>
        </p:spPr>
        <p:txBody>
          <a:bodyPr numCol="2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1400" dirty="0" smtClean="0"/>
              <a:t>At Google: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+mn-lt"/>
              </a:rPr>
              <a:t>I</a:t>
            </a:r>
            <a:r>
              <a:rPr lang="en-US" altLang="en-US" sz="1200" dirty="0" smtClean="0">
                <a:latin typeface="+mn-lt"/>
              </a:rPr>
              <a:t>ndex construction for Google Search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en-US" sz="1200" dirty="0" smtClean="0">
                <a:latin typeface="+mn-lt"/>
              </a:rPr>
              <a:t>Article clustering for Google News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en-US" sz="1200" dirty="0" smtClean="0">
                <a:latin typeface="+mn-lt"/>
              </a:rPr>
              <a:t>Statistical machine translation</a:t>
            </a:r>
          </a:p>
          <a:p>
            <a:pPr marL="171450" lvl="1" indent="-171450">
              <a:buFontTx/>
              <a:buChar char="-"/>
            </a:pPr>
            <a:endParaRPr lang="en-US" altLang="en-US" sz="8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1400" dirty="0" smtClean="0"/>
              <a:t>At Yahoo!: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 smtClean="0">
                <a:latin typeface="+mn-lt"/>
              </a:rPr>
              <a:t>“Web map” powering Yahoo! Search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en-US" sz="1200" dirty="0" smtClean="0">
                <a:latin typeface="+mn-lt"/>
              </a:rPr>
              <a:t>Spam detection for Yahoo! Mail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en-US" sz="1200" dirty="0" smtClean="0">
              <a:latin typeface="+mn-lt"/>
            </a:endParaRPr>
          </a:p>
          <a:p>
            <a:pPr marL="171450" lvl="1" indent="-171450">
              <a:buFontTx/>
              <a:buChar char="-"/>
            </a:pPr>
            <a:endParaRPr lang="en-US" altLang="en-US" sz="1200" dirty="0">
              <a:latin typeface="+mn-lt"/>
            </a:endParaRPr>
          </a:p>
          <a:p>
            <a:pPr marL="171450" lvl="1" indent="-171450">
              <a:buFontTx/>
              <a:buChar char="-"/>
            </a:pPr>
            <a:endParaRPr lang="en-US" altLang="en-US" sz="1200" dirty="0" smtClean="0">
              <a:latin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en-US" sz="8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1400" dirty="0" smtClean="0"/>
              <a:t>At Facebook:</a:t>
            </a:r>
            <a:endParaRPr lang="en-US" altLang="en-US" sz="1050" dirty="0" smtClean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en-US" sz="1200" dirty="0" smtClean="0">
                <a:latin typeface="+mn-lt"/>
              </a:rPr>
              <a:t>Ad optimization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en-US" sz="1200" dirty="0" smtClean="0">
                <a:latin typeface="+mn-lt"/>
              </a:rPr>
              <a:t>Spam detection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1400" dirty="0"/>
              <a:t>In research: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en-US" sz="1200" dirty="0" smtClean="0">
                <a:latin typeface="+mn-lt"/>
              </a:rPr>
              <a:t>Astronomical </a:t>
            </a:r>
            <a:r>
              <a:rPr lang="en-US" altLang="en-US" sz="1200" dirty="0">
                <a:latin typeface="+mn-lt"/>
              </a:rPr>
              <a:t>image analysis (Washington)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en-US" sz="1200" dirty="0" smtClean="0">
                <a:latin typeface="+mn-lt"/>
              </a:rPr>
              <a:t>Bioinformatics </a:t>
            </a:r>
            <a:r>
              <a:rPr lang="en-US" altLang="en-US" sz="1200" dirty="0">
                <a:latin typeface="+mn-lt"/>
              </a:rPr>
              <a:t>(Maryland</a:t>
            </a:r>
            <a:r>
              <a:rPr lang="en-US" altLang="en-US" sz="1200" dirty="0" smtClean="0">
                <a:latin typeface="+mn-lt"/>
              </a:rPr>
              <a:t>)</a:t>
            </a:r>
            <a:endParaRPr lang="en-US" altLang="en-US" sz="1200" dirty="0">
              <a:latin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en-US" sz="1200" dirty="0" smtClean="0">
                <a:latin typeface="+mn-lt"/>
              </a:rPr>
              <a:t>Natural </a:t>
            </a:r>
            <a:r>
              <a:rPr lang="en-US" altLang="en-US" sz="1200" dirty="0">
                <a:latin typeface="+mn-lt"/>
              </a:rPr>
              <a:t>language processing (CMU) 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en-US" sz="1200" dirty="0" smtClean="0">
                <a:latin typeface="+mn-lt"/>
              </a:rPr>
              <a:t>Ocean </a:t>
            </a:r>
            <a:r>
              <a:rPr lang="en-US" altLang="en-US" sz="1200" dirty="0">
                <a:latin typeface="+mn-lt"/>
              </a:rPr>
              <a:t>climate simulation (Washington)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FF0000"/>
                </a:solidFill>
                <a:latin typeface="+mn-lt"/>
              </a:rPr>
              <a:t>&lt;Your application here&gt;</a:t>
            </a:r>
          </a:p>
          <a:p>
            <a:pPr marL="171450" lvl="1" indent="-171450">
              <a:buFontTx/>
              <a:buChar char="-"/>
            </a:pPr>
            <a:endParaRPr lang="en-US" altLang="en-US" sz="800" dirty="0" smtClean="0"/>
          </a:p>
          <a:p>
            <a:pPr lvl="1">
              <a:buFontTx/>
              <a:buNone/>
            </a:pPr>
            <a:endParaRPr lang="en-US" altLang="en-US" sz="9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228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the Number of </a:t>
            </a:r>
            <a:r>
              <a:rPr lang="en-US" dirty="0"/>
              <a:t>V</a:t>
            </a:r>
            <a:r>
              <a:rPr lang="en-US" dirty="0" smtClean="0"/>
              <a:t>iolated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961899"/>
              </p:ext>
            </p:extLst>
          </p:nvPr>
        </p:nvGraphicFramePr>
        <p:xfrm>
          <a:off x="311700" y="1431016"/>
          <a:ext cx="8160756" cy="28041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40189"/>
                <a:gridCol w="2040189"/>
                <a:gridCol w="2040189"/>
                <a:gridCol w="2040189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bg1"/>
                          </a:solidFill>
                          <a:latin typeface="+mn-lt"/>
                          <a:ea typeface="Source Code Pro"/>
                          <a:cs typeface="Source Code Pro"/>
                          <a:sym typeface="Arial"/>
                          <a:rtl val="0"/>
                        </a:rPr>
                        <a:t>Property</a:t>
                      </a:r>
                      <a:endParaRPr lang="en-US" sz="1600" b="0" i="0" u="none" strike="noStrike" cap="none" baseline="0" dirty="0">
                        <a:solidFill>
                          <a:schemeClr val="bg1"/>
                        </a:solidFill>
                        <a:latin typeface="+mn-lt"/>
                        <a:ea typeface="Source Code Pro"/>
                        <a:cs typeface="Source Code Pro"/>
                        <a:sym typeface="Arial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bg1"/>
                          </a:solidFill>
                          <a:latin typeface="+mn-lt"/>
                          <a:ea typeface="Source Code Pro"/>
                          <a:cs typeface="Source Code Pro"/>
                          <a:sym typeface="Arial"/>
                          <a:rtl val="0"/>
                        </a:rPr>
                        <a:t>Map</a:t>
                      </a:r>
                      <a:endParaRPr lang="en-US" sz="1600" b="0" i="0" u="none" strike="noStrike" cap="none" baseline="0" dirty="0">
                        <a:solidFill>
                          <a:schemeClr val="bg1"/>
                        </a:solidFill>
                        <a:latin typeface="+mn-lt"/>
                        <a:ea typeface="Source Code Pro"/>
                        <a:cs typeface="Source Code Pro"/>
                        <a:sym typeface="Arial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bg1"/>
                          </a:solidFill>
                          <a:latin typeface="+mn-lt"/>
                          <a:ea typeface="Source Code Pro"/>
                          <a:cs typeface="Source Code Pro"/>
                          <a:sym typeface="Arial"/>
                          <a:rtl val="0"/>
                        </a:rPr>
                        <a:t>Reduce—coarse-grained level</a:t>
                      </a:r>
                      <a:endParaRPr lang="en-US" sz="1600" b="0" i="0" u="none" strike="noStrike" cap="none" baseline="0" dirty="0">
                        <a:solidFill>
                          <a:schemeClr val="bg1"/>
                        </a:solidFill>
                        <a:latin typeface="+mn-lt"/>
                        <a:ea typeface="Source Code Pro"/>
                        <a:cs typeface="Source Code Pro"/>
                        <a:sym typeface="Arial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bg1"/>
                          </a:solidFill>
                          <a:latin typeface="+mn-lt"/>
                          <a:ea typeface="Source Code Pro"/>
                          <a:cs typeface="Source Code Pro"/>
                          <a:sym typeface="Arial"/>
                          <a:rtl val="0"/>
                        </a:rPr>
                        <a:t>Reduce—Fine-grained level</a:t>
                      </a:r>
                      <a:endParaRPr lang="en-US" sz="1600" b="0" i="0" u="none" strike="noStrike" cap="none" baseline="0" dirty="0">
                        <a:solidFill>
                          <a:schemeClr val="bg1"/>
                        </a:solidFill>
                        <a:latin typeface="+mn-lt"/>
                        <a:ea typeface="Source Code Pro"/>
                        <a:cs typeface="Source Code Pro"/>
                        <a:sym typeface="Arial"/>
                        <a:rtl val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Determinism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3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0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0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Selectivity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22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14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7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err="1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Statefulness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5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0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4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Commutativity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5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0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8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Partition-isolation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5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0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NA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Associativity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NA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1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cap="none" baseline="0" dirty="0" smtClean="0">
                          <a:solidFill>
                            <a:schemeClr val="dk2"/>
                          </a:solidFill>
                          <a:latin typeface="+mn-lt"/>
                          <a:ea typeface="Source Code Pro"/>
                          <a:cs typeface="Source Code Pro"/>
                          <a:sym typeface="Source Code Pro"/>
                          <a:rtl val="0"/>
                        </a:rPr>
                        <a:t>NA</a:t>
                      </a:r>
                      <a:endParaRPr lang="en-US" sz="1600" b="0" i="0" u="none" strike="noStrike" cap="none" baseline="0" dirty="0">
                        <a:solidFill>
                          <a:schemeClr val="dk2"/>
                        </a:solidFill>
                        <a:latin typeface="+mn-lt"/>
                        <a:ea typeface="Source Code Pro"/>
                        <a:cs typeface="Source Code Pro"/>
                        <a:sym typeface="Source Code Pro"/>
                        <a:rtl val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6615" y="4476085"/>
            <a:ext cx="6891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dk2"/>
                </a:solidFill>
                <a:latin typeface="+mn-lt"/>
                <a:ea typeface="Source Code Pro"/>
                <a:cs typeface="Source Code Pro"/>
              </a:rPr>
              <a:t>(Total applications under test: 38 Map functions and </a:t>
            </a:r>
            <a:r>
              <a:rPr lang="en-US" sz="1600" dirty="0" smtClean="0">
                <a:solidFill>
                  <a:schemeClr val="dk2"/>
                </a:solidFill>
                <a:latin typeface="+mn-lt"/>
                <a:ea typeface="Source Code Pro"/>
                <a:cs typeface="Source Code Pro"/>
              </a:rPr>
              <a:t>24 </a:t>
            </a:r>
            <a:r>
              <a:rPr lang="en-US" sz="1600" dirty="0">
                <a:solidFill>
                  <a:schemeClr val="dk2"/>
                </a:solidFill>
                <a:latin typeface="+mn-lt"/>
                <a:ea typeface="Source Code Pro"/>
                <a:cs typeface="Source Code Pro"/>
              </a:rPr>
              <a:t>Reduce functions)</a:t>
            </a:r>
          </a:p>
        </p:txBody>
      </p:sp>
    </p:spTree>
    <p:extLst>
      <p:ext uri="{BB962C8B-B14F-4D97-AF65-F5344CB8AC3E}">
        <p14:creationId xmlns:p14="http://schemas.microsoft.com/office/powerpoint/2010/main" val="160435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Non-deterministic Map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KMeans</a:t>
            </a:r>
            <a:r>
              <a:rPr lang="en-US" dirty="0" smtClean="0"/>
              <a:t>: </a:t>
            </a:r>
            <a:r>
              <a:rPr lang="en-US" dirty="0" err="1" smtClean="0"/>
              <a:t>ClusterClassificationMapper</a:t>
            </a:r>
            <a:r>
              <a:rPr lang="en-US" dirty="0" smtClean="0"/>
              <a:t> -&gt; non-deterministic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decide that they </a:t>
            </a:r>
            <a:r>
              <a:rPr lang="en-US" i="1" dirty="0" smtClean="0"/>
              <a:t>do not </a:t>
            </a:r>
            <a:r>
              <a:rPr lang="en-US" dirty="0" smtClean="0"/>
              <a:t>need deterministic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Data-generation or for seeding a machine-learning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Difficult to test and debug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963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Conclusions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Properties: determinism, selectivity, </a:t>
            </a:r>
            <a:r>
              <a:rPr lang="en-US" dirty="0" err="1" smtClean="0"/>
              <a:t>statefulness</a:t>
            </a:r>
            <a:r>
              <a:rPr lang="en-US" dirty="0" smtClean="0"/>
              <a:t>, commutativity, partition-isolation, associativity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Characterizing properties of 23 MapReduce applications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Assumptions are commonly violated in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Programming fault -&gt; suggest to fix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Intentionally to violated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137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Thanks!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98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Conclusions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Properties: determinism, selectivity, </a:t>
            </a:r>
            <a:r>
              <a:rPr lang="en-US" dirty="0" err="1" smtClean="0"/>
              <a:t>statefulness</a:t>
            </a:r>
            <a:r>
              <a:rPr lang="en-US" dirty="0" smtClean="0"/>
              <a:t>, commutativity, partition-isolation, associativity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Characterizing properties of 23 MapReduce applications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Assumptions are commonly violated in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Programming fault -&gt; suggest to fix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Intentionally to violated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915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authors state they are going to do further study. Are there any update on the topic?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Why </a:t>
            </a:r>
            <a:r>
              <a:rPr lang="en-US" dirty="0"/>
              <a:t>they haven't tested Associative for Map functions and Associative and </a:t>
            </a:r>
            <a:r>
              <a:rPr lang="en-US" dirty="0" smtClean="0"/>
              <a:t>partition-isolation </a:t>
            </a:r>
            <a:r>
              <a:rPr lang="en-US" dirty="0"/>
              <a:t>for Fine level reduce </a:t>
            </a:r>
            <a:r>
              <a:rPr lang="en-US" dirty="0" smtClean="0"/>
              <a:t>functions?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was wondering how they </a:t>
            </a:r>
            <a:r>
              <a:rPr lang="en-US" dirty="0" smtClean="0"/>
              <a:t>test the application?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am also confused about the difference between deterministic and stateless </a:t>
            </a:r>
            <a:r>
              <a:rPr lang="en-US" dirty="0" smtClean="0"/>
              <a:t>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6780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MapReduce implementations: Hadoop </a:t>
            </a:r>
            <a:r>
              <a:rPr lang="en-US" i="1" dirty="0" smtClean="0"/>
              <a:t>do not </a:t>
            </a:r>
            <a:r>
              <a:rPr lang="en-US" dirty="0" smtClean="0"/>
              <a:t>check semantic requirements on user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program can yield arbitrary and potentially incorrect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Try to help </a:t>
            </a:r>
            <a:r>
              <a:rPr lang="en-US" altLang="zh-TW" dirty="0"/>
              <a:t>users to write high quality MapReduce code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441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Apache</a:t>
            </a:r>
            <a:endParaRPr lang="en"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Open source – free</a:t>
            </a:r>
          </a:p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Runs on commodity hardware – affordable</a:t>
            </a:r>
          </a:p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Programming paradigm: MapReduce by Google</a:t>
            </a:r>
          </a:p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Widely used in industry and commerce for many big data related tasks</a:t>
            </a:r>
          </a:p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/>
          </a:p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44" y="107890"/>
            <a:ext cx="4305300" cy="111522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409225" y="4669941"/>
            <a:ext cx="2534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hlinkClick r:id="rId4"/>
              </a:rPr>
              <a:t>http://wiki.apache.org/hadoop/PoweredBy</a:t>
            </a:r>
            <a:endParaRPr lang="en" sz="1000" dirty="0" smtClean="0"/>
          </a:p>
          <a:p>
            <a:endParaRPr lang="en-US" sz="1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14" name="Rounded Rectangle 13"/>
          <p:cNvSpPr/>
          <p:nvPr/>
        </p:nvSpPr>
        <p:spPr>
          <a:xfrm>
            <a:off x="1662838" y="3210892"/>
            <a:ext cx="580177" cy="5158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Map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Pentagon 19"/>
          <p:cNvSpPr/>
          <p:nvPr/>
        </p:nvSpPr>
        <p:spPr>
          <a:xfrm>
            <a:off x="6049104" y="3424918"/>
            <a:ext cx="1148862" cy="314394"/>
          </a:xfrm>
          <a:prstGeom prst="homePlate">
            <a:avLst/>
          </a:prstGeom>
          <a:solidFill>
            <a:srgbClr val="99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Reduce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Pentagon 20"/>
          <p:cNvSpPr/>
          <p:nvPr/>
        </p:nvSpPr>
        <p:spPr>
          <a:xfrm>
            <a:off x="6049104" y="3862958"/>
            <a:ext cx="1148862" cy="314394"/>
          </a:xfrm>
          <a:prstGeom prst="homePlate">
            <a:avLst/>
          </a:prstGeom>
          <a:solidFill>
            <a:srgbClr val="99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Reduce</a:t>
            </a:r>
          </a:p>
        </p:txBody>
      </p:sp>
      <p:sp>
        <p:nvSpPr>
          <p:cNvPr id="22" name="Pentagon 21"/>
          <p:cNvSpPr/>
          <p:nvPr/>
        </p:nvSpPr>
        <p:spPr>
          <a:xfrm>
            <a:off x="6049104" y="4292914"/>
            <a:ext cx="1148862" cy="314394"/>
          </a:xfrm>
          <a:prstGeom prst="homePlate">
            <a:avLst/>
          </a:prstGeom>
          <a:solidFill>
            <a:srgbClr val="99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Reduce</a:t>
            </a:r>
          </a:p>
        </p:txBody>
      </p:sp>
      <p:sp>
        <p:nvSpPr>
          <p:cNvPr id="5" name="Can 4"/>
          <p:cNvSpPr/>
          <p:nvPr/>
        </p:nvSpPr>
        <p:spPr>
          <a:xfrm>
            <a:off x="633488" y="3250061"/>
            <a:ext cx="554535" cy="1493002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DFS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193206" y="4661383"/>
            <a:ext cx="46444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>
            <a:off x="7637463" y="3250061"/>
            <a:ext cx="554535" cy="1493002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DFS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20" idx="3"/>
          </p:cNvCxnSpPr>
          <p:nvPr/>
        </p:nvCxnSpPr>
        <p:spPr>
          <a:xfrm>
            <a:off x="7197966" y="3582115"/>
            <a:ext cx="416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3"/>
          </p:cNvCxnSpPr>
          <p:nvPr/>
        </p:nvCxnSpPr>
        <p:spPr>
          <a:xfrm>
            <a:off x="7197966" y="4020155"/>
            <a:ext cx="439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</p:cNvCxnSpPr>
          <p:nvPr/>
        </p:nvCxnSpPr>
        <p:spPr>
          <a:xfrm>
            <a:off x="7197966" y="4450111"/>
            <a:ext cx="439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1662838" y="3801914"/>
            <a:ext cx="580177" cy="5158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Map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662838" y="4403475"/>
            <a:ext cx="580177" cy="5158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Map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1193206" y="4050139"/>
            <a:ext cx="4823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193206" y="3468799"/>
            <a:ext cx="4696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Terminator 63"/>
          <p:cNvSpPr/>
          <p:nvPr/>
        </p:nvSpPr>
        <p:spPr>
          <a:xfrm>
            <a:off x="2682511" y="3277939"/>
            <a:ext cx="1039447" cy="38172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Combine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5" name="Flowchart: Terminator 64"/>
          <p:cNvSpPr/>
          <p:nvPr/>
        </p:nvSpPr>
        <p:spPr>
          <a:xfrm>
            <a:off x="2682511" y="3874230"/>
            <a:ext cx="1039447" cy="38172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Combine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6" name="Flowchart: Terminator 65"/>
          <p:cNvSpPr/>
          <p:nvPr/>
        </p:nvSpPr>
        <p:spPr>
          <a:xfrm>
            <a:off x="2682512" y="4470522"/>
            <a:ext cx="1039447" cy="38172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Combine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8" name="Straight Arrow Connector 67"/>
          <p:cNvCxnSpPr>
            <a:stCxn id="57" idx="3"/>
            <a:endCxn id="66" idx="1"/>
          </p:cNvCxnSpPr>
          <p:nvPr/>
        </p:nvCxnSpPr>
        <p:spPr>
          <a:xfrm flipV="1">
            <a:off x="2243015" y="4661382"/>
            <a:ext cx="4394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6" idx="3"/>
            <a:endCxn id="65" idx="1"/>
          </p:cNvCxnSpPr>
          <p:nvPr/>
        </p:nvCxnSpPr>
        <p:spPr>
          <a:xfrm>
            <a:off x="2243015" y="4059822"/>
            <a:ext cx="439496" cy="5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4" idx="3"/>
            <a:endCxn id="64" idx="1"/>
          </p:cNvCxnSpPr>
          <p:nvPr/>
        </p:nvCxnSpPr>
        <p:spPr>
          <a:xfrm flipV="1">
            <a:off x="2243015" y="3468799"/>
            <a:ext cx="4394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Terminator 77"/>
          <p:cNvSpPr/>
          <p:nvPr/>
        </p:nvSpPr>
        <p:spPr>
          <a:xfrm>
            <a:off x="4645087" y="3391255"/>
            <a:ext cx="1039447" cy="38172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Sort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9" name="Flowchart: Terminator 78"/>
          <p:cNvSpPr/>
          <p:nvPr/>
        </p:nvSpPr>
        <p:spPr>
          <a:xfrm>
            <a:off x="4645087" y="3824061"/>
            <a:ext cx="1039447" cy="38172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Sort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0" name="Flowchart: Terminator 79"/>
          <p:cNvSpPr/>
          <p:nvPr/>
        </p:nvSpPr>
        <p:spPr>
          <a:xfrm>
            <a:off x="4645087" y="4255950"/>
            <a:ext cx="1039447" cy="38172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Sort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82" name="Straight Arrow Connector 81"/>
          <p:cNvCxnSpPr>
            <a:stCxn id="78" idx="3"/>
            <a:endCxn id="20" idx="1"/>
          </p:cNvCxnSpPr>
          <p:nvPr/>
        </p:nvCxnSpPr>
        <p:spPr>
          <a:xfrm>
            <a:off x="5684534" y="3582115"/>
            <a:ext cx="364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9" idx="3"/>
            <a:endCxn id="21" idx="1"/>
          </p:cNvCxnSpPr>
          <p:nvPr/>
        </p:nvCxnSpPr>
        <p:spPr>
          <a:xfrm>
            <a:off x="5684534" y="4014921"/>
            <a:ext cx="364570" cy="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0" idx="3"/>
            <a:endCxn id="22" idx="1"/>
          </p:cNvCxnSpPr>
          <p:nvPr/>
        </p:nvCxnSpPr>
        <p:spPr>
          <a:xfrm>
            <a:off x="5684534" y="4446810"/>
            <a:ext cx="364570" cy="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4" idx="3"/>
            <a:endCxn id="78" idx="1"/>
          </p:cNvCxnSpPr>
          <p:nvPr/>
        </p:nvCxnSpPr>
        <p:spPr>
          <a:xfrm>
            <a:off x="3721958" y="3468799"/>
            <a:ext cx="923129" cy="11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6" idx="3"/>
            <a:endCxn id="80" idx="1"/>
          </p:cNvCxnSpPr>
          <p:nvPr/>
        </p:nvCxnSpPr>
        <p:spPr>
          <a:xfrm flipV="1">
            <a:off x="3721959" y="4446810"/>
            <a:ext cx="923128" cy="21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6" idx="3"/>
            <a:endCxn id="79" idx="1"/>
          </p:cNvCxnSpPr>
          <p:nvPr/>
        </p:nvCxnSpPr>
        <p:spPr>
          <a:xfrm flipV="1">
            <a:off x="3721959" y="4014921"/>
            <a:ext cx="923128" cy="64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6" idx="3"/>
            <a:endCxn id="78" idx="1"/>
          </p:cNvCxnSpPr>
          <p:nvPr/>
        </p:nvCxnSpPr>
        <p:spPr>
          <a:xfrm flipV="1">
            <a:off x="3721959" y="3582115"/>
            <a:ext cx="923128" cy="107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65" idx="3"/>
            <a:endCxn id="79" idx="1"/>
          </p:cNvCxnSpPr>
          <p:nvPr/>
        </p:nvCxnSpPr>
        <p:spPr>
          <a:xfrm flipV="1">
            <a:off x="3721958" y="4014921"/>
            <a:ext cx="923129" cy="5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4" idx="3"/>
            <a:endCxn id="79" idx="1"/>
          </p:cNvCxnSpPr>
          <p:nvPr/>
        </p:nvCxnSpPr>
        <p:spPr>
          <a:xfrm>
            <a:off x="3721958" y="3468799"/>
            <a:ext cx="923129" cy="54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5" idx="3"/>
            <a:endCxn id="80" idx="1"/>
          </p:cNvCxnSpPr>
          <p:nvPr/>
        </p:nvCxnSpPr>
        <p:spPr>
          <a:xfrm>
            <a:off x="3721958" y="4065090"/>
            <a:ext cx="923129" cy="38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67" y="1361861"/>
            <a:ext cx="6877050" cy="1657350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327330" y="2122972"/>
            <a:ext cx="961749" cy="782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27330" y="1801137"/>
            <a:ext cx="1470209" cy="182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471139" y="1540785"/>
            <a:ext cx="733240" cy="351692"/>
          </a:xfrm>
          <a:prstGeom prst="ellipse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469733" y="1899945"/>
            <a:ext cx="733240" cy="351692"/>
          </a:xfrm>
          <a:prstGeom prst="ellipse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361144" y="1308926"/>
            <a:ext cx="1615941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/>
              <a:t>T</a:t>
            </a:r>
            <a:r>
              <a:rPr lang="en-US" sz="1100" dirty="0" smtClean="0"/>
              <a:t>he </a:t>
            </a:r>
            <a:r>
              <a:rPr lang="en-US" sz="1100" dirty="0"/>
              <a:t>first map </a:t>
            </a:r>
            <a:r>
              <a:rPr lang="en-US" sz="1100" dirty="0" smtClean="0"/>
              <a:t>outputs:</a:t>
            </a:r>
            <a:endParaRPr lang="en-US" altLang="en-US" sz="1100" dirty="0" smtClean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 smtClean="0">
                <a:latin typeface="Arial Unicode MS" panose="020B0604020202020204" pitchFamily="34" charset="-128"/>
              </a:rPr>
              <a:t>&lt; World, </a:t>
            </a:r>
            <a:r>
              <a:rPr lang="en-US" altLang="en-US" sz="1100" dirty="0">
                <a:latin typeface="Arial Unicode MS" panose="020B0604020202020204" pitchFamily="34" charset="-128"/>
              </a:rPr>
              <a:t>1&gt;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 smtClean="0">
                <a:latin typeface="Arial Unicode MS" panose="020B0604020202020204" pitchFamily="34" charset="-128"/>
              </a:rPr>
              <a:t>&lt; </a:t>
            </a:r>
            <a:r>
              <a:rPr lang="en-US" altLang="en-US" sz="1100" dirty="0">
                <a:latin typeface="Arial Unicode MS" panose="020B0604020202020204" pitchFamily="34" charset="-128"/>
              </a:rPr>
              <a:t>Bye, 1&gt;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 Unicode MS" panose="020B0604020202020204" pitchFamily="34" charset="-128"/>
              </a:rPr>
              <a:t>&lt; World, 1&gt;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 smtClean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latin typeface="Arial Unicode MS" panose="020B0604020202020204" pitchFamily="34" charset="-128"/>
              </a:rPr>
              <a:t>The Second map outputs:</a:t>
            </a:r>
            <a:endParaRPr lang="en-US" altLang="en-US" sz="11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 World, 1&gt;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 Hadoop, 1&gt;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 Goodbye, 1&gt;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 Bye, 1&gt;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6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67" y="1361861"/>
            <a:ext cx="6877050" cy="1657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10" name="Rectangle 9"/>
          <p:cNvSpPr/>
          <p:nvPr/>
        </p:nvSpPr>
        <p:spPr>
          <a:xfrm>
            <a:off x="327330" y="2122972"/>
            <a:ext cx="961749" cy="7821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7330" y="1801137"/>
            <a:ext cx="1470209" cy="182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662838" y="3312490"/>
            <a:ext cx="580177" cy="5158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Map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Pentagon 19"/>
          <p:cNvSpPr/>
          <p:nvPr/>
        </p:nvSpPr>
        <p:spPr>
          <a:xfrm>
            <a:off x="6049104" y="3526516"/>
            <a:ext cx="1148862" cy="314394"/>
          </a:xfrm>
          <a:prstGeom prst="homePlate">
            <a:avLst/>
          </a:prstGeom>
          <a:solidFill>
            <a:srgbClr val="99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Reduce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Pentagon 20"/>
          <p:cNvSpPr/>
          <p:nvPr/>
        </p:nvSpPr>
        <p:spPr>
          <a:xfrm>
            <a:off x="6049104" y="3964556"/>
            <a:ext cx="1148862" cy="314394"/>
          </a:xfrm>
          <a:prstGeom prst="homePlate">
            <a:avLst/>
          </a:prstGeom>
          <a:solidFill>
            <a:srgbClr val="99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Reduce</a:t>
            </a:r>
          </a:p>
        </p:txBody>
      </p:sp>
      <p:sp>
        <p:nvSpPr>
          <p:cNvPr id="22" name="Pentagon 21"/>
          <p:cNvSpPr/>
          <p:nvPr/>
        </p:nvSpPr>
        <p:spPr>
          <a:xfrm>
            <a:off x="6049104" y="4394512"/>
            <a:ext cx="1148862" cy="314394"/>
          </a:xfrm>
          <a:prstGeom prst="homePlate">
            <a:avLst/>
          </a:prstGeom>
          <a:solidFill>
            <a:srgbClr val="99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Reduce</a:t>
            </a:r>
          </a:p>
        </p:txBody>
      </p:sp>
      <p:sp>
        <p:nvSpPr>
          <p:cNvPr id="33" name="Oval 32"/>
          <p:cNvSpPr/>
          <p:nvPr/>
        </p:nvSpPr>
        <p:spPr>
          <a:xfrm>
            <a:off x="6471139" y="1540785"/>
            <a:ext cx="733240" cy="351692"/>
          </a:xfrm>
          <a:prstGeom prst="ellipse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469733" y="1899945"/>
            <a:ext cx="733240" cy="351692"/>
          </a:xfrm>
          <a:prstGeom prst="ellipse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106" y="1899945"/>
            <a:ext cx="6877050" cy="1314450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633488" y="3351659"/>
            <a:ext cx="554535" cy="1493002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DFS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193206" y="4762981"/>
            <a:ext cx="46444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>
            <a:off x="7637463" y="3351659"/>
            <a:ext cx="554535" cy="1493002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DFS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20" idx="3"/>
          </p:cNvCxnSpPr>
          <p:nvPr/>
        </p:nvCxnSpPr>
        <p:spPr>
          <a:xfrm>
            <a:off x="7197966" y="3683713"/>
            <a:ext cx="416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3"/>
          </p:cNvCxnSpPr>
          <p:nvPr/>
        </p:nvCxnSpPr>
        <p:spPr>
          <a:xfrm>
            <a:off x="7197966" y="4121753"/>
            <a:ext cx="439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</p:cNvCxnSpPr>
          <p:nvPr/>
        </p:nvCxnSpPr>
        <p:spPr>
          <a:xfrm>
            <a:off x="7197966" y="4551709"/>
            <a:ext cx="439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1662838" y="3903512"/>
            <a:ext cx="580177" cy="5158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Map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662838" y="4505073"/>
            <a:ext cx="580177" cy="5158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Map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1193206" y="4151737"/>
            <a:ext cx="4823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193206" y="3570397"/>
            <a:ext cx="4696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Terminator 63"/>
          <p:cNvSpPr/>
          <p:nvPr/>
        </p:nvSpPr>
        <p:spPr>
          <a:xfrm>
            <a:off x="2682511" y="3379537"/>
            <a:ext cx="1039447" cy="38172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Combine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5" name="Flowchart: Terminator 64"/>
          <p:cNvSpPr/>
          <p:nvPr/>
        </p:nvSpPr>
        <p:spPr>
          <a:xfrm>
            <a:off x="2682511" y="3975828"/>
            <a:ext cx="1039447" cy="38172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Combine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6" name="Flowchart: Terminator 65"/>
          <p:cNvSpPr/>
          <p:nvPr/>
        </p:nvSpPr>
        <p:spPr>
          <a:xfrm>
            <a:off x="2682512" y="4572120"/>
            <a:ext cx="1039447" cy="38172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Combine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8" name="Straight Arrow Connector 67"/>
          <p:cNvCxnSpPr>
            <a:stCxn id="57" idx="3"/>
            <a:endCxn id="66" idx="1"/>
          </p:cNvCxnSpPr>
          <p:nvPr/>
        </p:nvCxnSpPr>
        <p:spPr>
          <a:xfrm flipV="1">
            <a:off x="2243015" y="4762980"/>
            <a:ext cx="4394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6" idx="3"/>
            <a:endCxn id="65" idx="1"/>
          </p:cNvCxnSpPr>
          <p:nvPr/>
        </p:nvCxnSpPr>
        <p:spPr>
          <a:xfrm>
            <a:off x="2243015" y="4161420"/>
            <a:ext cx="439496" cy="5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4" idx="3"/>
            <a:endCxn id="64" idx="1"/>
          </p:cNvCxnSpPr>
          <p:nvPr/>
        </p:nvCxnSpPr>
        <p:spPr>
          <a:xfrm flipV="1">
            <a:off x="2243015" y="3570397"/>
            <a:ext cx="4394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Terminator 77"/>
          <p:cNvSpPr/>
          <p:nvPr/>
        </p:nvSpPr>
        <p:spPr>
          <a:xfrm>
            <a:off x="4645087" y="3492853"/>
            <a:ext cx="1039447" cy="38172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Sort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9" name="Flowchart: Terminator 78"/>
          <p:cNvSpPr/>
          <p:nvPr/>
        </p:nvSpPr>
        <p:spPr>
          <a:xfrm>
            <a:off x="4645087" y="3925659"/>
            <a:ext cx="1039447" cy="38172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Sort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0" name="Flowchart: Terminator 79"/>
          <p:cNvSpPr/>
          <p:nvPr/>
        </p:nvSpPr>
        <p:spPr>
          <a:xfrm>
            <a:off x="4645087" y="4357548"/>
            <a:ext cx="1039447" cy="38172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Sort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82" name="Straight Arrow Connector 81"/>
          <p:cNvCxnSpPr>
            <a:stCxn id="78" idx="3"/>
            <a:endCxn id="20" idx="1"/>
          </p:cNvCxnSpPr>
          <p:nvPr/>
        </p:nvCxnSpPr>
        <p:spPr>
          <a:xfrm>
            <a:off x="5684534" y="3683713"/>
            <a:ext cx="364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9" idx="3"/>
            <a:endCxn id="21" idx="1"/>
          </p:cNvCxnSpPr>
          <p:nvPr/>
        </p:nvCxnSpPr>
        <p:spPr>
          <a:xfrm>
            <a:off x="5684534" y="4116519"/>
            <a:ext cx="364570" cy="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0" idx="3"/>
            <a:endCxn id="22" idx="1"/>
          </p:cNvCxnSpPr>
          <p:nvPr/>
        </p:nvCxnSpPr>
        <p:spPr>
          <a:xfrm>
            <a:off x="5684534" y="4548408"/>
            <a:ext cx="364570" cy="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4" idx="3"/>
            <a:endCxn id="78" idx="1"/>
          </p:cNvCxnSpPr>
          <p:nvPr/>
        </p:nvCxnSpPr>
        <p:spPr>
          <a:xfrm>
            <a:off x="3721958" y="3570397"/>
            <a:ext cx="923129" cy="11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6" idx="3"/>
            <a:endCxn id="80" idx="1"/>
          </p:cNvCxnSpPr>
          <p:nvPr/>
        </p:nvCxnSpPr>
        <p:spPr>
          <a:xfrm flipV="1">
            <a:off x="3721959" y="4548408"/>
            <a:ext cx="923128" cy="21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6" idx="3"/>
            <a:endCxn id="79" idx="1"/>
          </p:cNvCxnSpPr>
          <p:nvPr/>
        </p:nvCxnSpPr>
        <p:spPr>
          <a:xfrm flipV="1">
            <a:off x="3721959" y="4116519"/>
            <a:ext cx="923128" cy="64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6" idx="3"/>
            <a:endCxn id="78" idx="1"/>
          </p:cNvCxnSpPr>
          <p:nvPr/>
        </p:nvCxnSpPr>
        <p:spPr>
          <a:xfrm flipV="1">
            <a:off x="3721959" y="3683713"/>
            <a:ext cx="923128" cy="107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65" idx="3"/>
            <a:endCxn id="79" idx="1"/>
          </p:cNvCxnSpPr>
          <p:nvPr/>
        </p:nvCxnSpPr>
        <p:spPr>
          <a:xfrm flipV="1">
            <a:off x="3721958" y="4116519"/>
            <a:ext cx="923129" cy="5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4" idx="3"/>
            <a:endCxn id="79" idx="1"/>
          </p:cNvCxnSpPr>
          <p:nvPr/>
        </p:nvCxnSpPr>
        <p:spPr>
          <a:xfrm>
            <a:off x="3721958" y="3570397"/>
            <a:ext cx="923129" cy="54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5" idx="3"/>
            <a:endCxn id="80" idx="1"/>
          </p:cNvCxnSpPr>
          <p:nvPr/>
        </p:nvCxnSpPr>
        <p:spPr>
          <a:xfrm>
            <a:off x="3721958" y="4166688"/>
            <a:ext cx="923129" cy="38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1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Semantic Properties of MapReduce Function</a:t>
            </a:r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Determinism: given the same inputs, produces same outputs on any run.</a:t>
            </a:r>
          </a:p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Selectivity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Statefulness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Commutativity</a:t>
            </a:r>
          </a:p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Partition-isolation</a:t>
            </a:r>
          </a:p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Associativity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Non-deterministic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70C0"/>
                </a:solidFill>
              </a:rPr>
              <a:t># The </a:t>
            </a:r>
            <a:r>
              <a:rPr lang="en-US" dirty="0">
                <a:solidFill>
                  <a:srgbClr val="0070C0"/>
                </a:solidFill>
              </a:rPr>
              <a:t>average of the top 100 salaries for each unique key, if that average is larger than </a:t>
            </a:r>
            <a:r>
              <a:rPr lang="en-US" dirty="0" smtClean="0">
                <a:solidFill>
                  <a:srgbClr val="0070C0"/>
                </a:solidFill>
              </a:rPr>
              <a:t>10,000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30000"/>
              </a:lnSpc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void reduce(String key, Iterator&lt;Integer&gt; salaries) {</a:t>
            </a:r>
          </a:p>
          <a:p>
            <a:pPr>
              <a:lnSpc>
                <a:spcPct val="3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sum = 0; </a:t>
            </a:r>
          </a:p>
          <a:p>
            <a:pPr>
              <a:lnSpc>
                <a:spcPct val="3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>
              <a:lnSpc>
                <a:spcPct val="3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	while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salaries.hasNext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&amp;&amp;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&lt;100) {</a:t>
            </a:r>
          </a:p>
          <a:p>
            <a:pPr>
              <a:lnSpc>
                <a:spcPct val="3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sum +=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salaries.next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3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1;</a:t>
            </a:r>
          </a:p>
          <a:p>
            <a:pPr>
              <a:lnSpc>
                <a:spcPct val="3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3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	emit((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&gt;0 &amp;&amp; sum/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10000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)? sum/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: -1);</a:t>
            </a:r>
          </a:p>
          <a:p>
            <a:pPr>
              <a:lnSpc>
                <a:spcPct val="3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020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Non-deterministic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70C0"/>
                </a:solidFill>
              </a:rPr>
              <a:t># The </a:t>
            </a:r>
            <a:r>
              <a:rPr lang="en-US" dirty="0">
                <a:solidFill>
                  <a:srgbClr val="0070C0"/>
                </a:solidFill>
              </a:rPr>
              <a:t>average of the top 100 salaries for each unique key, if that average is larger than </a:t>
            </a:r>
            <a:r>
              <a:rPr lang="en-US" dirty="0" smtClean="0">
                <a:solidFill>
                  <a:srgbClr val="0070C0"/>
                </a:solidFill>
              </a:rPr>
              <a:t>10,000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30000"/>
              </a:lnSpc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void reduce(String key, Iterator&lt;Integer&gt; salaries) {</a:t>
            </a:r>
          </a:p>
          <a:p>
            <a:pPr>
              <a:lnSpc>
                <a:spcPct val="3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sum = 0; </a:t>
            </a:r>
          </a:p>
          <a:p>
            <a:pPr>
              <a:lnSpc>
                <a:spcPct val="3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>
              <a:lnSpc>
                <a:spcPct val="3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	while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salaries.hasNext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&amp;&amp;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&lt;100) {</a:t>
            </a:r>
          </a:p>
          <a:p>
            <a:pPr>
              <a:lnSpc>
                <a:spcPct val="3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sum +=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salaries.next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3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1;</a:t>
            </a:r>
          </a:p>
          <a:p>
            <a:pPr>
              <a:lnSpc>
                <a:spcPct val="3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3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	emit((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&gt;0 &amp;&amp; sum/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10000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)? sum/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: -1);</a:t>
            </a:r>
          </a:p>
          <a:p>
            <a:pPr>
              <a:lnSpc>
                <a:spcPct val="3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074" name="Picture 2" descr="http://www.chakreview.com/wp-content/uploads/2015/04/Indian-Stock-Market-Scam-by-Harshad-Mehta-Implications-Case-Study-Chakreview.com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440" y="2386544"/>
            <a:ext cx="1659263" cy="131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chakreview.com/wp-content/uploads/2015/04/Indian-Stock-Market-Scam-by-Harshad-Mehta-Implications-Case-Study-Chakreview.com_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2"/>
          <a:stretch/>
        </p:blipFill>
        <p:spPr bwMode="auto">
          <a:xfrm>
            <a:off x="7795301" y="2331456"/>
            <a:ext cx="593310" cy="131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chakreview.com/wp-content/uploads/2015/04/Indian-Stock-Market-Scam-by-Harshad-Mehta-Implications-Case-Study-Chakreview.com_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28"/>
          <a:stretch/>
        </p:blipFill>
        <p:spPr bwMode="auto">
          <a:xfrm>
            <a:off x="6098937" y="3515696"/>
            <a:ext cx="643326" cy="131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hakreview.com/wp-content/uploads/2015/04/Indian-Stock-Market-Scam-by-Harshad-Mehta-Implications-Case-Study-Chakreview.com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304" y="3515696"/>
            <a:ext cx="1659263" cy="131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084310" y="2386544"/>
            <a:ext cx="2402042" cy="1133360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87162" y="3626744"/>
            <a:ext cx="2402042" cy="1133360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807744" y="3563973"/>
            <a:ext cx="3059723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48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8328</TotalTime>
  <Words>891</Words>
  <Application>Microsoft Office PowerPoint</Application>
  <PresentationFormat>On-screen Show (16:9)</PresentationFormat>
  <Paragraphs>295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新細明體</vt:lpstr>
      <vt:lpstr>Arial Unicode MS</vt:lpstr>
      <vt:lpstr>Aharoni</vt:lpstr>
      <vt:lpstr>Consolas</vt:lpstr>
      <vt:lpstr>Tahoma</vt:lpstr>
      <vt:lpstr>Oswald</vt:lpstr>
      <vt:lpstr>Raavi</vt:lpstr>
      <vt:lpstr>Source Code Pro</vt:lpstr>
      <vt:lpstr>Wingdings</vt:lpstr>
      <vt:lpstr>modern-writer</vt:lpstr>
      <vt:lpstr>Semantic Characterization of MapReduce Workloads</vt:lpstr>
      <vt:lpstr>What Is MapReduce Used For ?</vt:lpstr>
      <vt:lpstr>Motivation</vt:lpstr>
      <vt:lpstr>Apache</vt:lpstr>
      <vt:lpstr>MapReduce Example</vt:lpstr>
      <vt:lpstr>MapReduce Example</vt:lpstr>
      <vt:lpstr>Semantic Properties of MapReduce Function</vt:lpstr>
      <vt:lpstr>Non-deterministic Example</vt:lpstr>
      <vt:lpstr>Non-deterministic Example</vt:lpstr>
      <vt:lpstr>Non-deterministic Example</vt:lpstr>
      <vt:lpstr>Semantic Properties of MapReduce Function</vt:lpstr>
      <vt:lpstr>Semantic Properties of MapReduce Function</vt:lpstr>
      <vt:lpstr>Semantic Properties of MapReduce Function</vt:lpstr>
      <vt:lpstr>Semantic Properties of MapReduce Function</vt:lpstr>
      <vt:lpstr>Semantic Properties of MapReduce Function</vt:lpstr>
      <vt:lpstr>Assumptions about MapReduce Functions</vt:lpstr>
      <vt:lpstr>Testing Framework</vt:lpstr>
      <vt:lpstr>Testing Framework</vt:lpstr>
      <vt:lpstr>Test Case Generation</vt:lpstr>
      <vt:lpstr>Results: the Number of Violated Applications</vt:lpstr>
      <vt:lpstr>Non-deterministic Map Function</vt:lpstr>
      <vt:lpstr>Conclusions</vt:lpstr>
      <vt:lpstr>Thanks!</vt:lpstr>
      <vt:lpstr>Conclusions</vt:lpstr>
      <vt:lpstr>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Characterization of MapReduce Workloads</dc:title>
  <dc:creator>Anna</dc:creator>
  <cp:lastModifiedBy>Anna .</cp:lastModifiedBy>
  <cp:revision>125</cp:revision>
  <dcterms:modified xsi:type="dcterms:W3CDTF">2015-11-06T19:32:30Z</dcterms:modified>
</cp:coreProperties>
</file>