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305" r:id="rId3"/>
    <p:sldId id="306" r:id="rId4"/>
    <p:sldId id="307" r:id="rId5"/>
    <p:sldId id="30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2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B12119-5CDA-4AEF-A0EF-25313DD41C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9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E2D2-F788-4EEE-AA07-6F544CA1288A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29FF3-8A3D-47B1-8F0A-12D50CE5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16298-D87D-4865-9E29-3464DB114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7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29621-52C5-47F9-A64D-45C54F9076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64C39-7F99-4543-B280-28DC08C010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F7F9C-0B1B-454D-A094-6A84FDC0E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8932E-2FB8-4438-88BA-439CB34C0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F9840-72CF-43FF-BECF-7AE49A447D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0A63E-BF81-405D-8881-1806F77E3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8E385-E625-4AC6-BD08-46630FBCE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0F6FE-B332-4C6C-BA13-905918CD24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3CF4C-904B-4C1F-A92C-4366D94172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0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36B8E-396A-47B3-AC50-9961E883D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BC79F51-D69F-4BD9-9F65-A00D5554AB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dirty="0" smtClean="0"/>
              <a:t>Traceability – Contribution/Claim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r>
              <a:rPr lang="en-US" sz="2400" dirty="0" smtClean="0"/>
              <a:t>Bad: We propose a test generation approach</a:t>
            </a:r>
          </a:p>
          <a:p>
            <a:pPr lvl="1"/>
            <a:r>
              <a:rPr lang="en-US" sz="2000" dirty="0" smtClean="0"/>
              <a:t>Reason for bad: Need some adjective/adverb to differentiate a bad approach vs. good one</a:t>
            </a:r>
          </a:p>
          <a:p>
            <a:r>
              <a:rPr lang="en-US" sz="2400" dirty="0" smtClean="0"/>
              <a:t>Good: We propose a test generation approach for achieving </a:t>
            </a:r>
            <a:r>
              <a:rPr lang="en-US" sz="2400" b="1" dirty="0" smtClean="0"/>
              <a:t>high</a:t>
            </a:r>
            <a:r>
              <a:rPr lang="en-US" sz="2400" dirty="0" smtClean="0"/>
              <a:t> code coverage</a:t>
            </a:r>
          </a:p>
          <a:p>
            <a:pPr lvl="1"/>
            <a:r>
              <a:rPr lang="en-US" sz="2000" dirty="0" smtClean="0"/>
              <a:t>Reason for good: have “high”</a:t>
            </a:r>
          </a:p>
          <a:p>
            <a:r>
              <a:rPr lang="en-US" sz="2400" dirty="0"/>
              <a:t>Good: We propose </a:t>
            </a:r>
            <a:r>
              <a:rPr lang="en-US" sz="2400" dirty="0" smtClean="0"/>
              <a:t>an </a:t>
            </a:r>
            <a:r>
              <a:rPr lang="en-US" sz="2400" b="1" dirty="0" smtClean="0"/>
              <a:t>effective</a:t>
            </a:r>
            <a:r>
              <a:rPr lang="en-US" sz="2400" dirty="0" smtClean="0"/>
              <a:t> </a:t>
            </a:r>
            <a:r>
              <a:rPr lang="en-US" sz="2400" dirty="0"/>
              <a:t>test generation </a:t>
            </a:r>
            <a:r>
              <a:rPr lang="en-US" sz="2400" dirty="0" smtClean="0"/>
              <a:t>approach</a:t>
            </a:r>
            <a:endParaRPr lang="en-US" sz="2400" dirty="0"/>
          </a:p>
          <a:p>
            <a:pPr lvl="1"/>
            <a:r>
              <a:rPr lang="en-US" sz="2000" dirty="0"/>
              <a:t>Reason for good: have </a:t>
            </a:r>
            <a:r>
              <a:rPr lang="en-US" sz="2000" dirty="0" smtClean="0"/>
              <a:t>“effective”</a:t>
            </a:r>
          </a:p>
          <a:p>
            <a:pPr lvl="1"/>
            <a:endParaRPr lang="en-US" sz="2400" dirty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dirty="0" smtClean="0"/>
              <a:t>Traceability – Contribution/Claim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r>
              <a:rPr lang="en-US" sz="2800" dirty="0"/>
              <a:t>Your claim can explicitly point out “better” than existing approaches</a:t>
            </a:r>
          </a:p>
          <a:p>
            <a:pPr lvl="1"/>
            <a:r>
              <a:rPr lang="en-US" sz="2400" dirty="0"/>
              <a:t>E.g., We propose a test generation approach that achieves </a:t>
            </a:r>
            <a:r>
              <a:rPr lang="en-US" sz="2400" i="1" dirty="0"/>
              <a:t>substantially</a:t>
            </a:r>
            <a:r>
              <a:rPr lang="en-US" sz="2400" dirty="0"/>
              <a:t> higher </a:t>
            </a:r>
            <a:r>
              <a:rPr lang="en-US" sz="2400" dirty="0" smtClean="0"/>
              <a:t>code </a:t>
            </a:r>
            <a:r>
              <a:rPr lang="en-US" sz="2400" dirty="0"/>
              <a:t>coverage than an existing state-of-the-art approach</a:t>
            </a:r>
          </a:p>
          <a:p>
            <a:pPr lvl="1"/>
            <a:r>
              <a:rPr lang="en-US" sz="2400" dirty="0"/>
              <a:t>Can we remove “substantially”? Or replace it with “significantly</a:t>
            </a:r>
            <a:r>
              <a:rPr lang="en-US" sz="2400" dirty="0" smtClean="0"/>
              <a:t>”?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51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dirty="0" smtClean="0"/>
              <a:t>Traceability – Research Questions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r>
              <a:rPr lang="en-US" dirty="0"/>
              <a:t>Turn your claim to be a “Can” question</a:t>
            </a:r>
          </a:p>
          <a:p>
            <a:pPr lvl="1"/>
            <a:r>
              <a:rPr lang="en-US" sz="2400" dirty="0" smtClean="0"/>
              <a:t>Caveat: </a:t>
            </a:r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dirty="0" smtClean="0"/>
              <a:t>Turn your claim to be a “How” question, such as “How much”, “How much more”</a:t>
            </a:r>
            <a:endParaRPr lang="en-US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9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dirty="0" smtClean="0"/>
              <a:t>Traceability – Research Questions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r>
              <a:rPr lang="en-US" sz="2800" dirty="0" smtClean="0"/>
              <a:t>Type 1: “Goodness” of the approach itself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Type 2: “</a:t>
            </a:r>
            <a:r>
              <a:rPr lang="en-US" sz="2800" dirty="0" err="1" smtClean="0"/>
              <a:t>Betterness</a:t>
            </a:r>
            <a:r>
              <a:rPr lang="en-US" sz="2800" dirty="0" smtClean="0"/>
              <a:t>” the approach compared to existing approach(</a:t>
            </a:r>
            <a:r>
              <a:rPr lang="en-US" sz="2800" dirty="0" err="1" smtClean="0"/>
              <a:t>es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Type 3: Extent of contributions of a (new) technique in the approach to the overall effectiveness of the approach</a:t>
            </a:r>
          </a:p>
        </p:txBody>
      </p:sp>
    </p:spTree>
    <p:extLst>
      <p:ext uri="{BB962C8B-B14F-4D97-AF65-F5344CB8AC3E}">
        <p14:creationId xmlns:p14="http://schemas.microsoft.com/office/powerpoint/2010/main" val="282380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dirty="0" smtClean="0"/>
              <a:t>Traceability – Metrics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105400"/>
          </a:xfrm>
        </p:spPr>
        <p:txBody>
          <a:bodyPr/>
          <a:lstStyle/>
          <a:p>
            <a:r>
              <a:rPr lang="en-US" sz="2800" dirty="0" smtClean="0"/>
              <a:t>Turn adjective or adverb into concrete metric(s)</a:t>
            </a:r>
          </a:p>
          <a:p>
            <a:endParaRPr lang="en-US" sz="2800" dirty="0"/>
          </a:p>
          <a:p>
            <a:r>
              <a:rPr lang="en-US" sz="2800" dirty="0" smtClean="0"/>
              <a:t>Turn a high </a:t>
            </a:r>
            <a:r>
              <a:rPr lang="en-US" sz="2800" smtClean="0"/>
              <a:t>level metric </a:t>
            </a:r>
            <a:r>
              <a:rPr lang="en-US" sz="2800" dirty="0" smtClean="0"/>
              <a:t>to concrete metric(s)</a:t>
            </a:r>
          </a:p>
        </p:txBody>
      </p:sp>
    </p:spTree>
    <p:extLst>
      <p:ext uri="{BB962C8B-B14F-4D97-AF65-F5344CB8AC3E}">
        <p14:creationId xmlns:p14="http://schemas.microsoft.com/office/powerpoint/2010/main" val="34638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219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Traceability – Contribution/Claim</vt:lpstr>
      <vt:lpstr>Traceability – Contribution/Claim</vt:lpstr>
      <vt:lpstr>Traceability – Research Questions</vt:lpstr>
      <vt:lpstr>Traceability – Research Questions</vt:lpstr>
      <vt:lpstr>Traceability – Metrics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Darko Marinov</dc:creator>
  <cp:lastModifiedBy>Xie, Tao</cp:lastModifiedBy>
  <cp:revision>297</cp:revision>
  <dcterms:created xsi:type="dcterms:W3CDTF">2005-01-18T00:41:25Z</dcterms:created>
  <dcterms:modified xsi:type="dcterms:W3CDTF">2015-12-04T20:57:22Z</dcterms:modified>
</cp:coreProperties>
</file>