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Concurrent pgms are powerful but also problematic if not used appropriately. </a:t>
            </a:r>
            <a:endParaRPr lang="en-US" altLang="zh-CN"/>
          </a:p>
          <a:p>
            <a:r>
              <a:rPr lang="en-US" altLang="zh-CN"/>
              <a:t>Data races may occur which make the execution of the pgm unpredicable.</a:t>
            </a:r>
            <a:endParaRPr lang="en-US" altLang="zh-CN"/>
          </a:p>
          <a:p>
            <a:r>
              <a:rPr lang="en-US" altLang="zh-CN"/>
              <a:t>Programmers may use various ways to alleviate the problem;</a:t>
            </a:r>
            <a:endParaRPr lang="en-US" altLang="zh-CN"/>
          </a:p>
          <a:p>
            <a:r>
              <a:rPr lang="en-US" altLang="zh-CN"/>
              <a:t>Synchronization is hard for complex program, and improper sync may cause deadlocks.</a:t>
            </a:r>
            <a:endParaRPr lang="en-US" altLang="zh-CN"/>
          </a:p>
          <a:p>
            <a:r>
              <a:rPr lang="en-US" altLang="zh-CN"/>
              <a:t>Use thread-safe op may help but does not completely solve the problem.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But the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In traditional race detection algorithm, reasoning can only be performed at the basic memory read/write level.</a:t>
            </a:r>
            <a:endParaRPr lang="en-US" altLang="zh-CN"/>
          </a:p>
          <a:p>
            <a:r>
              <a:rPr lang="en-US" altLang="zh-CN"/>
              <a:t>using their work, the reasoning of data races can be performed at the libray methods level, which might be quite appealing to programmers because they can directly deal with</a:t>
            </a:r>
            <a:endParaRPr lang="en-US" altLang="zh-CN"/>
          </a:p>
          <a:p>
            <a:r>
              <a:rPr lang="en-US" altLang="zh-CN"/>
              <a:t>the API that they are familiar with.</a:t>
            </a:r>
            <a:endParaRPr lang="en-US" altLang="zh-CN"/>
          </a:p>
          <a:p>
            <a:r>
              <a:rPr lang="en-US" altLang="zh-CN"/>
              <a:t>The assumption can be satisfied easily if we use thread-safe operations for the basic operations.</a:t>
            </a:r>
            <a:endParaRPr lang="en-US" altLang="zh-CN"/>
          </a:p>
          <a:p>
            <a:r>
              <a:rPr lang="en-US" altLang="zh-CN"/>
              <a:t>Then we will not be distracted by the races within the methods, and can therefore concentrate on the races at the lib methods level.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GB" altLang="zh-CN"/>
              <a:t>The outtermost set is the set of all the traces.</a:t>
            </a:r>
            <a:endParaRPr lang="en-GB" altLang="zh-CN"/>
          </a:p>
          <a:p>
            <a:r>
              <a:rPr lang="en-GB" altLang="zh-CN"/>
              <a:t>The middle one is the set of all the traces that do not contain any commutativity races.</a:t>
            </a:r>
            <a:endParaRPr lang="en-GB" altLang="zh-CN"/>
          </a:p>
          <a:p>
            <a:r>
              <a:rPr lang="en-GB" altLang="zh-CN"/>
              <a:t>The innermost set is the set of all the traces that are accpeted by the comm. race detector.</a:t>
            </a:r>
            <a:endParaRPr lang="en-GB" altLang="zh-CN"/>
          </a:p>
          <a:p>
            <a:r>
              <a:rPr lang="en-GB" altLang="zh-CN"/>
              <a:t>Therefore, the race detector is sound in the sense that the trace that is reported safe is really safe.</a:t>
            </a:r>
            <a:endParaRPr lang="en-GB" altLang="zh-CN"/>
          </a:p>
          <a:p>
            <a:r>
              <a:rPr lang="en-GB" altLang="zh-CN"/>
              <a:t>It is not complete in the sense that there might be false alarms: it can not recognize some really safe trace.</a:t>
            </a:r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Commutativity Race Detection</a:t>
            </a:r>
            <a:b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</a:b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Dimitar Dimitrov, Veselin Raychev, Martin Vechev, Eric Koskinen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--presented by He Xiao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Races in Concurrent Programs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Race condition</a:t>
            </a:r>
            <a:endParaRPr lang="en-US" altLang="zh-CN"/>
          </a:p>
          <a:p>
            <a:pPr lvl="1"/>
            <a:r>
              <a:rPr lang="en-US" altLang="zh-CN" sz="2400"/>
              <a:t>two or more threads are accessing the same memory location concurrently</a:t>
            </a:r>
            <a:endParaRPr lang="en-US" altLang="zh-CN" sz="2400"/>
          </a:p>
          <a:p>
            <a:pPr lvl="1"/>
            <a:r>
              <a:rPr lang="en-US" altLang="zh-CN" sz="2400"/>
              <a:t>at least one is performing a write operation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400"/>
          </a:p>
          <a:p>
            <a:r>
              <a:rPr lang="en-US" altLang="zh-CN"/>
              <a:t>Possible solutions</a:t>
            </a:r>
            <a:endParaRPr lang="en-US" altLang="zh-CN"/>
          </a:p>
          <a:p>
            <a:pPr lvl="1"/>
            <a:r>
              <a:rPr lang="en-US" altLang="zh-CN" sz="2400"/>
              <a:t>Synchronization</a:t>
            </a:r>
            <a:endParaRPr lang="en-US" altLang="zh-CN" sz="2400"/>
          </a:p>
          <a:p>
            <a:pPr lvl="1"/>
            <a:r>
              <a:rPr lang="en-US" altLang="zh-CN"/>
              <a:t>Use thread-safe operations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Are thread-safe operations really safe?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Typically, they only provide intra-procedural safety </a:t>
            </a:r>
            <a:endParaRPr lang="en-US" altLang="zh-CN"/>
          </a:p>
          <a:p>
            <a:r>
              <a:rPr lang="en-US" altLang="zh-CN"/>
              <a:t>There might still be races at method invocation level</a:t>
            </a:r>
            <a:endParaRPr lang="en-US" altLang="zh-CN"/>
          </a:p>
          <a:p>
            <a:pPr lvl="1"/>
            <a:r>
              <a:rPr lang="en-US" altLang="zh-CN"/>
              <a:t>consider the example below:</a:t>
            </a:r>
            <a:endParaRPr lang="en-US" altLang="zh-CN"/>
          </a:p>
        </p:txBody>
      </p:sp>
      <p:pic>
        <p:nvPicPr>
          <p:cNvPr id="5" name="图片 4" descr="e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4111625"/>
            <a:ext cx="665861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Commutativity Races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Generalization of low-level data races.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Concentrate on the high-level interactions.</a:t>
            </a:r>
            <a:endParaRPr lang="en-US" altLang="zh-CN"/>
          </a:p>
          <a:p>
            <a:pPr lvl="1"/>
            <a:r>
              <a:rPr lang="en-US" altLang="zh-CN"/>
              <a:t>Assuming the methods are atomic.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zh-CN"/>
              <a:t>Achitecture of the Comutativity Race Detection</a:t>
            </a:r>
            <a:endParaRPr lang="en-GB" altLang="zh-CN"/>
          </a:p>
        </p:txBody>
      </p:sp>
      <p:pic>
        <p:nvPicPr>
          <p:cNvPr id="4" name="内容占位符 3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880" y="1814830"/>
            <a:ext cx="7811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/>
              <a:t>Traces recognized by the race detector</a:t>
            </a:r>
            <a:endParaRPr lang="en-GB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/>
              <a:t>A bigger example</a:t>
            </a:r>
            <a:endParaRPr lang="en-GB" altLang="zh-CN"/>
          </a:p>
        </p:txBody>
      </p:sp>
      <p:pic>
        <p:nvPicPr>
          <p:cNvPr id="4" name="内容占位符 3" descr="eg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825" y="1701165"/>
            <a:ext cx="73767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/>
              <a:t>Three major steps of race detection</a:t>
            </a:r>
            <a:endParaRPr lang="en-GB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70000"/>
              </a:lnSpc>
            </a:pPr>
            <a:r>
              <a:rPr lang="zh-CN" altLang="en-US"/>
              <a:t>Step 1: obtain a commutativity specification.</a:t>
            </a:r>
            <a:endParaRPr lang="zh-CN" altLang="en-US"/>
          </a:p>
          <a:p>
            <a:pPr>
              <a:lnSpc>
                <a:spcPct val="270000"/>
              </a:lnSpc>
            </a:pPr>
            <a:r>
              <a:rPr lang="zh-CN" altLang="en-US"/>
              <a:t>Step 2: obtain an access point representation. </a:t>
            </a:r>
            <a:endParaRPr lang="zh-CN" altLang="en-US"/>
          </a:p>
          <a:p>
            <a:pPr>
              <a:lnSpc>
                <a:spcPct val="270000"/>
              </a:lnSpc>
            </a:pPr>
            <a:r>
              <a:rPr lang="zh-CN" altLang="en-US"/>
              <a:t>Step 3: commutativity race detection.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Kingsoft Office WPP</Application>
  <PresentationFormat>宽屏</PresentationFormat>
  <Paragraphs>43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Commutativity Race Detection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 XIAO</dc:creator>
  <cp:lastModifiedBy>hx312</cp:lastModifiedBy>
  <cp:revision>43</cp:revision>
  <dcterms:created xsi:type="dcterms:W3CDTF">2015-05-05T08:02:00Z</dcterms:created>
  <dcterms:modified xsi:type="dcterms:W3CDTF">2016-02-25T17:53:13Z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