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13" r:id="rId3"/>
    <p:sldId id="257" r:id="rId4"/>
    <p:sldId id="314" r:id="rId5"/>
    <p:sldId id="258" r:id="rId6"/>
    <p:sldId id="261" r:id="rId7"/>
    <p:sldId id="259" r:id="rId8"/>
    <p:sldId id="263" r:id="rId9"/>
    <p:sldId id="264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173F-CA9F-4BD3-814F-5831C46280CE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E8687-B6BC-40B7-9B6F-788213B422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884582-7B2E-4AB9-8B7E-99ECF8901B06}" type="slidenum">
              <a:rPr lang="zh-CN" altLang="en-US" sz="1200"/>
              <a:pPr algn="r"/>
              <a:t>24</a:t>
            </a:fld>
            <a:endParaRPr lang="en-US" altLang="zh-CN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RV</a:t>
            </a:r>
            <a:r>
              <a:rPr lang="en-US" dirty="0" smtClean="0"/>
              <a:t>: A Runtime Verification Framework for Monitoring, Prediction and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29000"/>
            <a:ext cx="8534400" cy="304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Patrick Meredith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Grigore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Rosu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University of Illinois at Urbana-Champaign (UIUC)</a:t>
            </a:r>
          </a:p>
          <a:p>
            <a:r>
              <a:rPr lang="en-US" dirty="0" smtClean="0"/>
              <a:t>Runtime Verification, Inc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(joint work with </a:t>
            </a:r>
            <a:r>
              <a:rPr lang="en-US" dirty="0" err="1" smtClean="0">
                <a:solidFill>
                  <a:schemeClr val="tx1"/>
                </a:solidFill>
              </a:rPr>
              <a:t>Dongyun</a:t>
            </a:r>
            <a:r>
              <a:rPr lang="en-US" dirty="0" smtClean="0">
                <a:solidFill>
                  <a:schemeClr val="tx1"/>
                </a:solidFill>
              </a:rPr>
              <a:t> Jin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Choonghwan</a:t>
            </a:r>
            <a:r>
              <a:rPr lang="en-US" dirty="0" smtClean="0">
                <a:solidFill>
                  <a:schemeClr val="tx1"/>
                </a:solidFill>
              </a:rPr>
              <a:t> Lee </a:t>
            </a:r>
            <a:r>
              <a:rPr lang="en-US" dirty="0" smtClean="0"/>
              <a:t>at UIUC)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RV Builds Upon UIUC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Efficient monitoring of parametric properties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JavaMOP</a:t>
            </a:r>
            <a:endParaRPr lang="en-US" b="1" dirty="0">
              <a:solidFill>
                <a:schemeClr val="tx2"/>
              </a:solidFill>
            </a:endParaRPr>
          </a:p>
          <a:p>
            <a:pPr lvl="2"/>
            <a:r>
              <a:rPr lang="en-US" dirty="0" smtClean="0"/>
              <a:t>RV’03-10, TACAS’05, OOPSLA’07,  ASE’08, ASE’09, PLDI’11</a:t>
            </a:r>
          </a:p>
          <a:p>
            <a:r>
              <a:rPr lang="en-US" dirty="0" smtClean="0"/>
              <a:t>Predictive runtime analysis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jPredictor</a:t>
            </a:r>
            <a:endParaRPr lang="en-US" dirty="0"/>
          </a:p>
          <a:p>
            <a:pPr lvl="2"/>
            <a:r>
              <a:rPr lang="en-US" dirty="0" smtClean="0"/>
              <a:t>FSE’03, TACAS’04, FMOODS’05, CAV’07, SAS’07, ICSE’08</a:t>
            </a:r>
          </a:p>
          <a:p>
            <a:r>
              <a:rPr lang="en-US" dirty="0" smtClean="0"/>
              <a:t>Mining of parametric properties</a:t>
            </a:r>
          </a:p>
          <a:p>
            <a:pPr lvl="1"/>
            <a:r>
              <a:rPr lang="en-US" b="1" dirty="0" err="1" smtClean="0">
                <a:solidFill>
                  <a:schemeClr val="tx2"/>
                </a:solidFill>
              </a:rPr>
              <a:t>jMiner</a:t>
            </a:r>
            <a:endParaRPr lang="en-US" dirty="0"/>
          </a:p>
          <a:p>
            <a:pPr lvl="2"/>
            <a:r>
              <a:rPr lang="en-US" dirty="0" smtClean="0"/>
              <a:t>ICSE’11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at Work: Monitoring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following (wrong) Java program: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modifies vector while enumerating it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81225"/>
            <a:ext cx="59721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7467600" y="4343400"/>
            <a:ext cx="1524000" cy="1066800"/>
          </a:xfrm>
          <a:prstGeom prst="wedgeRectCallout">
            <a:avLst>
              <a:gd name="adj1" fmla="val -207499"/>
              <a:gd name="adj2" fmla="val -53428"/>
            </a:avLst>
          </a:prstGeom>
          <a:solidFill>
            <a:srgbClr val="FFC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Wrong!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at Work: Monitoring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Write parametric specifications under ./mop: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249870"/>
            <a:ext cx="5953125" cy="222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2565" y="4516820"/>
            <a:ext cx="4058635" cy="53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518" y="5105400"/>
            <a:ext cx="707315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eft Brace 10"/>
          <p:cNvSpPr/>
          <p:nvPr/>
        </p:nvSpPr>
        <p:spPr>
          <a:xfrm>
            <a:off x="1143000" y="3429000"/>
            <a:ext cx="533400" cy="1905000"/>
          </a:xfrm>
          <a:prstGeom prst="leftBrace">
            <a:avLst>
              <a:gd name="adj1" fmla="val 4774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72313" y="422258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instrumentation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2819401" y="1981201"/>
            <a:ext cx="304798" cy="2133600"/>
          </a:xfrm>
          <a:prstGeom prst="leftBrace">
            <a:avLst>
              <a:gd name="adj1" fmla="val 9109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09740" y="2667000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parameters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1143000" y="5736020"/>
            <a:ext cx="533400" cy="685800"/>
          </a:xfrm>
          <a:prstGeom prst="leftBrace">
            <a:avLst>
              <a:gd name="adj1" fmla="val 2032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160" y="5888420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5247290" y="5355020"/>
            <a:ext cx="304800" cy="457200"/>
          </a:xfrm>
          <a:prstGeom prst="leftBrace">
            <a:avLst>
              <a:gd name="adj1" fmla="val 24234"/>
              <a:gd name="adj2" fmla="val 507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01981" y="5366688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property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at Work: Monitoring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Then call RV on the Java program to monitor: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RV compiles the program (with </a:t>
            </a:r>
            <a:r>
              <a:rPr lang="en-US" dirty="0" err="1" smtClean="0"/>
              <a:t>javac</a:t>
            </a:r>
            <a:r>
              <a:rPr lang="en-US" dirty="0" smtClean="0"/>
              <a:t>), generates monitors as aspects, then weaves them within the program binary (with </a:t>
            </a:r>
            <a:r>
              <a:rPr lang="en-US" dirty="0" err="1" smtClean="0"/>
              <a:t>ajc</a:t>
            </a:r>
            <a:r>
              <a:rPr lang="en-US" dirty="0" smtClean="0"/>
              <a:t>), then runs the resulting programs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2400300"/>
            <a:ext cx="5010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at Work: Prediction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(wrong) Java program: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Program has a race on the </a:t>
            </a:r>
            <a:r>
              <a:rPr lang="en-US" sz="2800" dirty="0" err="1" smtClean="0"/>
              <a:t>i</a:t>
            </a:r>
            <a:r>
              <a:rPr lang="en-US" sz="2800" dirty="0" smtClean="0"/>
              <a:t> and a race on output; these races will most likely not appear during testing; RV can predict them from one “successful” execution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371725"/>
            <a:ext cx="45243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934200" y="2819400"/>
            <a:ext cx="1524000" cy="1066800"/>
          </a:xfrm>
          <a:prstGeom prst="wedgeRectCallout">
            <a:avLst>
              <a:gd name="adj1" fmla="val -236465"/>
              <a:gd name="adj2" fmla="val 106178"/>
            </a:avLst>
          </a:prstGeom>
          <a:solidFill>
            <a:srgbClr val="FFC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Races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934200" y="2819400"/>
            <a:ext cx="1524000" cy="1066800"/>
          </a:xfrm>
          <a:prstGeom prst="wedgeRectCallout">
            <a:avLst>
              <a:gd name="adj1" fmla="val -250258"/>
              <a:gd name="adj2" fmla="val -26827"/>
            </a:avLst>
          </a:prstGeom>
          <a:solidFill>
            <a:srgbClr val="FFC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Races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RV at Work: Prediction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By default, RV prediction searches for races: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905000"/>
            <a:ext cx="662319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RV at Work: Prediction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To predict violations of parametric properties, one needs to place them under ./mop, same like when monitoring them</a:t>
            </a:r>
          </a:p>
          <a:p>
            <a:r>
              <a:rPr lang="en-US" dirty="0" smtClean="0"/>
              <a:t>A program may have races but those may not lead to violations of specifications</a:t>
            </a:r>
          </a:p>
          <a:p>
            <a:pPr lvl="1"/>
            <a:r>
              <a:rPr lang="en-US" dirty="0" smtClean="0"/>
              <a:t>Though not a good idea to allow races anyway</a:t>
            </a:r>
          </a:p>
          <a:p>
            <a:r>
              <a:rPr lang="en-US" dirty="0" smtClean="0"/>
              <a:t>Also, a program may run “successfully”, have no races predicted in it, but still violate behavioral specifications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at Work: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RV miner is less obvious to use</a:t>
            </a:r>
          </a:p>
          <a:p>
            <a:r>
              <a:rPr lang="en-US" dirty="0" smtClean="0"/>
              <a:t>It works in two stages:</a:t>
            </a:r>
          </a:p>
          <a:p>
            <a:pPr lvl="1"/>
            <a:r>
              <a:rPr lang="en-US" dirty="0" smtClean="0"/>
              <a:t>First, it observes executions of (small and tricky) unit tests to learn groups of parameters and corresponding events that interact</a:t>
            </a:r>
          </a:p>
          <a:p>
            <a:pPr lvl="1"/>
            <a:r>
              <a:rPr lang="en-US" dirty="0" smtClean="0"/>
              <a:t>Then it observes (large and likely correct) programs making use of the learned events and</a:t>
            </a:r>
          </a:p>
          <a:p>
            <a:pPr lvl="2"/>
            <a:r>
              <a:rPr lang="en-US" dirty="0" smtClean="0"/>
              <a:t>It slices the observed (large) parametric traces into (typically lots of small) non-parametric traces</a:t>
            </a:r>
          </a:p>
          <a:p>
            <a:pPr lvl="2"/>
            <a:r>
              <a:rPr lang="en-US" dirty="0" smtClean="0"/>
              <a:t>It learns non-parametric properties that best explain the computed slices</a:t>
            </a:r>
          </a:p>
          <a:p>
            <a:pPr lvl="2"/>
            <a:r>
              <a:rPr lang="en-US" dirty="0" smtClean="0"/>
              <a:t>Then adds the learned parameters to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core of RV: all requirements are specified as parametric properties</a:t>
            </a:r>
          </a:p>
          <a:p>
            <a:r>
              <a:rPr lang="en-US" dirty="0" smtClean="0"/>
              <a:t>These are properties over parametric events</a:t>
            </a:r>
          </a:p>
          <a:p>
            <a:r>
              <a:rPr lang="en-US" dirty="0" smtClean="0"/>
              <a:t>Comprise a potentially unbounded number of property instances, one for each parameter</a:t>
            </a:r>
          </a:p>
          <a:p>
            <a:r>
              <a:rPr lang="en-US" dirty="0" smtClean="0"/>
              <a:t>The main challenge is how to efficiently and correctly keep track of all property instances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Parametric Properties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Typestates</a:t>
            </a:r>
            <a:r>
              <a:rPr lang="en-US" sz="2800" dirty="0" smtClean="0"/>
              <a:t> are particular, one-parameter properties</a:t>
            </a:r>
          </a:p>
          <a:p>
            <a:r>
              <a:rPr lang="en-US" sz="2800" dirty="0" smtClean="0"/>
              <a:t>For example, “</a:t>
            </a:r>
            <a:r>
              <a:rPr lang="en-US" sz="2800" dirty="0" err="1" smtClean="0"/>
              <a:t>hasnext</a:t>
            </a:r>
            <a:r>
              <a:rPr lang="en-US" sz="2800" dirty="0" smtClean="0"/>
              <a:t>() must be called and hold before each next() is called”, can be defined as follows: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3057525"/>
            <a:ext cx="58769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6675" y="3200400"/>
            <a:ext cx="8924925" cy="3429000"/>
            <a:chOff x="66675" y="3200400"/>
            <a:chExt cx="8924925" cy="34290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5" y="3997555"/>
              <a:ext cx="2066925" cy="1336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eft Brace 5"/>
            <p:cNvSpPr/>
            <p:nvPr/>
          </p:nvSpPr>
          <p:spPr>
            <a:xfrm>
              <a:off x="2057400" y="3200400"/>
              <a:ext cx="914400" cy="3429000"/>
            </a:xfrm>
            <a:prstGeom prst="leftBrace">
              <a:avLst>
                <a:gd name="adj1" fmla="val 4166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0800000">
              <a:off x="8077200" y="3200400"/>
              <a:ext cx="914400" cy="3429000"/>
            </a:xfrm>
            <a:prstGeom prst="leftBrace">
              <a:avLst>
                <a:gd name="adj1" fmla="val 4166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Assurances for Self-Adaptive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Self-adaptive systems come with new challenges</a:t>
            </a:r>
          </a:p>
          <a:p>
            <a:pPr lvl="1"/>
            <a:r>
              <a:rPr lang="en-US" dirty="0" smtClean="0"/>
              <a:t>Increased complexity</a:t>
            </a:r>
          </a:p>
          <a:p>
            <a:pPr lvl="1"/>
            <a:r>
              <a:rPr lang="en-US" dirty="0" smtClean="0"/>
              <a:t>Reasoning in the presence of uncertainty</a:t>
            </a:r>
          </a:p>
          <a:p>
            <a:pPr lvl="1"/>
            <a:r>
              <a:rPr lang="en-US" dirty="0" smtClean="0"/>
              <a:t>System analysis pushed to a whole new dimension</a:t>
            </a:r>
          </a:p>
          <a:p>
            <a:pPr lvl="2"/>
            <a:r>
              <a:rPr lang="en-US" dirty="0" smtClean="0"/>
              <a:t>Concerned not only with functional correctness of the system, but also with how system changes/adapts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This talk focuses on a very limited related aspect</a:t>
            </a:r>
          </a:p>
          <a:p>
            <a:pPr lvl="1"/>
            <a:r>
              <a:rPr lang="en-US" dirty="0" smtClean="0"/>
              <a:t>How to specify a subset of essentially dynamic properties and how to efficiently runtime verify and validate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7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Parametric Properties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Same “</a:t>
            </a:r>
            <a:r>
              <a:rPr lang="en-US" dirty="0" err="1" smtClean="0"/>
              <a:t>hasnext</a:t>
            </a:r>
            <a:r>
              <a:rPr lang="en-US" dirty="0" smtClean="0"/>
              <a:t>() must be called and hold before each next() is called” </a:t>
            </a:r>
            <a:r>
              <a:rPr lang="en-US" dirty="0" err="1" smtClean="0"/>
              <a:t>typestate</a:t>
            </a:r>
            <a:r>
              <a:rPr lang="en-US" dirty="0" smtClean="0"/>
              <a:t> property, but specified using different parametric variants:</a:t>
            </a:r>
          </a:p>
          <a:p>
            <a:pPr lvl="1"/>
            <a:r>
              <a:rPr lang="en-US" dirty="0" smtClean="0"/>
              <a:t>As a parametric regular expression: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a parametric linear temporal logic formula: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3838575"/>
            <a:ext cx="8724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75" y="5486400"/>
            <a:ext cx="6848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Parametric Properties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Colections</a:t>
            </a:r>
            <a:r>
              <a:rPr lang="en-US" dirty="0" smtClean="0"/>
              <a:t> are not allowed to change while accessed through </a:t>
            </a:r>
            <a:r>
              <a:rPr lang="en-US" dirty="0" err="1" smtClean="0"/>
              <a:t>iterators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avoid clutter, we drop the understood event parameters, i.e., we write the above as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994616"/>
            <a:ext cx="8991600" cy="58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395018"/>
            <a:ext cx="7086600" cy="54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Parametric Properties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each key before use: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function should release each lock as many times as it acquires it (this is a parametric context-free property):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2514600"/>
            <a:ext cx="5143500" cy="58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4" y="5257800"/>
            <a:ext cx="8848726" cy="59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Trace Slicing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RV is all about monitoring, predicting violations of, and mining parametric properties</a:t>
            </a:r>
          </a:p>
          <a:p>
            <a:r>
              <a:rPr lang="en-US" dirty="0" smtClean="0"/>
              <a:t>All the above work with </a:t>
            </a:r>
            <a:r>
              <a:rPr lang="en-US" dirty="0" smtClean="0">
                <a:solidFill>
                  <a:srgbClr val="0070C0"/>
                </a:solidFill>
              </a:rPr>
              <a:t>parametric traces</a:t>
            </a:r>
          </a:p>
          <a:p>
            <a:pPr lvl="1"/>
            <a:r>
              <a:rPr lang="en-US" dirty="0" smtClean="0"/>
              <a:t>Traces formed with parametric events</a:t>
            </a:r>
          </a:p>
          <a:p>
            <a:r>
              <a:rPr lang="en-US" dirty="0" smtClean="0"/>
              <a:t>Therefore, all face the problem of </a:t>
            </a:r>
            <a:r>
              <a:rPr lang="en-US" dirty="0" smtClean="0">
                <a:solidFill>
                  <a:srgbClr val="0070C0"/>
                </a:solidFill>
              </a:rPr>
              <a:t>trace slicing</a:t>
            </a:r>
          </a:p>
          <a:p>
            <a:pPr lvl="1"/>
            <a:r>
              <a:rPr lang="en-US" dirty="0" smtClean="0"/>
              <a:t>How to identify the sub-traces of events corresponding to each parameter instance?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5"/>
          <p:cNvSpPr>
            <a:spLocks noChangeArrowheads="1"/>
          </p:cNvSpPr>
          <p:nvPr/>
        </p:nvSpPr>
        <p:spPr bwMode="auto">
          <a:xfrm>
            <a:off x="5824538" y="1262063"/>
            <a:ext cx="1590675" cy="4968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2" name="Rectangle 34"/>
          <p:cNvSpPr>
            <a:spLocks noChangeArrowheads="1"/>
          </p:cNvSpPr>
          <p:nvPr/>
        </p:nvSpPr>
        <p:spPr bwMode="auto">
          <a:xfrm>
            <a:off x="4206875" y="1262063"/>
            <a:ext cx="1624013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Rectangle 33"/>
          <p:cNvSpPr>
            <a:spLocks noChangeArrowheads="1"/>
          </p:cNvSpPr>
          <p:nvPr/>
        </p:nvSpPr>
        <p:spPr bwMode="auto">
          <a:xfrm>
            <a:off x="2395538" y="1262063"/>
            <a:ext cx="1819275" cy="4968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Rectangle 32"/>
          <p:cNvSpPr>
            <a:spLocks noChangeArrowheads="1"/>
          </p:cNvSpPr>
          <p:nvPr/>
        </p:nvSpPr>
        <p:spPr bwMode="auto">
          <a:xfrm>
            <a:off x="236538" y="1262063"/>
            <a:ext cx="2151062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zh-CN" dirty="0" smtClean="0"/>
              <a:t>Parametric Trace Slicing II</a:t>
            </a:r>
            <a:endParaRPr lang="zh-CN" altLang="en-US" dirty="0" smtClean="0"/>
          </a:p>
        </p:txBody>
      </p:sp>
      <p:sp>
        <p:nvSpPr>
          <p:cNvPr id="71686" name="AutoShape 5"/>
          <p:cNvSpPr>
            <a:spLocks noChangeArrowheads="1"/>
          </p:cNvSpPr>
          <p:nvPr/>
        </p:nvSpPr>
        <p:spPr bwMode="auto">
          <a:xfrm>
            <a:off x="396875" y="2001838"/>
            <a:ext cx="1211263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update(v1)</a:t>
            </a:r>
          </a:p>
        </p:txBody>
      </p:sp>
      <p:sp>
        <p:nvSpPr>
          <p:cNvPr id="327686" name="AutoShape 6"/>
          <p:cNvSpPr>
            <a:spLocks noChangeArrowheads="1"/>
          </p:cNvSpPr>
          <p:nvPr/>
        </p:nvSpPr>
        <p:spPr bwMode="auto">
          <a:xfrm>
            <a:off x="407988" y="2603500"/>
            <a:ext cx="16859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 (v1,e1)</a:t>
            </a:r>
          </a:p>
        </p:txBody>
      </p:sp>
      <p:sp>
        <p:nvSpPr>
          <p:cNvPr id="71688" name="AutoShape 7"/>
          <p:cNvSpPr>
            <a:spLocks noChangeArrowheads="1"/>
          </p:cNvSpPr>
          <p:nvPr/>
        </p:nvSpPr>
        <p:spPr bwMode="auto">
          <a:xfrm>
            <a:off x="396875" y="3206750"/>
            <a:ext cx="16478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updatesource(v2)</a:t>
            </a:r>
          </a:p>
        </p:txBody>
      </p:sp>
      <p:sp>
        <p:nvSpPr>
          <p:cNvPr id="327688" name="AutoShape 8"/>
          <p:cNvSpPr>
            <a:spLocks noChangeArrowheads="1"/>
          </p:cNvSpPr>
          <p:nvPr/>
        </p:nvSpPr>
        <p:spPr bwMode="auto">
          <a:xfrm>
            <a:off x="396875" y="3808413"/>
            <a:ext cx="1593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71690" name="AutoShape 9"/>
          <p:cNvSpPr>
            <a:spLocks noChangeArrowheads="1"/>
          </p:cNvSpPr>
          <p:nvPr/>
        </p:nvSpPr>
        <p:spPr bwMode="auto">
          <a:xfrm>
            <a:off x="396875" y="4411663"/>
            <a:ext cx="163988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create(v1,e2)</a:t>
            </a:r>
          </a:p>
        </p:txBody>
      </p:sp>
      <p:sp>
        <p:nvSpPr>
          <p:cNvPr id="327690" name="AutoShape 10"/>
          <p:cNvSpPr>
            <a:spLocks noChangeArrowheads="1"/>
          </p:cNvSpPr>
          <p:nvPr/>
        </p:nvSpPr>
        <p:spPr bwMode="auto">
          <a:xfrm>
            <a:off x="396875" y="5022850"/>
            <a:ext cx="1843088" cy="419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71692" name="AutoShape 11"/>
          <p:cNvSpPr>
            <a:spLocks noChangeArrowheads="1"/>
          </p:cNvSpPr>
          <p:nvPr/>
        </p:nvSpPr>
        <p:spPr bwMode="auto">
          <a:xfrm>
            <a:off x="406400" y="5626100"/>
            <a:ext cx="139858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327693" name="AutoShape 13"/>
          <p:cNvSpPr>
            <a:spLocks noChangeArrowheads="1"/>
          </p:cNvSpPr>
          <p:nvPr/>
        </p:nvSpPr>
        <p:spPr bwMode="auto">
          <a:xfrm>
            <a:off x="2582863" y="1301750"/>
            <a:ext cx="1508125" cy="461963"/>
          </a:xfrm>
          <a:prstGeom prst="diamond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v1, e1</a:t>
            </a:r>
            <a:endParaRPr lang="en-US" altLang="zh-CN" sz="1600" baseline="-25000"/>
          </a:p>
        </p:txBody>
      </p:sp>
      <p:sp>
        <p:nvSpPr>
          <p:cNvPr id="327694" name="AutoShape 14"/>
          <p:cNvSpPr>
            <a:spLocks noChangeArrowheads="1"/>
          </p:cNvSpPr>
          <p:nvPr/>
        </p:nvSpPr>
        <p:spPr bwMode="auto">
          <a:xfrm>
            <a:off x="4267200" y="1295400"/>
            <a:ext cx="1508125" cy="461963"/>
          </a:xfrm>
          <a:prstGeom prst="diamond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v1, e2</a:t>
            </a:r>
            <a:endParaRPr lang="en-US" altLang="zh-CN" sz="1600" baseline="-25000"/>
          </a:p>
        </p:txBody>
      </p:sp>
      <p:sp>
        <p:nvSpPr>
          <p:cNvPr id="327695" name="AutoShape 15"/>
          <p:cNvSpPr>
            <a:spLocks noChangeArrowheads="1"/>
          </p:cNvSpPr>
          <p:nvPr/>
        </p:nvSpPr>
        <p:spPr bwMode="auto">
          <a:xfrm>
            <a:off x="5868988" y="1317625"/>
            <a:ext cx="1508125" cy="461963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v2, e1</a:t>
            </a:r>
            <a:endParaRPr lang="en-US" altLang="zh-CN" sz="1600" baseline="-25000"/>
          </a:p>
        </p:txBody>
      </p:sp>
      <p:sp>
        <p:nvSpPr>
          <p:cNvPr id="327696" name="AutoShape 16"/>
          <p:cNvSpPr>
            <a:spLocks noChangeArrowheads="1"/>
          </p:cNvSpPr>
          <p:nvPr/>
        </p:nvSpPr>
        <p:spPr bwMode="auto">
          <a:xfrm>
            <a:off x="7453313" y="1284288"/>
            <a:ext cx="1508125" cy="461962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v2, e2</a:t>
            </a:r>
            <a:endParaRPr lang="en-US" altLang="zh-CN" sz="1600" baseline="-25000"/>
          </a:p>
        </p:txBody>
      </p:sp>
      <p:sp>
        <p:nvSpPr>
          <p:cNvPr id="327697" name="AutoShape 17"/>
          <p:cNvSpPr>
            <a:spLocks noChangeArrowheads="1"/>
          </p:cNvSpPr>
          <p:nvPr/>
        </p:nvSpPr>
        <p:spPr bwMode="auto">
          <a:xfrm>
            <a:off x="396875" y="2009775"/>
            <a:ext cx="1677988" cy="40163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71698" name="AutoShape 18"/>
          <p:cNvSpPr>
            <a:spLocks noChangeArrowheads="1"/>
          </p:cNvSpPr>
          <p:nvPr/>
        </p:nvSpPr>
        <p:spPr bwMode="auto">
          <a:xfrm>
            <a:off x="395288" y="2601913"/>
            <a:ext cx="16954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 (v1,e1)</a:t>
            </a:r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396875" y="3808413"/>
            <a:ext cx="1593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71700" name="AutoShape 20"/>
          <p:cNvSpPr>
            <a:spLocks noChangeArrowheads="1"/>
          </p:cNvSpPr>
          <p:nvPr/>
        </p:nvSpPr>
        <p:spPr bwMode="auto">
          <a:xfrm>
            <a:off x="388938" y="5026025"/>
            <a:ext cx="1858962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327701" name="AutoShape 21"/>
          <p:cNvSpPr>
            <a:spLocks noChangeArrowheads="1"/>
          </p:cNvSpPr>
          <p:nvPr/>
        </p:nvSpPr>
        <p:spPr bwMode="auto">
          <a:xfrm>
            <a:off x="404813" y="5626100"/>
            <a:ext cx="139700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327702" name="AutoShape 22"/>
          <p:cNvSpPr>
            <a:spLocks noChangeArrowheads="1"/>
          </p:cNvSpPr>
          <p:nvPr/>
        </p:nvSpPr>
        <p:spPr bwMode="auto">
          <a:xfrm>
            <a:off x="2536825" y="1971675"/>
            <a:ext cx="148113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327703" name="AutoShape 23"/>
          <p:cNvSpPr>
            <a:spLocks noChangeArrowheads="1"/>
          </p:cNvSpPr>
          <p:nvPr/>
        </p:nvSpPr>
        <p:spPr bwMode="auto">
          <a:xfrm>
            <a:off x="2611438" y="2582863"/>
            <a:ext cx="1458912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</a:t>
            </a:r>
          </a:p>
        </p:txBody>
      </p:sp>
      <p:sp>
        <p:nvSpPr>
          <p:cNvPr id="327704" name="AutoShape 24"/>
          <p:cNvSpPr>
            <a:spLocks noChangeArrowheads="1"/>
          </p:cNvSpPr>
          <p:nvPr/>
        </p:nvSpPr>
        <p:spPr bwMode="auto">
          <a:xfrm>
            <a:off x="2611438" y="37893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327705" name="AutoShape 25"/>
          <p:cNvSpPr>
            <a:spLocks noChangeArrowheads="1"/>
          </p:cNvSpPr>
          <p:nvPr/>
        </p:nvSpPr>
        <p:spPr bwMode="auto">
          <a:xfrm>
            <a:off x="2611438" y="4986338"/>
            <a:ext cx="1398587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327706" name="AutoShape 26"/>
          <p:cNvSpPr>
            <a:spLocks noChangeArrowheads="1"/>
          </p:cNvSpPr>
          <p:nvPr/>
        </p:nvSpPr>
        <p:spPr bwMode="auto">
          <a:xfrm>
            <a:off x="2611438" y="56054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327707" name="AutoShape 27"/>
          <p:cNvSpPr>
            <a:spLocks noChangeArrowheads="1"/>
          </p:cNvSpPr>
          <p:nvPr/>
        </p:nvSpPr>
        <p:spPr bwMode="auto">
          <a:xfrm>
            <a:off x="4318000" y="1947863"/>
            <a:ext cx="137160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327708" name="AutoShape 28"/>
          <p:cNvSpPr>
            <a:spLocks noChangeArrowheads="1"/>
          </p:cNvSpPr>
          <p:nvPr/>
        </p:nvSpPr>
        <p:spPr bwMode="auto">
          <a:xfrm>
            <a:off x="4318000" y="4411663"/>
            <a:ext cx="1458913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</a:t>
            </a:r>
          </a:p>
        </p:txBody>
      </p:sp>
      <p:sp>
        <p:nvSpPr>
          <p:cNvPr id="327709" name="AutoShape 29"/>
          <p:cNvSpPr>
            <a:spLocks noChangeArrowheads="1"/>
          </p:cNvSpPr>
          <p:nvPr/>
        </p:nvSpPr>
        <p:spPr bwMode="auto">
          <a:xfrm>
            <a:off x="5953125" y="3206750"/>
            <a:ext cx="139858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327710" name="AutoShape 30"/>
          <p:cNvSpPr>
            <a:spLocks noChangeArrowheads="1"/>
          </p:cNvSpPr>
          <p:nvPr/>
        </p:nvSpPr>
        <p:spPr bwMode="auto">
          <a:xfrm>
            <a:off x="6062663" y="37893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327711" name="AutoShape 31"/>
          <p:cNvSpPr>
            <a:spLocks noChangeArrowheads="1"/>
          </p:cNvSpPr>
          <p:nvPr/>
        </p:nvSpPr>
        <p:spPr bwMode="auto">
          <a:xfrm>
            <a:off x="6062663" y="56054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71712" name="Text Box 36"/>
          <p:cNvSpPr txBox="1">
            <a:spLocks noChangeArrowheads="1"/>
          </p:cNvSpPr>
          <p:nvPr/>
        </p:nvSpPr>
        <p:spPr bwMode="auto">
          <a:xfrm>
            <a:off x="2581275" y="62563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For given parameters </a:t>
            </a:r>
            <a:r>
              <a:rPr lang="en-US" altLang="zh-CN" sz="2400">
                <a:solidFill>
                  <a:srgbClr val="990000"/>
                </a:solidFill>
              </a:rPr>
              <a:t>(v, e)</a:t>
            </a:r>
            <a:endParaRPr lang="en-US" altLang="zh-CN" sz="2400"/>
          </a:p>
        </p:txBody>
      </p:sp>
      <p:sp>
        <p:nvSpPr>
          <p:cNvPr id="327718" name="Text Box 38"/>
          <p:cNvSpPr txBox="1">
            <a:spLocks noChangeArrowheads="1"/>
          </p:cNvSpPr>
          <p:nvPr/>
        </p:nvSpPr>
        <p:spPr bwMode="auto">
          <a:xfrm>
            <a:off x="2416175" y="3246438"/>
            <a:ext cx="1736725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>
                <a:solidFill>
                  <a:srgbClr val="990000"/>
                </a:solidFill>
              </a:rPr>
              <a:t>trace slice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804168" y="3200400"/>
            <a:ext cx="4614917" cy="120032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i="1" dirty="0" smtClean="0"/>
              <a:t>CHALLENGE:</a:t>
            </a:r>
          </a:p>
          <a:p>
            <a:pPr algn="ctr"/>
            <a:r>
              <a:rPr lang="en-US" altLang="zh-CN" sz="3600" i="1" dirty="0" smtClean="0"/>
              <a:t>How </a:t>
            </a:r>
            <a:r>
              <a:rPr lang="en-US" altLang="zh-CN" sz="3600" i="1" dirty="0"/>
              <a:t>to do it efficiently?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222E-6 L 0.225 -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2969 -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0.22604 4.8148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21701 -0.002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-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22986 -0.003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 animBg="1"/>
      <p:bldP spid="327686" grpId="1" animBg="1"/>
      <p:bldP spid="327688" grpId="0" animBg="1"/>
      <p:bldP spid="327688" grpId="1" animBg="1"/>
      <p:bldP spid="327690" grpId="0" animBg="1"/>
      <p:bldP spid="327690" grpId="1" animBg="1"/>
      <p:bldP spid="327693" grpId="0" animBg="1"/>
      <p:bldP spid="327694" grpId="0" animBg="1"/>
      <p:bldP spid="327695" grpId="0" animBg="1"/>
      <p:bldP spid="327696" grpId="0" animBg="1"/>
      <p:bldP spid="327696" grpId="1" animBg="1"/>
      <p:bldP spid="327697" grpId="0" animBg="1"/>
      <p:bldP spid="327697" grpId="1" animBg="1"/>
      <p:bldP spid="327701" grpId="0" animBg="1"/>
      <p:bldP spid="327701" grpId="1" animBg="1"/>
      <p:bldP spid="327702" grpId="0" animBg="1"/>
      <p:bldP spid="327703" grpId="0" animBg="1"/>
      <p:bldP spid="327704" grpId="0" animBg="1"/>
      <p:bldP spid="327705" grpId="0" animBg="1"/>
      <p:bldP spid="327706" grpId="0" animBg="1"/>
      <p:bldP spid="327707" grpId="0" animBg="1"/>
      <p:bldP spid="327708" grpId="0" animBg="1"/>
      <p:bldP spid="327709" grpId="0" animBg="1"/>
      <p:bldP spid="327710" grpId="0" animBg="1"/>
      <p:bldP spid="327711" grpId="0" animBg="1"/>
      <p:bldP spid="327718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Sends each trace slice to one monitor instance</a:t>
            </a:r>
          </a:p>
          <a:p>
            <a:r>
              <a:rPr lang="en-US" dirty="0" smtClean="0"/>
              <a:t>Problem: The number of slices can be huge (potentially unbounded)</a:t>
            </a:r>
          </a:p>
          <a:p>
            <a:r>
              <a:rPr lang="en-US" dirty="0" smtClean="0"/>
              <a:t>Challenge: Manage monitors efficiently</a:t>
            </a:r>
          </a:p>
          <a:p>
            <a:pPr lvl="1"/>
            <a:r>
              <a:rPr lang="en-US" dirty="0" smtClean="0"/>
              <a:t>Index them for efficient retrieval</a:t>
            </a:r>
          </a:p>
          <a:p>
            <a:pPr lvl="1"/>
            <a:r>
              <a:rPr lang="en-US" dirty="0" smtClean="0"/>
              <a:t>Garbage collect them when become unnecessary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trees using weak references</a:t>
            </a:r>
          </a:p>
          <a:p>
            <a:pPr lvl="1"/>
            <a:r>
              <a:rPr lang="en-US" dirty="0" smtClean="0"/>
              <a:t>One tree per parameter combination in events</a:t>
            </a:r>
          </a:p>
          <a:p>
            <a:pPr lvl="1"/>
            <a:r>
              <a:rPr lang="en-US" dirty="0" smtClean="0"/>
              <a:t>Monitors are collected when no events available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3" y="3562350"/>
            <a:ext cx="52482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trees alone not good enough</a:t>
            </a:r>
          </a:p>
          <a:p>
            <a:r>
              <a:rPr lang="en-US" dirty="0" smtClean="0"/>
              <a:t>Pathological examples where unnecessary monitors stay alive forever</a:t>
            </a:r>
          </a:p>
          <a:p>
            <a:r>
              <a:rPr lang="en-US" dirty="0" smtClean="0"/>
              <a:t>Solution: analyze the property statically; then collect monitors when they have no future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264582"/>
            <a:ext cx="4495800" cy="259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240720"/>
            <a:ext cx="4343400" cy="261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390900" y="5600700"/>
            <a:ext cx="2514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93375"/>
            <a:ext cx="8381999" cy="48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RV Monitoring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915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&gt;2x faster than </a:t>
            </a:r>
            <a:r>
              <a:rPr lang="en-US" sz="2800" dirty="0" err="1" smtClean="0"/>
              <a:t>JavaMOP</a:t>
            </a:r>
            <a:r>
              <a:rPr lang="en-US" sz="2800" dirty="0" smtClean="0"/>
              <a:t>,      &gt;10x faster than </a:t>
            </a:r>
            <a:r>
              <a:rPr lang="en-US" sz="2800" dirty="0" err="1" smtClean="0"/>
              <a:t>Tracematches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(A) Runtime overhead in %       (B) Memory overhead in MB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75F31-0F29-4956-B68C-B8CD78A29923}" type="slidenum">
              <a:rPr lang="en-US"/>
              <a:pPr/>
              <a:t>29</a:t>
            </a:fld>
            <a:endParaRPr lang="en-US"/>
          </a:p>
        </p:txBody>
      </p:sp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RV </a:t>
            </a:r>
            <a:r>
              <a:rPr lang="en-US" dirty="0"/>
              <a:t>Prediction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Predicts errors in concurrent programs</a:t>
            </a:r>
            <a:endParaRPr lang="en-US" dirty="0"/>
          </a:p>
          <a:p>
            <a:pPr marL="742950" lvl="1"/>
            <a:r>
              <a:rPr lang="en-US" dirty="0"/>
              <a:t>Model checking: number of </a:t>
            </a:r>
            <a:r>
              <a:rPr lang="en-US" dirty="0" err="1"/>
              <a:t>interleavings</a:t>
            </a:r>
            <a:r>
              <a:rPr lang="en-US" dirty="0"/>
              <a:t> is prohibitively large</a:t>
            </a:r>
          </a:p>
          <a:p>
            <a:pPr marL="742950" lvl="1"/>
            <a:r>
              <a:rPr lang="en-US" dirty="0"/>
              <a:t>Testing: </a:t>
            </a:r>
            <a:r>
              <a:rPr lang="en-US" dirty="0" err="1"/>
              <a:t>interleavings</a:t>
            </a:r>
            <a:r>
              <a:rPr lang="en-US" dirty="0"/>
              <a:t> depend on environment</a:t>
            </a:r>
          </a:p>
          <a:p>
            <a:r>
              <a:rPr lang="en-US" dirty="0"/>
              <a:t>Combine dynamic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/>
              <a:t> static methods to find bad behaviors </a:t>
            </a:r>
            <a:r>
              <a:rPr lang="en-US" dirty="0">
                <a:solidFill>
                  <a:srgbClr val="0000FF"/>
                </a:solidFill>
              </a:rPr>
              <a:t>near</a:t>
            </a:r>
            <a:r>
              <a:rPr lang="en-US" dirty="0"/>
              <a:t> correct executions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404225" y="6454775"/>
            <a:ext cx="2825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fld id="{2EF0F3DC-4220-4DA9-9F8C-189CEB5F9823}" type="slidenum">
              <a:rPr lang="en-US" sz="1200">
                <a:solidFill>
                  <a:srgbClr val="898989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r"/>
              <a:t>29</a:t>
            </a:fld>
            <a:endParaRPr lang="en-US" sz="1200">
              <a:solidFill>
                <a:srgbClr val="898989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Verification (RV)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Observe</a:t>
            </a:r>
            <a:r>
              <a:rPr lang="en-US" dirty="0" smtClean="0"/>
              <a:t> the system while it executes, possibly after appropriate instrumentation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Check</a:t>
            </a:r>
            <a:r>
              <a:rPr lang="en-US" dirty="0" smtClean="0"/>
              <a:t> the observed behavior against desirable explicit or implicit properties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React</a:t>
            </a:r>
            <a:r>
              <a:rPr lang="en-US" dirty="0" smtClean="0"/>
              <a:t> to detected violations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Report error</a:t>
            </a:r>
            <a:r>
              <a:rPr lang="en-US" dirty="0" smtClean="0"/>
              <a:t> , if used before deployment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Recover</a:t>
            </a:r>
            <a:r>
              <a:rPr lang="en-US" dirty="0" smtClean="0"/>
              <a:t> (when possible), during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6BDE-06DC-4101-BDE2-A36A4B02AD60}" type="slidenum">
              <a:rPr lang="en-US"/>
              <a:pPr/>
              <a:t>30</a:t>
            </a:fld>
            <a:endParaRPr lang="en-US"/>
          </a:p>
        </p:txBody>
      </p:sp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Prediction Example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84300"/>
            <a:ext cx="6654800" cy="4089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BE851-5B7F-477B-B873-B9E9257E378E}" type="slidenum">
              <a:rPr lang="en-US"/>
              <a:pPr/>
              <a:t>31</a:t>
            </a:fld>
            <a:endParaRPr lang="en-US"/>
          </a:p>
        </p:txBody>
      </p:sp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Prediction Example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5397500"/>
            <a:ext cx="8140700" cy="1422400"/>
          </a:xfrm>
          <a:ln/>
        </p:spPr>
        <p:txBody>
          <a:bodyPr/>
          <a:lstStyle/>
          <a:p>
            <a:r>
              <a:rPr lang="en-US" dirty="0"/>
              <a:t>Buggy S</a:t>
            </a:r>
            <a:r>
              <a:rPr lang="en-US" baseline="-6000" dirty="0"/>
              <a:t>4</a:t>
            </a:r>
            <a:r>
              <a:rPr lang="en-US" dirty="0"/>
              <a:t> can be executed before S</a:t>
            </a:r>
            <a:r>
              <a:rPr lang="en-US" sz="3100" baseline="-6000" dirty="0"/>
              <a:t>1</a:t>
            </a:r>
            <a:endParaRPr lang="en-US" dirty="0"/>
          </a:p>
          <a:p>
            <a:r>
              <a:rPr lang="en-US" dirty="0"/>
              <a:t>Low </a:t>
            </a:r>
            <a:r>
              <a:rPr lang="en-US" dirty="0" err="1" smtClean="0"/>
              <a:t>likelyhood</a:t>
            </a:r>
            <a:r>
              <a:rPr lang="en-US" dirty="0" smtClean="0"/>
              <a:t> </a:t>
            </a:r>
            <a:r>
              <a:rPr lang="en-US" dirty="0"/>
              <a:t>to hit error in testing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404225" y="6454775"/>
            <a:ext cx="2825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fld id="{959AFB91-6CD0-4CF0-B733-A9FBCB5ABFED}" type="slidenum">
              <a:rPr lang="en-US" sz="1200">
                <a:solidFill>
                  <a:srgbClr val="898989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r"/>
              <a:t>31</a:t>
            </a:fld>
            <a:endParaRPr lang="en-US" sz="1200">
              <a:solidFill>
                <a:srgbClr val="898989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384300"/>
            <a:ext cx="7226300" cy="4025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E916-1B7D-4908-B45C-21BECF0F9A98}" type="slidenum">
              <a:rPr lang="en-US"/>
              <a:pPr/>
              <a:t>32</a:t>
            </a:fld>
            <a:endParaRPr lang="en-US"/>
          </a:p>
        </p:txBody>
      </p:sp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Predictive Runtime Analysis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55700"/>
            <a:ext cx="8229600" cy="5194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27A4D-4DA3-43F8-8DC9-DC332978852D}" type="slidenum">
              <a:rPr lang="en-US"/>
              <a:pPr/>
              <a:t>33</a:t>
            </a:fld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1181100"/>
            <a:ext cx="8077200" cy="5194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Predictive Runtime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5E84-85F2-4798-818C-AA2A5E5974AC}" type="slidenum">
              <a:rPr lang="en-US"/>
              <a:pPr/>
              <a:t>34</a:t>
            </a:fld>
            <a:endParaRPr lang="en-US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308100"/>
            <a:ext cx="7531100" cy="5029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Predictive Runtime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74F86-7C64-4820-B87B-26567B64DE0D}" type="slidenum">
              <a:rPr lang="en-US"/>
              <a:pPr/>
              <a:t>35</a:t>
            </a:fld>
            <a:endParaRPr lang="en-US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1295400"/>
            <a:ext cx="7493000" cy="5041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Predictive Runtime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D0AE8-55D5-49CD-B610-C80854533830}" type="slidenum">
              <a:rPr lang="en-US"/>
              <a:pPr/>
              <a:t>36</a:t>
            </a:fld>
            <a:endParaRPr lang="en-US"/>
          </a:p>
        </p:txBody>
      </p:sp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Happens-Before </a:t>
            </a:r>
            <a:r>
              <a:rPr lang="en-US" dirty="0" smtClean="0"/>
              <a:t>Works ... </a:t>
            </a:r>
            <a:r>
              <a:rPr lang="en-US" dirty="0"/>
              <a:t>If Lucky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1689100"/>
            <a:ext cx="6781800" cy="4038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70891-F899-4FD1-8755-9B9C71E1324A}" type="slidenum">
              <a:rPr lang="en-US"/>
              <a:pPr/>
              <a:t>37</a:t>
            </a:fld>
            <a:endParaRPr lang="en-US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6921500" cy="4851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Happens-Before </a:t>
            </a:r>
            <a:r>
              <a:rPr lang="en-US" dirty="0" smtClean="0"/>
              <a:t>Works ... </a:t>
            </a:r>
            <a:r>
              <a:rPr lang="en-US" dirty="0"/>
              <a:t>If Lucky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EE718-6AA9-4CA0-B30B-C9258B730F03}" type="slidenum">
              <a:rPr lang="en-US"/>
              <a:pPr/>
              <a:t>38</a:t>
            </a:fld>
            <a:endParaRPr lang="en-US"/>
          </a:p>
        </p:txBody>
      </p:sp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Happens-Before Limitations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1803400"/>
            <a:ext cx="6654800" cy="4737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185F-0843-42FF-8EC4-FB54621DC966}" type="slidenum">
              <a:rPr lang="en-US"/>
              <a:pPr/>
              <a:t>39</a:t>
            </a:fld>
            <a:endParaRPr lang="en-US"/>
          </a:p>
        </p:txBody>
      </p:sp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RV Uses Sliced </a:t>
            </a:r>
            <a:r>
              <a:rPr lang="en-US" dirty="0"/>
              <a:t>Causality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573213"/>
            <a:ext cx="8890000" cy="5259387"/>
          </a:xfrm>
          <a:ln/>
        </p:spPr>
        <p:txBody>
          <a:bodyPr/>
          <a:lstStyle/>
          <a:p>
            <a:r>
              <a:rPr lang="en-US" dirty="0"/>
              <a:t>Relaxes the Happens-Before causal model</a:t>
            </a:r>
          </a:p>
          <a:p>
            <a:r>
              <a:rPr lang="en-US" dirty="0" smtClean="0"/>
              <a:t>How</a:t>
            </a:r>
            <a:r>
              <a:rPr lang="en-US" dirty="0"/>
              <a:t>? Focus on the </a:t>
            </a:r>
            <a:r>
              <a:rPr lang="en-US" dirty="0">
                <a:solidFill>
                  <a:srgbClr val="0000FF"/>
                </a:solidFill>
              </a:rPr>
              <a:t>property</a:t>
            </a:r>
          </a:p>
          <a:p>
            <a:r>
              <a:rPr lang="en-US" dirty="0"/>
              <a:t>Use static information about the program</a:t>
            </a:r>
          </a:p>
          <a:p>
            <a:r>
              <a:rPr lang="en-US" dirty="0"/>
              <a:t>Remove </a:t>
            </a:r>
            <a:r>
              <a:rPr lang="en-US" dirty="0" smtClean="0"/>
              <a:t>irrelevant events </a:t>
            </a:r>
            <a:r>
              <a:rPr lang="en-US" dirty="0"/>
              <a:t>and </a:t>
            </a:r>
            <a:r>
              <a:rPr lang="en-US" dirty="0" smtClean="0"/>
              <a:t>causalities</a:t>
            </a:r>
            <a:endParaRPr lang="en-US" dirty="0"/>
          </a:p>
          <a:p>
            <a:pPr marL="742950" lvl="1"/>
            <a:r>
              <a:rPr lang="en-US" dirty="0"/>
              <a:t>Smaller and more relaxed causal model</a:t>
            </a:r>
          </a:p>
          <a:p>
            <a:pPr marL="742950" lvl="1"/>
            <a:r>
              <a:rPr lang="en-US" dirty="0"/>
              <a:t>(Exponentially) more inferred executions</a:t>
            </a:r>
          </a:p>
          <a:p>
            <a:pPr marL="742950" lvl="1"/>
            <a:r>
              <a:rPr lang="en-US" dirty="0"/>
              <a:t>Better predictive capability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8404225" y="6454775"/>
            <a:ext cx="2825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fld id="{6A96016F-F5FD-4B56-93C0-3FE2C16AA97D}" type="slidenum">
              <a:rPr lang="en-US" sz="1200">
                <a:solidFill>
                  <a:srgbClr val="898989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r"/>
              <a:t>39</a:t>
            </a:fld>
            <a:endParaRPr lang="en-US" sz="1200">
              <a:solidFill>
                <a:srgbClr val="898989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Workshop/Conference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Runtime verification had a hard time initially</a:t>
            </a:r>
          </a:p>
          <a:p>
            <a:pPr lvl="1"/>
            <a:r>
              <a:rPr lang="en-US" dirty="0" smtClean="0"/>
              <a:t>Not testing, not verification; what it is?</a:t>
            </a:r>
          </a:p>
          <a:p>
            <a:r>
              <a:rPr lang="en-US" dirty="0" smtClean="0"/>
              <a:t>Started in 2001 as workshop, </a:t>
            </a:r>
            <a:r>
              <a:rPr lang="en-US" dirty="0"/>
              <a:t> </a:t>
            </a:r>
            <a:r>
              <a:rPr lang="en-US" dirty="0" smtClean="0"/>
              <a:t>about 20 people</a:t>
            </a:r>
          </a:p>
          <a:p>
            <a:pPr lvl="1"/>
            <a:r>
              <a:rPr lang="en-US" dirty="0" smtClean="0"/>
              <a:t>ENTCS proceedings</a:t>
            </a:r>
          </a:p>
          <a:p>
            <a:pPr lvl="1"/>
            <a:r>
              <a:rPr lang="en-US" dirty="0" smtClean="0"/>
              <a:t>Selected papers in journal (FMSD)</a:t>
            </a:r>
          </a:p>
          <a:p>
            <a:r>
              <a:rPr lang="en-US" dirty="0" smtClean="0"/>
              <a:t>Turned into a conference in 2010</a:t>
            </a:r>
          </a:p>
          <a:p>
            <a:pPr lvl="1"/>
            <a:r>
              <a:rPr lang="en-US" dirty="0" smtClean="0"/>
              <a:t>LNCS proceedings</a:t>
            </a:r>
          </a:p>
          <a:p>
            <a:pPr lvl="1"/>
            <a:r>
              <a:rPr lang="en-US" dirty="0" smtClean="0"/>
              <a:t>FMSD special issue</a:t>
            </a:r>
          </a:p>
          <a:p>
            <a:pPr lvl="1"/>
            <a:r>
              <a:rPr lang="en-US" dirty="0" smtClean="0"/>
              <a:t>80 participants</a:t>
            </a:r>
          </a:p>
          <a:p>
            <a:r>
              <a:rPr lang="en-US" dirty="0" smtClean="0"/>
              <a:t>RV’11 had ~80 submissions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63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AA1DB-BA1F-4AEE-B050-9A93B8AAEC63}" type="slidenum">
              <a:rPr lang="en-US"/>
              <a:pPr/>
              <a:t>40</a:t>
            </a:fld>
            <a:endParaRPr lang="en-US"/>
          </a:p>
        </p:txBody>
      </p:sp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" y="77788"/>
            <a:ext cx="9055100" cy="1511300"/>
          </a:xfrm>
          <a:ln/>
        </p:spPr>
        <p:txBody>
          <a:bodyPr/>
          <a:lstStyle/>
          <a:p>
            <a:r>
              <a:rPr lang="en-US"/>
              <a:t>Static Information: Control Scope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</a:t>
            </a:r>
            <a:r>
              <a:rPr lang="en-US" baseline="-6000"/>
              <a:t>2</a:t>
            </a:r>
            <a:r>
              <a:rPr lang="en-US"/>
              <a:t> is in the control scope of S</a:t>
            </a:r>
            <a:r>
              <a:rPr lang="en-US" baseline="-6000"/>
              <a:t>1</a:t>
            </a:r>
            <a:r>
              <a:rPr lang="en-US"/>
              <a:t> if its execution depends on a choice at S</a:t>
            </a:r>
            <a:r>
              <a:rPr lang="en-US" baseline="-6000"/>
              <a:t>1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Extends to other control statements</a:t>
            </a:r>
          </a:p>
          <a:p>
            <a:pPr marL="742950" lvl="1"/>
            <a:r>
              <a:rPr lang="en-US"/>
              <a:t>break/continue, return, exceptions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404225" y="6454775"/>
            <a:ext cx="2825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fld id="{5B23E2BC-CD7C-4B74-8383-F900C17CC79D}" type="slidenum">
              <a:rPr lang="en-US" sz="1200">
                <a:solidFill>
                  <a:srgbClr val="898989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r"/>
              <a:t>40</a:t>
            </a:fld>
            <a:endParaRPr lang="en-US" sz="1200">
              <a:solidFill>
                <a:srgbClr val="898989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2654300"/>
            <a:ext cx="77343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2667000"/>
            <a:ext cx="2476500" cy="2212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9300" y="2679700"/>
            <a:ext cx="2590800" cy="2273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1400" y="2654300"/>
            <a:ext cx="2794000" cy="17176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AEA29-22F3-42EC-9E0C-7386BEC4B526}" type="slidenum">
              <a:rPr lang="en-US"/>
              <a:pPr/>
              <a:t>41</a:t>
            </a:fld>
            <a:endParaRPr lang="en-US"/>
          </a:p>
        </p:txBody>
      </p:sp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Sliced </a:t>
            </a:r>
            <a:r>
              <a:rPr lang="en-US" dirty="0"/>
              <a:t>Causality Works!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00" y="1524000"/>
            <a:ext cx="6489700" cy="4216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4095-BBED-4492-A3E6-20433A23E0E4}" type="slidenum">
              <a:rPr lang="en-US"/>
              <a:pPr/>
              <a:t>42</a:t>
            </a:fld>
            <a:endParaRPr lang="en-US"/>
          </a:p>
        </p:txBody>
      </p:sp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Slice Causality Works!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1422400"/>
            <a:ext cx="7556500" cy="5016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E3B5-A1C7-46AE-B0CD-805D1B4ADEEE}" type="slidenum">
              <a:rPr lang="en-US"/>
              <a:pPr/>
              <a:t>43</a:t>
            </a:fld>
            <a:endParaRPr lang="en-US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1549400"/>
            <a:ext cx="6451600" cy="3949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a typeface="Heiti SC Light" charset="0"/>
                <a:cs typeface="Heiti SC Light" charset="0"/>
              </a:rPr>
              <a:t>No False Alarms ☺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9A71-F4DA-48CC-91E5-4C6C11658F33}" type="slidenum">
              <a:rPr lang="en-US"/>
              <a:pPr/>
              <a:t>44</a:t>
            </a:fld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1549400"/>
            <a:ext cx="6400800" cy="4902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ea typeface="Heiti SC Light" charset="0"/>
                <a:cs typeface="Heiti SC Light" charset="0"/>
              </a:rPr>
              <a:t>No False Alarms ☺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Prediction Performance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4975"/>
            <a:ext cx="9153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RV monitoring slices parametric traces and sends each slice to a monitor instance</a:t>
            </a:r>
          </a:p>
          <a:p>
            <a:r>
              <a:rPr lang="en-US" dirty="0" smtClean="0"/>
              <a:t>RV miner is dual to RV monitor:</a:t>
            </a:r>
          </a:p>
          <a:p>
            <a:pPr lvl="1"/>
            <a:r>
              <a:rPr lang="en-US" dirty="0" smtClean="0"/>
              <a:t>It uses (almost) the same trace slicer, but instead of sending the slices to monitors, uses them as input to a regular property learner (PFSA)</a:t>
            </a:r>
          </a:p>
          <a:p>
            <a:r>
              <a:rPr lang="en-US" dirty="0" smtClean="0"/>
              <a:t>This way, we were able to mine most of the parametric specifications that we previously used for monitoring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Mining Example I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114800"/>
            <a:ext cx="53435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057400"/>
            <a:ext cx="3562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properties in one:</a:t>
            </a:r>
          </a:p>
          <a:p>
            <a:pPr>
              <a:buFontTx/>
              <a:buChar char="-"/>
            </a:pPr>
            <a:r>
              <a:rPr lang="en-US" sz="2800" dirty="0" smtClean="0"/>
              <a:t> the collection-</a:t>
            </a:r>
            <a:r>
              <a:rPr lang="en-US" sz="2800" dirty="0" err="1" smtClean="0"/>
              <a:t>iterator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 the </a:t>
            </a:r>
            <a:r>
              <a:rPr lang="en-US" sz="2800" dirty="0" err="1" smtClean="0"/>
              <a:t>hasnext</a:t>
            </a:r>
            <a:r>
              <a:rPr lang="en-US" sz="2800" dirty="0" smtClean="0"/>
              <a:t> </a:t>
            </a:r>
            <a:r>
              <a:rPr lang="en-US" sz="2800" dirty="0" err="1" smtClean="0"/>
              <a:t>typestate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Mining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socket parametric specification: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3114675"/>
            <a:ext cx="54768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Mining Preliminary Evaluation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7"/>
            <a:ext cx="8458200" cy="4525963"/>
          </a:xfrm>
        </p:spPr>
        <p:txBody>
          <a:bodyPr/>
          <a:lstStyle/>
          <a:p>
            <a:r>
              <a:rPr lang="en-US" dirty="0" smtClean="0"/>
              <a:t>Used several packages that come with unit tests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57435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705350"/>
            <a:ext cx="44862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Limitations</a:t>
            </a:r>
            <a:br>
              <a:rPr lang="en-US" dirty="0" smtClean="0"/>
            </a:br>
            <a:r>
              <a:rPr lang="en-US" dirty="0" smtClean="0"/>
              <a:t>of Runtime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Runtime and memory overhead</a:t>
            </a:r>
            <a:r>
              <a:rPr lang="en-US" dirty="0" smtClean="0"/>
              <a:t>:  system observation and monitoring may add significant runtime and memory overhead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Limited coverage</a:t>
            </a:r>
            <a:r>
              <a:rPr lang="en-US" dirty="0" smtClean="0"/>
              <a:t>: if done naively, runtime verification guarantees lack of bugs only in the observed path, but not in other paths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Specifications</a:t>
            </a:r>
            <a:r>
              <a:rPr lang="en-US" dirty="0" smtClean="0"/>
              <a:t>: the difficulty of producing property specifications is underestimated.  Developers do not want to write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Mining Preliminary Evaluation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915400" cy="4525963"/>
          </a:xfrm>
        </p:spPr>
        <p:txBody>
          <a:bodyPr/>
          <a:lstStyle/>
          <a:p>
            <a:r>
              <a:rPr lang="en-US" dirty="0" smtClean="0"/>
              <a:t>Still relatively slow, though the mined specifications are very useful and general-purpose</a:t>
            </a:r>
          </a:p>
          <a:p>
            <a:r>
              <a:rPr lang="en-US" dirty="0" smtClean="0"/>
              <a:t>Slicing is the most expensive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3581400"/>
            <a:ext cx="5534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RV system combines monitoring, prediction and specification mining</a:t>
            </a:r>
          </a:p>
          <a:p>
            <a:r>
              <a:rPr lang="en-US" dirty="0" smtClean="0"/>
              <a:t>Uses at its core the notion of parametric specification, together with algorithms for parametric trace slicing used across any of the monitoring, prediction and mining capabilities</a:t>
            </a:r>
          </a:p>
          <a:p>
            <a:r>
              <a:rPr lang="en-US" dirty="0" smtClean="0"/>
              <a:t>RV shows that the three apparently different technologies, namely monitoring, prediction and mining, </a:t>
            </a:r>
            <a:r>
              <a:rPr lang="en-US" smtClean="0"/>
              <a:t>in fact belong </a:t>
            </a:r>
            <a:r>
              <a:rPr lang="en-US" dirty="0" smtClean="0"/>
              <a:t>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RV system</a:t>
            </a:r>
          </a:p>
          <a:p>
            <a:pPr lvl="1"/>
            <a:r>
              <a:rPr lang="en-US" dirty="0" smtClean="0"/>
              <a:t>Highlights and goals</a:t>
            </a:r>
          </a:p>
          <a:p>
            <a:r>
              <a:rPr lang="en-US" dirty="0" smtClean="0"/>
              <a:t>Parametric properties</a:t>
            </a:r>
          </a:p>
          <a:p>
            <a:pPr lvl="1"/>
            <a:r>
              <a:rPr lang="en-US" dirty="0" smtClean="0"/>
              <a:t>What they are, semantics and slicing</a:t>
            </a:r>
          </a:p>
          <a:p>
            <a:r>
              <a:rPr lang="en-US" dirty="0" smtClean="0"/>
              <a:t>Underlying technologies of RV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Mining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RV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Runtime Verification, Inc., a startup company in Urbana, in collaboration with the Formal Systems Lab (FSL) at UIUC</a:t>
            </a:r>
          </a:p>
          <a:p>
            <a:r>
              <a:rPr lang="en-US" dirty="0" smtClean="0"/>
              <a:t>Aims at overcoming the current limitations of runtime verification and, implicitly, at becoming the best runtime verification system</a:t>
            </a:r>
          </a:p>
          <a:p>
            <a:r>
              <a:rPr lang="en-US" dirty="0" smtClean="0"/>
              <a:t>Builds upon technologies developed during the last 7 years within the FSL@UIUC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RV System Overcomes Current Limitations of Runtime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Low runtime and memory overhead</a:t>
            </a:r>
            <a:r>
              <a:rPr lang="en-US" dirty="0" smtClean="0"/>
              <a:t>: efficient instrumentation; delay monitor creation; garbage collect monitors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Increase coverage</a:t>
            </a:r>
            <a:r>
              <a:rPr lang="en-US" dirty="0" smtClean="0"/>
              <a:t>: predictive runtime analysis used to analyze causal models instead of flat execution traces; causal models comprise many traces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Mine specifications</a:t>
            </a:r>
            <a:r>
              <a:rPr lang="en-US" dirty="0" smtClean="0"/>
              <a:t>: running and observing unit tests, it learns (1) the most likely interacting events, and (2) the most likely properties they obey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System Overview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981200"/>
            <a:ext cx="79629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1614</Words>
  <Application>Microsoft Office PowerPoint</Application>
  <PresentationFormat>On-screen Show (4:3)</PresentationFormat>
  <Paragraphs>285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RV: A Runtime Verification Framework for Monitoring, Prediction and Mining</vt:lpstr>
      <vt:lpstr>Assurances for Self-Adaptive Systems</vt:lpstr>
      <vt:lpstr>Runtime Verification (RV)</vt:lpstr>
      <vt:lpstr>RV Workshop/Conference</vt:lpstr>
      <vt:lpstr>Current Limitations of Runtime Verification</vt:lpstr>
      <vt:lpstr>Overview</vt:lpstr>
      <vt:lpstr>The RV System</vt:lpstr>
      <vt:lpstr>How RV System Overcomes Current Limitations of Runtime Verification</vt:lpstr>
      <vt:lpstr>RV System Overview</vt:lpstr>
      <vt:lpstr>RV Builds Upon UIUC Technologies</vt:lpstr>
      <vt:lpstr>RV at Work: Monitoring I</vt:lpstr>
      <vt:lpstr>RV at Work: Monitoring II</vt:lpstr>
      <vt:lpstr>RV at Work: Monitoring III</vt:lpstr>
      <vt:lpstr>RV at Work: Prediction I</vt:lpstr>
      <vt:lpstr>RV at Work: Prediction II</vt:lpstr>
      <vt:lpstr>RV at Work: Prediction III</vt:lpstr>
      <vt:lpstr>RV at Work: Mining</vt:lpstr>
      <vt:lpstr>Parametric Properties</vt:lpstr>
      <vt:lpstr>Examples of Parametric Properties I</vt:lpstr>
      <vt:lpstr>Examples of Parametric Properties II</vt:lpstr>
      <vt:lpstr>Examples of Parametric Properties III</vt:lpstr>
      <vt:lpstr>Examples of Parametric Properties IV</vt:lpstr>
      <vt:lpstr>Parametric Trace Slicing I</vt:lpstr>
      <vt:lpstr>Parametric Trace Slicing II</vt:lpstr>
      <vt:lpstr>RV Monitoring</vt:lpstr>
      <vt:lpstr>Monitor Indexing</vt:lpstr>
      <vt:lpstr>More Garbage Collection</vt:lpstr>
      <vt:lpstr>RV Monitoring Performance Evaluation</vt:lpstr>
      <vt:lpstr>RV Prediction</vt:lpstr>
      <vt:lpstr>Prediction Example</vt:lpstr>
      <vt:lpstr>Prediction Example</vt:lpstr>
      <vt:lpstr>Predictive Runtime Analysis</vt:lpstr>
      <vt:lpstr>Predictive Runtime Analysis</vt:lpstr>
      <vt:lpstr>Predictive Runtime Analysis</vt:lpstr>
      <vt:lpstr>Predictive Runtime Analysis</vt:lpstr>
      <vt:lpstr>Happens-Before Works ... If Lucky</vt:lpstr>
      <vt:lpstr>Happens-Before Works ... If Lucky</vt:lpstr>
      <vt:lpstr>Happens-Before Limitations</vt:lpstr>
      <vt:lpstr>RV Uses Sliced Causality</vt:lpstr>
      <vt:lpstr>Static Information: Control Scope</vt:lpstr>
      <vt:lpstr>Sliced Causality Works!</vt:lpstr>
      <vt:lpstr>Slice Causality Works!</vt:lpstr>
      <vt:lpstr>No False Alarms ☺</vt:lpstr>
      <vt:lpstr>No False Alarms ☺</vt:lpstr>
      <vt:lpstr>RV Prediction Performance</vt:lpstr>
      <vt:lpstr>RV Mining</vt:lpstr>
      <vt:lpstr>RV Mining Example I</vt:lpstr>
      <vt:lpstr>RV Mining Example</vt:lpstr>
      <vt:lpstr>RV Mining Preliminary Evaluation I</vt:lpstr>
      <vt:lpstr>RV Mining Preliminary Evaluation II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RV: A Runtime Verification Framework for Monitoring, Prediction and Mining</dc:title>
  <dc:creator>Luta</dc:creator>
  <cp:lastModifiedBy>Grigore</cp:lastModifiedBy>
  <cp:revision>123</cp:revision>
  <dcterms:created xsi:type="dcterms:W3CDTF">2006-08-16T00:00:00Z</dcterms:created>
  <dcterms:modified xsi:type="dcterms:W3CDTF">2011-09-04T01:26:22Z</dcterms:modified>
</cp:coreProperties>
</file>