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1"/>
    <p:sldMasterId id="2147483718" r:id="rId2"/>
  </p:sldMasterIdLst>
  <p:notesMasterIdLst>
    <p:notesMasterId r:id="rId18"/>
  </p:notesMasterIdLst>
  <p:handoutMasterIdLst>
    <p:handoutMasterId r:id="rId19"/>
  </p:handoutMasterIdLst>
  <p:sldIdLst>
    <p:sldId id="257" r:id="rId3"/>
    <p:sldId id="270" r:id="rId4"/>
    <p:sldId id="298" r:id="rId5"/>
    <p:sldId id="285" r:id="rId6"/>
    <p:sldId id="288" r:id="rId7"/>
    <p:sldId id="287" r:id="rId8"/>
    <p:sldId id="294" r:id="rId9"/>
    <p:sldId id="297" r:id="rId10"/>
    <p:sldId id="272" r:id="rId11"/>
    <p:sldId id="293" r:id="rId12"/>
    <p:sldId id="290" r:id="rId13"/>
    <p:sldId id="292" r:id="rId14"/>
    <p:sldId id="295" r:id="rId15"/>
    <p:sldId id="291" r:id="rId16"/>
    <p:sldId id="289" r:id="rId17"/>
  </p:sldIdLst>
  <p:sldSz cx="9144000" cy="6858000" type="screen4x3"/>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AF31"/>
    <a:srgbClr val="F6AE1E"/>
    <a:srgbClr val="FFFFFF"/>
    <a:srgbClr val="FF0066"/>
    <a:srgbClr val="000000"/>
    <a:srgbClr val="F3AF35"/>
    <a:srgbClr val="9C42E6"/>
    <a:srgbClr val="D1943B"/>
    <a:srgbClr val="F8F57B"/>
    <a:srgbClr val="D5B9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74" autoAdjust="0"/>
    <p:restoredTop sz="96134" autoAdjust="0"/>
  </p:normalViewPr>
  <p:slideViewPr>
    <p:cSldViewPr>
      <p:cViewPr varScale="1">
        <p:scale>
          <a:sx n="71" d="100"/>
          <a:sy n="71" d="100"/>
        </p:scale>
        <p:origin x="-1146" y="-102"/>
      </p:cViewPr>
      <p:guideLst>
        <p:guide orient="horz" pos="144"/>
        <p:guide orient="horz" pos="893"/>
        <p:guide orient="horz" pos="1488"/>
        <p:guide orient="horz" pos="1200"/>
        <p:guide orient="horz" pos="2736"/>
        <p:guide orient="horz" pos="4176"/>
        <p:guide orient="horz" pos="4032"/>
        <p:guide pos="2880"/>
        <p:guide pos="240"/>
        <p:guide pos="460"/>
        <p:guide pos="5520"/>
        <p:guide pos="863"/>
        <p:guide pos="5299"/>
      </p:guideLst>
    </p:cSldViewPr>
  </p:slideViewPr>
  <p:outlineViewPr>
    <p:cViewPr>
      <p:scale>
        <a:sx n="33" d="100"/>
        <a:sy n="33" d="100"/>
      </p:scale>
      <p:origin x="0" y="1368"/>
    </p:cViewPr>
  </p:outlin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94" d="100"/>
          <a:sy n="94" d="100"/>
        </p:scale>
        <p:origin x="-2646" y="-11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64DDE8-E57F-479C-BCEB-B681164FBA3C}" type="doc">
      <dgm:prSet loTypeId="urn:microsoft.com/office/officeart/2005/8/layout/funnel1" loCatId="process" qsTypeId="urn:microsoft.com/office/officeart/2005/8/quickstyle/simple1" qsCatId="simple" csTypeId="urn:microsoft.com/office/officeart/2005/8/colors/accent1_2" csCatId="accent1" phldr="1"/>
      <dgm:spPr/>
      <dgm:t>
        <a:bodyPr/>
        <a:lstStyle/>
        <a:p>
          <a:endParaRPr lang="en-US"/>
        </a:p>
      </dgm:t>
    </dgm:pt>
    <dgm:pt modelId="{1858ACAB-3C85-4B8E-94AF-D8D9E3962F39}">
      <dgm:prSet custT="1"/>
      <dgm:spPr/>
      <dgm:t>
        <a:bodyPr/>
        <a:lstStyle/>
        <a:p>
          <a:pPr rtl="0"/>
          <a:r>
            <a:rPr lang="en-US" sz="2400" dirty="0" smtClean="0">
              <a:solidFill>
                <a:schemeClr val="bg1"/>
              </a:solidFill>
            </a:rPr>
            <a:t>Program</a:t>
          </a:r>
          <a:endParaRPr lang="en-US" sz="2400" dirty="0">
            <a:solidFill>
              <a:schemeClr val="bg1"/>
            </a:solidFill>
          </a:endParaRPr>
        </a:p>
      </dgm:t>
    </dgm:pt>
    <dgm:pt modelId="{F3E810A5-0D4C-400C-A9BE-F6AA9A798274}" type="parTrans" cxnId="{EF80F775-41F2-429B-94FA-E382B886ADF7}">
      <dgm:prSet/>
      <dgm:spPr/>
      <dgm:t>
        <a:bodyPr/>
        <a:lstStyle/>
        <a:p>
          <a:endParaRPr lang="en-US" sz="4000"/>
        </a:p>
      </dgm:t>
    </dgm:pt>
    <dgm:pt modelId="{369EB098-CC77-44E6-B627-AC159DC60EC4}" type="sibTrans" cxnId="{EF80F775-41F2-429B-94FA-E382B886ADF7}">
      <dgm:prSet/>
      <dgm:spPr/>
      <dgm:t>
        <a:bodyPr/>
        <a:lstStyle/>
        <a:p>
          <a:endParaRPr lang="en-US" sz="4000"/>
        </a:p>
      </dgm:t>
    </dgm:pt>
    <dgm:pt modelId="{E8BFF580-AB72-448C-B926-CB04AEF77399}">
      <dgm:prSet custT="1"/>
      <dgm:spPr/>
      <dgm:t>
        <a:bodyPr/>
        <a:lstStyle/>
        <a:p>
          <a:pPr rtl="0"/>
          <a:r>
            <a:rPr lang="en-US" sz="2400" dirty="0" smtClean="0">
              <a:solidFill>
                <a:schemeClr val="bg1"/>
              </a:solidFill>
            </a:rPr>
            <a:t>Specification</a:t>
          </a:r>
          <a:endParaRPr lang="en-US" sz="2400" dirty="0">
            <a:solidFill>
              <a:schemeClr val="bg1"/>
            </a:solidFill>
          </a:endParaRPr>
        </a:p>
      </dgm:t>
    </dgm:pt>
    <dgm:pt modelId="{AD8C45D6-DFD6-4688-B4BC-77C8CA0040A0}" type="parTrans" cxnId="{85F59B51-628E-4E91-A0BB-DF1187645447}">
      <dgm:prSet/>
      <dgm:spPr/>
      <dgm:t>
        <a:bodyPr/>
        <a:lstStyle/>
        <a:p>
          <a:endParaRPr lang="en-US" sz="4000"/>
        </a:p>
      </dgm:t>
    </dgm:pt>
    <dgm:pt modelId="{74319539-945E-4208-9B80-91AC18D8C191}" type="sibTrans" cxnId="{85F59B51-628E-4E91-A0BB-DF1187645447}">
      <dgm:prSet/>
      <dgm:spPr/>
      <dgm:t>
        <a:bodyPr/>
        <a:lstStyle/>
        <a:p>
          <a:endParaRPr lang="en-US" sz="4000"/>
        </a:p>
      </dgm:t>
    </dgm:pt>
    <dgm:pt modelId="{80C50385-05D8-452F-99D3-E0B549AA34AF}">
      <dgm:prSet custT="1"/>
      <dgm:spPr/>
      <dgm:t>
        <a:bodyPr/>
        <a:lstStyle/>
        <a:p>
          <a:pPr rtl="0"/>
          <a:r>
            <a:rPr lang="en-US" sz="5400" dirty="0" smtClean="0">
              <a:solidFill>
                <a:schemeClr val="bg1"/>
              </a:solidFill>
            </a:rPr>
            <a:t>Formula</a:t>
          </a:r>
          <a:endParaRPr lang="en-US" sz="5400" dirty="0">
            <a:solidFill>
              <a:schemeClr val="bg1"/>
            </a:solidFill>
          </a:endParaRPr>
        </a:p>
      </dgm:t>
    </dgm:pt>
    <dgm:pt modelId="{ADD96BC8-518F-48C5-B5B7-417B25E18F34}" type="parTrans" cxnId="{8FFB7BC9-F26B-4B1D-A2AA-A7C6992E6FC3}">
      <dgm:prSet/>
      <dgm:spPr/>
      <dgm:t>
        <a:bodyPr/>
        <a:lstStyle/>
        <a:p>
          <a:endParaRPr lang="en-US" sz="4000"/>
        </a:p>
      </dgm:t>
    </dgm:pt>
    <dgm:pt modelId="{FCFCD95C-DEE3-4605-8389-A8A6581420EE}" type="sibTrans" cxnId="{8FFB7BC9-F26B-4B1D-A2AA-A7C6992E6FC3}">
      <dgm:prSet/>
      <dgm:spPr/>
      <dgm:t>
        <a:bodyPr/>
        <a:lstStyle/>
        <a:p>
          <a:endParaRPr lang="en-US" sz="4000"/>
        </a:p>
      </dgm:t>
    </dgm:pt>
    <dgm:pt modelId="{395CC325-4245-4DDD-8954-617E86511286}" type="pres">
      <dgm:prSet presAssocID="{1364DDE8-E57F-479C-BCEB-B681164FBA3C}" presName="Name0" presStyleCnt="0">
        <dgm:presLayoutVars>
          <dgm:chMax val="4"/>
          <dgm:resizeHandles val="exact"/>
        </dgm:presLayoutVars>
      </dgm:prSet>
      <dgm:spPr/>
      <dgm:t>
        <a:bodyPr/>
        <a:lstStyle/>
        <a:p>
          <a:endParaRPr lang="en-US"/>
        </a:p>
      </dgm:t>
    </dgm:pt>
    <dgm:pt modelId="{2B493D53-8D04-49FA-ACEB-F45A6FF50835}" type="pres">
      <dgm:prSet presAssocID="{1364DDE8-E57F-479C-BCEB-B681164FBA3C}" presName="ellipse" presStyleLbl="trBgShp" presStyleIdx="0" presStyleCnt="1"/>
      <dgm:spPr/>
    </dgm:pt>
    <dgm:pt modelId="{EC509FC6-ADC8-4429-86B0-941491E5F88E}" type="pres">
      <dgm:prSet presAssocID="{1364DDE8-E57F-479C-BCEB-B681164FBA3C}" presName="arrow1" presStyleLbl="fgShp" presStyleIdx="0" presStyleCnt="1" custScaleX="222770" custScaleY="270910" custLinFactNeighborY="0"/>
      <dgm:spPr>
        <a:solidFill>
          <a:srgbClr val="FDAF31"/>
        </a:solidFill>
      </dgm:spPr>
    </dgm:pt>
    <dgm:pt modelId="{432EDFA9-5374-4EBE-8162-83AB8FC30174}" type="pres">
      <dgm:prSet presAssocID="{1364DDE8-E57F-479C-BCEB-B681164FBA3C}" presName="rectangle" presStyleLbl="revTx" presStyleIdx="0" presStyleCnt="1">
        <dgm:presLayoutVars>
          <dgm:bulletEnabled val="1"/>
        </dgm:presLayoutVars>
      </dgm:prSet>
      <dgm:spPr/>
      <dgm:t>
        <a:bodyPr/>
        <a:lstStyle/>
        <a:p>
          <a:endParaRPr lang="en-US"/>
        </a:p>
      </dgm:t>
    </dgm:pt>
    <dgm:pt modelId="{593B41A8-2152-4866-9AFB-619F0A1636C6}" type="pres">
      <dgm:prSet presAssocID="{E8BFF580-AB72-448C-B926-CB04AEF77399}" presName="item1" presStyleLbl="node1" presStyleIdx="0" presStyleCnt="2" custAng="21227624" custScaleX="214257" custScaleY="196414" custLinFactNeighborX="68963" custLinFactNeighborY="-84142">
        <dgm:presLayoutVars>
          <dgm:bulletEnabled val="1"/>
        </dgm:presLayoutVars>
      </dgm:prSet>
      <dgm:spPr/>
      <dgm:t>
        <a:bodyPr/>
        <a:lstStyle/>
        <a:p>
          <a:endParaRPr lang="en-US"/>
        </a:p>
      </dgm:t>
    </dgm:pt>
    <dgm:pt modelId="{B10C582C-1F13-4518-9125-6EF27E94581A}" type="pres">
      <dgm:prSet presAssocID="{80C50385-05D8-452F-99D3-E0B549AA34AF}" presName="item2" presStyleLbl="node1" presStyleIdx="1" presStyleCnt="2" custAng="615798" custScaleX="196479" custScaleY="201671" custLinFactNeighborX="-26291" custLinFactNeighborY="-303">
        <dgm:presLayoutVars>
          <dgm:bulletEnabled val="1"/>
        </dgm:presLayoutVars>
      </dgm:prSet>
      <dgm:spPr/>
      <dgm:t>
        <a:bodyPr/>
        <a:lstStyle/>
        <a:p>
          <a:endParaRPr lang="en-US"/>
        </a:p>
      </dgm:t>
    </dgm:pt>
    <dgm:pt modelId="{CD5EE284-7111-4B77-AEBA-695579F7915C}" type="pres">
      <dgm:prSet presAssocID="{1364DDE8-E57F-479C-BCEB-B681164FBA3C}" presName="funnel" presStyleLbl="trAlignAcc1" presStyleIdx="0" presStyleCnt="1" custScaleX="181770" custScaleY="111745">
        <dgm:style>
          <a:lnRef idx="1">
            <a:schemeClr val="accent4"/>
          </a:lnRef>
          <a:fillRef idx="2">
            <a:schemeClr val="accent4"/>
          </a:fillRef>
          <a:effectRef idx="1">
            <a:schemeClr val="accent4"/>
          </a:effectRef>
          <a:fontRef idx="minor">
            <a:schemeClr val="dk1"/>
          </a:fontRef>
        </dgm:style>
      </dgm:prSet>
      <dgm:spPr>
        <a:gradFill rotWithShape="0">
          <a:gsLst>
            <a:gs pos="0">
              <a:schemeClr val="accent4">
                <a:tint val="62000"/>
                <a:satMod val="180000"/>
                <a:alpha val="10000"/>
              </a:schemeClr>
            </a:gs>
            <a:gs pos="65000">
              <a:schemeClr val="accent4">
                <a:tint val="32000"/>
                <a:satMod val="250000"/>
              </a:schemeClr>
            </a:gs>
            <a:gs pos="100000">
              <a:schemeClr val="accent4">
                <a:tint val="23000"/>
                <a:satMod val="300000"/>
              </a:schemeClr>
            </a:gs>
          </a:gsLst>
        </a:gradFill>
      </dgm:spPr>
    </dgm:pt>
  </dgm:ptLst>
  <dgm:cxnLst>
    <dgm:cxn modelId="{85F59B51-628E-4E91-A0BB-DF1187645447}" srcId="{1364DDE8-E57F-479C-BCEB-B681164FBA3C}" destId="{E8BFF580-AB72-448C-B926-CB04AEF77399}" srcOrd="1" destOrd="0" parTransId="{AD8C45D6-DFD6-4688-B4BC-77C8CA0040A0}" sibTransId="{74319539-945E-4208-9B80-91AC18D8C191}"/>
    <dgm:cxn modelId="{68B3E97C-8079-457A-9068-574A2562E305}" type="presOf" srcId="{1364DDE8-E57F-479C-BCEB-B681164FBA3C}" destId="{395CC325-4245-4DDD-8954-617E86511286}" srcOrd="0" destOrd="0" presId="urn:microsoft.com/office/officeart/2005/8/layout/funnel1"/>
    <dgm:cxn modelId="{C4AEE466-80F0-4410-9102-259E22F42096}" type="presOf" srcId="{80C50385-05D8-452F-99D3-E0B549AA34AF}" destId="{432EDFA9-5374-4EBE-8162-83AB8FC30174}" srcOrd="0" destOrd="0" presId="urn:microsoft.com/office/officeart/2005/8/layout/funnel1"/>
    <dgm:cxn modelId="{C73A7801-9263-4F17-B891-E2B9D7CBE393}" type="presOf" srcId="{E8BFF580-AB72-448C-B926-CB04AEF77399}" destId="{593B41A8-2152-4866-9AFB-619F0A1636C6}" srcOrd="0" destOrd="0" presId="urn:microsoft.com/office/officeart/2005/8/layout/funnel1"/>
    <dgm:cxn modelId="{EF80F775-41F2-429B-94FA-E382B886ADF7}" srcId="{1364DDE8-E57F-479C-BCEB-B681164FBA3C}" destId="{1858ACAB-3C85-4B8E-94AF-D8D9E3962F39}" srcOrd="0" destOrd="0" parTransId="{F3E810A5-0D4C-400C-A9BE-F6AA9A798274}" sibTransId="{369EB098-CC77-44E6-B627-AC159DC60EC4}"/>
    <dgm:cxn modelId="{ACF7B252-2140-4279-9786-7B441E2E4D28}" type="presOf" srcId="{1858ACAB-3C85-4B8E-94AF-D8D9E3962F39}" destId="{B10C582C-1F13-4518-9125-6EF27E94581A}" srcOrd="0" destOrd="0" presId="urn:microsoft.com/office/officeart/2005/8/layout/funnel1"/>
    <dgm:cxn modelId="{8FFB7BC9-F26B-4B1D-A2AA-A7C6992E6FC3}" srcId="{1364DDE8-E57F-479C-BCEB-B681164FBA3C}" destId="{80C50385-05D8-452F-99D3-E0B549AA34AF}" srcOrd="2" destOrd="0" parTransId="{ADD96BC8-518F-48C5-B5B7-417B25E18F34}" sibTransId="{FCFCD95C-DEE3-4605-8389-A8A6581420EE}"/>
    <dgm:cxn modelId="{81238424-7208-4437-A259-1F622D8F6431}" type="presParOf" srcId="{395CC325-4245-4DDD-8954-617E86511286}" destId="{2B493D53-8D04-49FA-ACEB-F45A6FF50835}" srcOrd="0" destOrd="0" presId="urn:microsoft.com/office/officeart/2005/8/layout/funnel1"/>
    <dgm:cxn modelId="{79F3D530-1D57-48F0-8892-96D707A86875}" type="presParOf" srcId="{395CC325-4245-4DDD-8954-617E86511286}" destId="{EC509FC6-ADC8-4429-86B0-941491E5F88E}" srcOrd="1" destOrd="0" presId="urn:microsoft.com/office/officeart/2005/8/layout/funnel1"/>
    <dgm:cxn modelId="{E9C360D6-8F39-4327-BD39-34842782037B}" type="presParOf" srcId="{395CC325-4245-4DDD-8954-617E86511286}" destId="{432EDFA9-5374-4EBE-8162-83AB8FC30174}" srcOrd="2" destOrd="0" presId="urn:microsoft.com/office/officeart/2005/8/layout/funnel1"/>
    <dgm:cxn modelId="{038A17E5-B488-4422-9AE0-2C6F16D6C40F}" type="presParOf" srcId="{395CC325-4245-4DDD-8954-617E86511286}" destId="{593B41A8-2152-4866-9AFB-619F0A1636C6}" srcOrd="3" destOrd="0" presId="urn:microsoft.com/office/officeart/2005/8/layout/funnel1"/>
    <dgm:cxn modelId="{08D11EC3-D772-46CB-A608-59AA1263AA08}" type="presParOf" srcId="{395CC325-4245-4DDD-8954-617E86511286}" destId="{B10C582C-1F13-4518-9125-6EF27E94581A}" srcOrd="4" destOrd="0" presId="urn:microsoft.com/office/officeart/2005/8/layout/funnel1"/>
    <dgm:cxn modelId="{E140CB7E-4316-4424-9582-1F7F9BC8D7D4}" type="presParOf" srcId="{395CC325-4245-4DDD-8954-617E86511286}" destId="{CD5EE284-7111-4B77-AEBA-695579F7915C}" srcOrd="5" destOrd="0" presId="urn:microsoft.com/office/officeart/2005/8/layout/funnel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493D53-8D04-49FA-ACEB-F45A6FF50835}">
      <dsp:nvSpPr>
        <dsp:cNvPr id="0" name=""/>
        <dsp:cNvSpPr/>
      </dsp:nvSpPr>
      <dsp:spPr>
        <a:xfrm>
          <a:off x="1700117" y="307680"/>
          <a:ext cx="4054792" cy="1408176"/>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509FC6-ADC8-4429-86B0-941491E5F88E}">
      <dsp:nvSpPr>
        <dsp:cNvPr id="0" name=""/>
        <dsp:cNvSpPr/>
      </dsp:nvSpPr>
      <dsp:spPr>
        <a:xfrm>
          <a:off x="2858522" y="3326055"/>
          <a:ext cx="1750554" cy="1362460"/>
        </a:xfrm>
        <a:prstGeom prst="downArrow">
          <a:avLst/>
        </a:prstGeom>
        <a:solidFill>
          <a:srgbClr val="FDAF31"/>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32EDFA9-5374-4EBE-8162-83AB8FC30174}">
      <dsp:nvSpPr>
        <dsp:cNvPr id="0" name=""/>
        <dsp:cNvSpPr/>
      </dsp:nvSpPr>
      <dsp:spPr>
        <a:xfrm>
          <a:off x="1847850" y="4158161"/>
          <a:ext cx="3771900" cy="9429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4048" tIns="384048" rIns="384048" bIns="384048" numCol="1" spcCol="1270" anchor="ctr" anchorCtr="0">
          <a:noAutofit/>
        </a:bodyPr>
        <a:lstStyle/>
        <a:p>
          <a:pPr lvl="0" algn="ctr" defTabSz="2400300" rtl="0">
            <a:lnSpc>
              <a:spcPct val="90000"/>
            </a:lnSpc>
            <a:spcBef>
              <a:spcPct val="0"/>
            </a:spcBef>
            <a:spcAft>
              <a:spcPct val="35000"/>
            </a:spcAft>
          </a:pPr>
          <a:r>
            <a:rPr lang="en-US" sz="5400" kern="1200" dirty="0" smtClean="0">
              <a:solidFill>
                <a:schemeClr val="bg1"/>
              </a:solidFill>
            </a:rPr>
            <a:t>Formula</a:t>
          </a:r>
          <a:endParaRPr lang="en-US" sz="5400" kern="1200" dirty="0">
            <a:solidFill>
              <a:schemeClr val="bg1"/>
            </a:solidFill>
          </a:endParaRPr>
        </a:p>
      </dsp:txBody>
      <dsp:txXfrm>
        <a:off x="1847850" y="4158161"/>
        <a:ext cx="3771900" cy="942975"/>
      </dsp:txXfrm>
    </dsp:sp>
    <dsp:sp modelId="{593B41A8-2152-4866-9AFB-619F0A1636C6}">
      <dsp:nvSpPr>
        <dsp:cNvPr id="0" name=""/>
        <dsp:cNvSpPr/>
      </dsp:nvSpPr>
      <dsp:spPr>
        <a:xfrm rot="21227624">
          <a:off x="3341696" y="-47414"/>
          <a:ext cx="3030584" cy="2778202"/>
        </a:xfrm>
        <a:prstGeom prst="ellips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rtl="0">
            <a:lnSpc>
              <a:spcPct val="90000"/>
            </a:lnSpc>
            <a:spcBef>
              <a:spcPct val="0"/>
            </a:spcBef>
            <a:spcAft>
              <a:spcPct val="35000"/>
            </a:spcAft>
          </a:pPr>
          <a:r>
            <a:rPr lang="en-US" sz="2400" kern="1200" dirty="0" smtClean="0">
              <a:solidFill>
                <a:schemeClr val="bg1"/>
              </a:solidFill>
            </a:rPr>
            <a:t>Specification</a:t>
          </a:r>
          <a:endParaRPr lang="en-US" sz="2400" kern="1200" dirty="0">
            <a:solidFill>
              <a:schemeClr val="bg1"/>
            </a:solidFill>
          </a:endParaRPr>
        </a:p>
      </dsp:txBody>
      <dsp:txXfrm>
        <a:off x="3785515" y="359444"/>
        <a:ext cx="2142946" cy="1964486"/>
      </dsp:txXfrm>
    </dsp:sp>
    <dsp:sp modelId="{B10C582C-1F13-4518-9125-6EF27E94581A}">
      <dsp:nvSpPr>
        <dsp:cNvPr id="0" name=""/>
        <dsp:cNvSpPr/>
      </dsp:nvSpPr>
      <dsp:spPr>
        <a:xfrm rot="615798">
          <a:off x="1107969" y="44402"/>
          <a:ext cx="2779121" cy="2852560"/>
        </a:xfrm>
        <a:prstGeom prst="ellips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rtl="0">
            <a:lnSpc>
              <a:spcPct val="90000"/>
            </a:lnSpc>
            <a:spcBef>
              <a:spcPct val="0"/>
            </a:spcBef>
            <a:spcAft>
              <a:spcPct val="35000"/>
            </a:spcAft>
          </a:pPr>
          <a:r>
            <a:rPr lang="en-US" sz="2400" kern="1200" dirty="0" smtClean="0">
              <a:solidFill>
                <a:schemeClr val="bg1"/>
              </a:solidFill>
            </a:rPr>
            <a:t>Program</a:t>
          </a:r>
          <a:endParaRPr lang="en-US" sz="2400" kern="1200" dirty="0">
            <a:solidFill>
              <a:schemeClr val="bg1"/>
            </a:solidFill>
          </a:endParaRPr>
        </a:p>
      </dsp:txBody>
      <dsp:txXfrm>
        <a:off x="1514962" y="462150"/>
        <a:ext cx="1965135" cy="2017064"/>
      </dsp:txXfrm>
    </dsp:sp>
    <dsp:sp modelId="{CD5EE284-7111-4B77-AEBA-695579F7915C}">
      <dsp:nvSpPr>
        <dsp:cNvPr id="0" name=""/>
        <dsp:cNvSpPr/>
      </dsp:nvSpPr>
      <dsp:spPr>
        <a:xfrm>
          <a:off x="-265639" y="-71936"/>
          <a:ext cx="7998879" cy="3933915"/>
        </a:xfrm>
        <a:prstGeom prst="funnel">
          <a:avLst/>
        </a:prstGeom>
        <a:gradFill rotWithShape="0">
          <a:gsLst>
            <a:gs pos="0">
              <a:schemeClr val="accent4">
                <a:tint val="62000"/>
                <a:satMod val="180000"/>
                <a:alpha val="10000"/>
              </a:schemeClr>
            </a:gs>
            <a:gs pos="65000">
              <a:schemeClr val="accent4">
                <a:tint val="32000"/>
                <a:satMod val="250000"/>
              </a:schemeClr>
            </a:gs>
            <a:gs pos="100000">
              <a:schemeClr val="accent4">
                <a:tint val="23000"/>
                <a:satMod val="300000"/>
              </a:schemeClr>
            </a:gs>
          </a:gsLst>
          <a:lin ang="16200000" scaled="0"/>
        </a:gradFill>
        <a:ln w="9525" cap="flat" cmpd="sng" algn="ctr">
          <a:solidFill>
            <a:schemeClr val="accent4"/>
          </a:solidFill>
          <a:prstDash val="solid"/>
        </a:ln>
        <a:effectLst>
          <a:outerShdw blurRad="50800" dist="38100" dir="5400000" rotWithShape="0">
            <a:srgbClr val="000000">
              <a:alpha val="35000"/>
            </a:srgbClr>
          </a:outerShdw>
        </a:effectLst>
      </dsp:spPr>
      <dsp:style>
        <a:lnRef idx="1">
          <a:schemeClr val="accent4"/>
        </a:lnRef>
        <a:fillRef idx="2">
          <a:schemeClr val="accent4"/>
        </a:fillRef>
        <a:effectRef idx="1">
          <a:schemeClr val="accent4"/>
        </a:effectRef>
        <a:fontRef idx="minor">
          <a:schemeClr val="dk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Research 2008</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pPr/>
              <a:t>2010-06-29</a:t>
            </a:fld>
            <a:endParaRPr lang="en-US"/>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rPr>
              <a:t>© 2008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pPr/>
              <a:t>‹#›</a:t>
            </a:fld>
            <a:endParaRPr lang="en-US"/>
          </a:p>
        </p:txBody>
      </p:sp>
    </p:spTree>
    <p:extLst>
      <p:ext uri="{BB962C8B-B14F-4D97-AF65-F5344CB8AC3E}">
        <p14:creationId xmlns:p14="http://schemas.microsoft.com/office/powerpoint/2010/main" val="32138073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Research 2008</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3FBCD4-166E-446F-AF18-7D4A0CF9AEF6}" type="datetimeFigureOut">
              <a:rPr lang="en-US" smtClean="0"/>
              <a:pPr/>
              <a:t>2010-06-29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rPr>
            </a:br>
            <a:r>
              <a:rPr lang="en-US" dirty="0" smtClean="0">
                <a:solidFill>
                  <a:srgbClr val="000000"/>
                </a:solidFill>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1228888270"/>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2010-06-29 15:54</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2010-06-29 15:54</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6" name="Rectangle 5"/>
          <p:cNvSpPr/>
          <p:nvPr userDrawn="1"/>
        </p:nvSpPr>
        <p:spPr bwMode="auto">
          <a:xfrm>
            <a:off x="0" y="762000"/>
            <a:ext cx="9144000" cy="5638800"/>
          </a:xfrm>
          <a:prstGeom prst="rect">
            <a:avLst/>
          </a:prstGeom>
          <a:gradFill>
            <a:gsLst>
              <a:gs pos="0">
                <a:srgbClr val="CCCCFF">
                  <a:alpha val="0"/>
                </a:srgbClr>
              </a:gs>
              <a:gs pos="17999">
                <a:schemeClr val="tx1">
                  <a:alpha val="78000"/>
                </a:schemeClr>
              </a:gs>
              <a:gs pos="36000">
                <a:schemeClr val="tx1"/>
              </a:gs>
              <a:gs pos="61000">
                <a:schemeClr val="tx1"/>
              </a:gs>
              <a:gs pos="82001">
                <a:schemeClr val="tx1">
                  <a:alpha val="84000"/>
                </a:schemeClr>
              </a:gs>
              <a:gs pos="100000">
                <a:srgbClr val="CCCCFF">
                  <a:alpha val="0"/>
                </a:srgbClr>
              </a:gs>
            </a:gsLst>
            <a:lin ang="16200000" scaled="0"/>
          </a:gradFill>
          <a:ln>
            <a:headEnd type="none" w="med" len="med"/>
            <a:tailEnd type="none" w="med" len="med"/>
          </a:ln>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gradFill>
                <a:gsLst>
                  <a:gs pos="50000">
                    <a:schemeClr val="tx1"/>
                  </a:gs>
                  <a:gs pos="100000">
                    <a:schemeClr val="tx1"/>
                  </a:gs>
                </a:gsLst>
                <a:lin ang="5400000" scaled="0"/>
              </a:gradFill>
              <a:effectLst>
                <a:outerShdw blurRad="50800" dist="38100" dir="2700000" algn="tl" rotWithShape="0">
                  <a:schemeClr val="bg2">
                    <a:alpha val="40000"/>
                  </a:schemeClr>
                </a:outerShdw>
              </a:effectLst>
              <a:latin typeface="Segoe" pitchFamily="34" charset="0"/>
            </a:endParaRPr>
          </a:p>
        </p:txBody>
      </p:sp>
      <p:sp>
        <p:nvSpPr>
          <p:cNvPr id="2" name="Title 1"/>
          <p:cNvSpPr>
            <a:spLocks noGrp="1"/>
          </p:cNvSpPr>
          <p:nvPr>
            <p:ph type="ctrTitle"/>
          </p:nvPr>
        </p:nvSpPr>
        <p:spPr>
          <a:xfrm>
            <a:off x="730250" y="1905000"/>
            <a:ext cx="7681913" cy="1523495"/>
          </a:xfrm>
        </p:spPr>
        <p:txBody>
          <a:bodyPr>
            <a:noAutofit/>
          </a:bodyPr>
          <a:lstStyle>
            <a:lvl1pPr>
              <a:lnSpc>
                <a:spcPct val="90000"/>
              </a:lnSpc>
              <a:defRPr sz="5400">
                <a:solidFill>
                  <a:schemeClr val="bg2"/>
                </a:soli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bg2"/>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pic>
        <p:nvPicPr>
          <p:cNvPr id="4" name="Picture 3" descr="MS--and-Research-logo-treat.png"/>
          <p:cNvPicPr>
            <a:picLocks noChangeAspect="1"/>
          </p:cNvPicPr>
          <p:nvPr userDrawn="1"/>
        </p:nvPicPr>
        <p:blipFill>
          <a:blip r:embed="rId3"/>
          <a:srcRect l="75000" b="88889"/>
          <a:stretch>
            <a:fillRect/>
          </a:stretch>
        </p:blipFill>
        <p:spPr>
          <a:xfrm>
            <a:off x="6858000" y="0"/>
            <a:ext cx="2286000" cy="762000"/>
          </a:xfrm>
          <a:prstGeom prst="rect">
            <a:avLst/>
          </a:prstGeom>
        </p:spPr>
      </p:pic>
      <p:pic>
        <p:nvPicPr>
          <p:cNvPr id="5" name="Picture 4" descr="MS--and-Research-logo-treat.png"/>
          <p:cNvPicPr>
            <a:picLocks noChangeAspect="1"/>
          </p:cNvPicPr>
          <p:nvPr userDrawn="1"/>
        </p:nvPicPr>
        <p:blipFill>
          <a:blip r:embed="rId3"/>
          <a:srcRect l="80833" t="88889"/>
          <a:stretch>
            <a:fillRect/>
          </a:stretch>
        </p:blipFill>
        <p:spPr>
          <a:xfrm>
            <a:off x="7391400" y="6096000"/>
            <a:ext cx="1752600" cy="762000"/>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gradFill>
                  <a:gsLst>
                    <a:gs pos="70000">
                      <a:schemeClr val="tx1"/>
                    </a:gs>
                    <a:gs pos="100000">
                      <a:schemeClr val="tx1"/>
                    </a:gs>
                  </a:gsLst>
                  <a:lin ang="16200000" scaled="0"/>
                </a:gradFill>
              </a:defRPr>
            </a:lvl1pPr>
            <a:lvl2pPr>
              <a:buClr>
                <a:schemeClr val="tx1"/>
              </a:buClr>
              <a:buSzPct val="70000"/>
              <a:buFont typeface="Wingdings" pitchFamily="2" charset="2"/>
              <a:buChar char="l"/>
              <a:defRPr>
                <a:gradFill>
                  <a:gsLst>
                    <a:gs pos="70000">
                      <a:schemeClr val="tx1"/>
                    </a:gs>
                    <a:gs pos="100000">
                      <a:schemeClr val="tx1"/>
                    </a:gs>
                  </a:gsLst>
                  <a:lin ang="16200000" scaled="0"/>
                </a:gradFill>
              </a:defRPr>
            </a:lvl2pPr>
            <a:lvl3pPr>
              <a:buClr>
                <a:schemeClr val="tx1"/>
              </a:buClr>
              <a:buSzPct val="70000"/>
              <a:buFont typeface="Wingdings" pitchFamily="2" charset="2"/>
              <a:buChar char="l"/>
              <a:defRPr>
                <a:gradFill>
                  <a:gsLst>
                    <a:gs pos="70000">
                      <a:schemeClr val="tx1"/>
                    </a:gs>
                    <a:gs pos="100000">
                      <a:schemeClr val="tx1"/>
                    </a:gs>
                  </a:gsLst>
                  <a:lin ang="16200000" scaled="0"/>
                </a:gradFill>
              </a:defRPr>
            </a:lvl3pPr>
            <a:lvl4pPr>
              <a:buClr>
                <a:schemeClr val="tx1"/>
              </a:buClr>
              <a:buSzPct val="70000"/>
              <a:buFont typeface="Wingdings" pitchFamily="2" charset="2"/>
              <a:buChar char="l"/>
              <a:defRPr>
                <a:gradFill>
                  <a:gsLst>
                    <a:gs pos="70000">
                      <a:schemeClr val="tx1"/>
                    </a:gs>
                    <a:gs pos="100000">
                      <a:schemeClr val="tx1"/>
                    </a:gs>
                  </a:gsLst>
                  <a:lin ang="16200000" scaled="0"/>
                </a:gradFill>
              </a:defRPr>
            </a:lvl4pPr>
            <a:lvl5pPr>
              <a:buClr>
                <a:schemeClr val="tx1"/>
              </a:buClr>
              <a:buSzPct val="70000"/>
              <a:buFont typeface="Wingdings" pitchFamily="2" charset="2"/>
              <a:buChar char="l"/>
              <a:defRPr>
                <a:gradFill>
                  <a:gsLst>
                    <a:gs pos="70000">
                      <a:schemeClr val="tx1"/>
                    </a:gs>
                    <a:gs pos="100000">
                      <a:schemeClr val="tx1"/>
                    </a:gs>
                  </a:gsLst>
                  <a:lin ang="162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gradFill>
                  <a:gsLst>
                    <a:gs pos="70000">
                      <a:schemeClr val="tx1"/>
                    </a:gs>
                    <a:gs pos="100000">
                      <a:schemeClr val="tx1"/>
                    </a:gs>
                  </a:gsLst>
                  <a:lin ang="16200000" scaled="0"/>
                </a:gradFill>
              </a:defRPr>
            </a:lvl1pPr>
            <a:lvl2pPr>
              <a:buClr>
                <a:schemeClr val="tx1"/>
              </a:buClr>
              <a:buSzPct val="70000"/>
              <a:buFont typeface="Wingdings" pitchFamily="2" charset="2"/>
              <a:buChar char="l"/>
              <a:defRPr>
                <a:gradFill>
                  <a:gsLst>
                    <a:gs pos="70000">
                      <a:schemeClr val="tx1"/>
                    </a:gs>
                    <a:gs pos="100000">
                      <a:schemeClr val="tx1"/>
                    </a:gs>
                  </a:gsLst>
                  <a:lin ang="16200000" scaled="0"/>
                </a:gradFill>
              </a:defRPr>
            </a:lvl2pPr>
            <a:lvl3pPr>
              <a:buClr>
                <a:schemeClr val="tx1"/>
              </a:buClr>
              <a:buSzPct val="70000"/>
              <a:buFont typeface="Wingdings" pitchFamily="2" charset="2"/>
              <a:buChar char="l"/>
              <a:defRPr>
                <a:gradFill>
                  <a:gsLst>
                    <a:gs pos="70000">
                      <a:schemeClr val="tx1"/>
                    </a:gs>
                    <a:gs pos="100000">
                      <a:schemeClr val="tx1"/>
                    </a:gs>
                  </a:gsLst>
                  <a:lin ang="16200000" scaled="0"/>
                </a:gradFill>
              </a:defRPr>
            </a:lvl3pPr>
            <a:lvl4pPr>
              <a:buClr>
                <a:schemeClr val="tx1"/>
              </a:buClr>
              <a:buSzPct val="70000"/>
              <a:buFont typeface="Wingdings" pitchFamily="2" charset="2"/>
              <a:buChar char="l"/>
              <a:defRPr>
                <a:gradFill>
                  <a:gsLst>
                    <a:gs pos="70000">
                      <a:schemeClr val="tx1"/>
                    </a:gs>
                    <a:gs pos="100000">
                      <a:schemeClr val="tx1"/>
                    </a:gs>
                  </a:gsLst>
                  <a:lin ang="16200000" scaled="0"/>
                </a:gradFill>
              </a:defRPr>
            </a:lvl4pPr>
            <a:lvl5pPr>
              <a:buClr>
                <a:schemeClr val="tx1"/>
              </a:buClr>
              <a:buSzPct val="70000"/>
              <a:buFont typeface="Wingdings" pitchFamily="2" charset="2"/>
              <a:buChar char="l"/>
              <a:defRPr>
                <a:gradFill>
                  <a:gsLst>
                    <a:gs pos="70000">
                      <a:schemeClr val="tx1"/>
                    </a:gs>
                    <a:gs pos="100000">
                      <a:schemeClr val="tx1"/>
                    </a:gs>
                  </a:gsLst>
                  <a:lin ang="162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Segoe Semibold" pitchFamily="34" charset="0"/>
              </a:defRPr>
            </a:lvl1pPr>
          </a:lstStyle>
          <a:p>
            <a:pPr lvl="0"/>
            <a:r>
              <a:rPr lang="en-US"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a:srcRect/>
          <a:stretch>
            <a:fillRect/>
          </a:stretch>
        </a:blipFill>
        <a:effectLst/>
      </p:bgPr>
    </p:bg>
    <p:spTree>
      <p:nvGrpSpPr>
        <p:cNvPr id="1" name=""/>
        <p:cNvGrpSpPr/>
        <p:nvPr/>
      </p:nvGrpSpPr>
      <p:grpSpPr>
        <a:xfrm>
          <a:off x="0" y="0"/>
          <a:ext cx="0" cy="0"/>
          <a:chOff x="0" y="0"/>
          <a:chExt cx="0" cy="0"/>
        </a:xfrm>
      </p:grpSpPr>
      <p:pic>
        <p:nvPicPr>
          <p:cNvPr id="8" name="Picture 3" descr="C:\Documents and Settings\sarahb\Desktop\DVD_ART34\Artwork_Imagery\Shapes\Lines\line drop shadow.png"/>
          <p:cNvPicPr>
            <a:picLocks noChangeAspect="1" noChangeArrowheads="1"/>
          </p:cNvPicPr>
          <p:nvPr userDrawn="1"/>
        </p:nvPicPr>
        <p:blipFill>
          <a:blip r:embed="rId3">
            <a:duotone>
              <a:schemeClr val="accent2">
                <a:shade val="45000"/>
                <a:satMod val="135000"/>
              </a:schemeClr>
              <a:prstClr val="white"/>
            </a:duotone>
            <a:lum/>
          </a:blip>
          <a:srcRect l="12500" b="-12538"/>
          <a:stretch>
            <a:fillRect/>
          </a:stretch>
        </p:blipFill>
        <p:spPr bwMode="auto">
          <a:xfrm>
            <a:off x="0" y="3398264"/>
            <a:ext cx="8001000" cy="259336"/>
          </a:xfrm>
          <a:prstGeom prst="rect">
            <a:avLst/>
          </a:prstGeom>
          <a:noFill/>
        </p:spPr>
      </p:pic>
      <p:sp>
        <p:nvSpPr>
          <p:cNvPr id="2" name="Title 1"/>
          <p:cNvSpPr>
            <a:spLocks noGrp="1"/>
          </p:cNvSpPr>
          <p:nvPr>
            <p:ph type="ctrTitle"/>
          </p:nvPr>
        </p:nvSpPr>
        <p:spPr>
          <a:xfrm>
            <a:off x="381000" y="807848"/>
            <a:ext cx="8031427" cy="1523494"/>
          </a:xfrm>
        </p:spPr>
        <p:txBody>
          <a:bodyPr anchor="ctr" anchorCtr="0">
            <a:noAutofit/>
          </a:bodyPr>
          <a:lstStyle>
            <a:lvl1pPr>
              <a:lnSpc>
                <a:spcPct val="90000"/>
              </a:lnSpc>
              <a:defRPr sz="5400">
                <a:solidFill>
                  <a:schemeClr val="bg2"/>
                </a:soli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81000" y="4344988"/>
            <a:ext cx="8031163" cy="461665"/>
          </a:xfrm>
        </p:spPr>
        <p:txBody>
          <a:bodyPr>
            <a:noAutofit/>
          </a:bodyPr>
          <a:lstStyle>
            <a:lvl1pPr marL="0" indent="0" algn="l">
              <a:lnSpc>
                <a:spcPct val="90000"/>
              </a:lnSpc>
              <a:spcBef>
                <a:spcPts val="0"/>
              </a:spcBef>
              <a:buNone/>
              <a:defRPr>
                <a:solidFill>
                  <a:schemeClr val="bg2"/>
                </a:solidFill>
                <a:effectLst/>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chemeClr val="accent2">
                        <a:lumMod val="75000"/>
                      </a:schemeClr>
                    </a:gs>
                    <a:gs pos="28000">
                      <a:schemeClr val="accent5"/>
                    </a:gs>
                    <a:gs pos="62000">
                      <a:schemeClr val="accent2"/>
                    </a:gs>
                    <a:gs pos="88000">
                      <a:schemeClr val="bg2"/>
                    </a:gs>
                  </a:gsLst>
                  <a:lin ang="5400000"/>
                </a:gradFill>
                <a:effectLst>
                  <a:outerShdw blurRad="50800" dist="39000" dir="5460000" algn="tl">
                    <a:srgbClr val="000000">
                      <a:alpha val="38000"/>
                    </a:srgbClr>
                  </a:outerShdw>
                </a:effectLst>
                <a:uLnTx/>
                <a:uFillTx/>
                <a:latin typeface="Segoe" pitchFamily="34" charset="0"/>
                <a:ea typeface="+mn-ea"/>
                <a:cs typeface="+mn-cs"/>
              </a:defRPr>
            </a:lvl1pPr>
          </a:lstStyle>
          <a:p>
            <a:pPr lvl="0"/>
            <a:r>
              <a:rPr lang="en-US" dirty="0" smtClean="0"/>
              <a:t>click to…</a:t>
            </a:r>
          </a:p>
        </p:txBody>
      </p:sp>
      <p:pic>
        <p:nvPicPr>
          <p:cNvPr id="6" name="Picture 5" descr="MS-Research-logo.png"/>
          <p:cNvPicPr>
            <a:picLocks noChangeAspect="1"/>
          </p:cNvPicPr>
          <p:nvPr userDrawn="1"/>
        </p:nvPicPr>
        <p:blipFill>
          <a:blip r:embed="rId4">
            <a:lum bright="100000"/>
          </a:blip>
          <a:stretch>
            <a:fillRect/>
          </a:stretch>
        </p:blipFill>
        <p:spPr>
          <a:xfrm>
            <a:off x="7519239" y="6282881"/>
            <a:ext cx="1243761" cy="346520"/>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3"/>
          <p:cNvSpPr>
            <a:spLocks noGrp="1"/>
          </p:cNvSpPr>
          <p:nvPr>
            <p:ph type="ftr" sz="quarter" idx="11"/>
          </p:nvPr>
        </p:nvSpPr>
        <p:spPr/>
        <p:txBody>
          <a:bodyPr/>
          <a:lstStyle/>
          <a:p>
            <a:r>
              <a:rPr lang="en-US" dirty="0" smtClean="0"/>
              <a:t>K. Rustan M. Leino</a:t>
            </a:r>
            <a:endParaRPr lang="en-US" dirty="0"/>
          </a:p>
        </p:txBody>
      </p:sp>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3"/>
          <p:cNvSpPr>
            <a:spLocks noGrp="1"/>
          </p:cNvSpPr>
          <p:nvPr>
            <p:ph type="ftr" sz="quarter" idx="10"/>
          </p:nvPr>
        </p:nvSpPr>
        <p:spPr/>
        <p:txBody>
          <a:bodyPr/>
          <a:lstStyle>
            <a:lvl1pPr>
              <a:defRPr/>
            </a:lvl1pPr>
          </a:lstStyle>
          <a:p>
            <a:r>
              <a:rPr lang="en-US" dirty="0" smtClean="0"/>
              <a:t>K. Rustan M. Leino</a:t>
            </a:r>
            <a:endParaRPr lang="en-US" dirty="0"/>
          </a:p>
        </p:txBody>
      </p:sp>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0"/>
          </p:nvPr>
        </p:nvSpPr>
        <p:spPr/>
        <p:txBody>
          <a:bodyPr/>
          <a:lstStyle/>
          <a:p>
            <a:r>
              <a:rPr lang="en-US" smtClean="0"/>
              <a:t>Placeholder footer:  Please edit in Master</a:t>
            </a:r>
            <a:endParaRPr lang="en-US"/>
          </a:p>
        </p:txBody>
      </p:sp>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6"/>
          <p:cNvSpPr>
            <a:spLocks noGrp="1"/>
          </p:cNvSpPr>
          <p:nvPr>
            <p:ph type="ftr" sz="quarter" idx="10"/>
          </p:nvPr>
        </p:nvSpPr>
        <p:spPr/>
        <p:txBody>
          <a:bodyPr/>
          <a:lstStyle/>
          <a:p>
            <a:r>
              <a:rPr lang="en-US" smtClean="0"/>
              <a:t>Placeholder footer:  Please edit in Master</a:t>
            </a:r>
            <a:endParaRPr lang="en-US"/>
          </a:p>
        </p:txBody>
      </p:sp>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r>
              <a:rPr lang="en-US" smtClean="0"/>
              <a:t>Placeholder footer:  Please edit in Master</a:t>
            </a:r>
            <a:endParaRPr lang="en-US"/>
          </a:p>
        </p:txBody>
      </p:sp>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Placeholder footer:  Please edit in Master</a:t>
            </a:r>
            <a:endParaRPr lang="en-US"/>
          </a:p>
        </p:txBody>
      </p:sp>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ltGray">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bwMode="auto">
          <a:xfrm>
            <a:off x="0" y="762000"/>
            <a:ext cx="9144000" cy="5638800"/>
          </a:xfrm>
          <a:prstGeom prst="rect">
            <a:avLst/>
          </a:prstGeom>
          <a:gradFill>
            <a:gsLst>
              <a:gs pos="0">
                <a:srgbClr val="CCCCFF">
                  <a:alpha val="0"/>
                </a:srgbClr>
              </a:gs>
              <a:gs pos="17999">
                <a:schemeClr val="tx1">
                  <a:alpha val="78000"/>
                </a:schemeClr>
              </a:gs>
              <a:gs pos="36000">
                <a:schemeClr val="tx1"/>
              </a:gs>
              <a:gs pos="61000">
                <a:schemeClr val="tx1"/>
              </a:gs>
              <a:gs pos="82001">
                <a:schemeClr val="tx1">
                  <a:alpha val="84000"/>
                </a:schemeClr>
              </a:gs>
              <a:gs pos="100000">
                <a:srgbClr val="CCCCFF">
                  <a:alpha val="0"/>
                </a:srgbClr>
              </a:gs>
            </a:gsLst>
            <a:lin ang="16200000" scaled="0"/>
          </a:gradFill>
          <a:ln>
            <a:headEnd type="none" w="med" len="med"/>
            <a:tailEnd type="none" w="med" len="med"/>
          </a:ln>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gradFill>
                <a:gsLst>
                  <a:gs pos="50000">
                    <a:schemeClr val="tx1"/>
                  </a:gs>
                  <a:gs pos="100000">
                    <a:schemeClr val="tx1"/>
                  </a:gs>
                </a:gsLst>
                <a:lin ang="5400000" scaled="0"/>
              </a:gradFill>
              <a:effectLst>
                <a:outerShdw blurRad="50800" dist="38100" dir="2700000" algn="tl" rotWithShape="0">
                  <a:schemeClr val="bg2">
                    <a:alpha val="40000"/>
                  </a:schemeClr>
                </a:outerShdw>
              </a:effectLst>
              <a:latin typeface="Segoe" pitchFamily="34" charset="0"/>
            </a:endParaRPr>
          </a:p>
        </p:txBody>
      </p:sp>
      <p:pic>
        <p:nvPicPr>
          <p:cNvPr id="2" name="Picture 1" descr="MS--and-Research-logo-treat.png"/>
          <p:cNvPicPr>
            <a:picLocks noChangeAspect="1"/>
          </p:cNvPicPr>
          <p:nvPr userDrawn="1"/>
        </p:nvPicPr>
        <p:blipFill>
          <a:blip r:embed="rId3"/>
          <a:srcRect l="75000" b="88889"/>
          <a:stretch>
            <a:fillRect/>
          </a:stretch>
        </p:blipFill>
        <p:spPr>
          <a:xfrm>
            <a:off x="6858000" y="0"/>
            <a:ext cx="2286000" cy="762000"/>
          </a:xfrm>
          <a:prstGeom prst="rect">
            <a:avLst/>
          </a:prstGeom>
        </p:spPr>
      </p:pic>
      <p:pic>
        <p:nvPicPr>
          <p:cNvPr id="3" name="Picture 2" descr="MS--and-Research-logo-treat.png"/>
          <p:cNvPicPr>
            <a:picLocks noChangeAspect="1"/>
          </p:cNvPicPr>
          <p:nvPr userDrawn="1"/>
        </p:nvPicPr>
        <p:blipFill>
          <a:blip r:embed="rId3"/>
          <a:srcRect l="80833" t="88889"/>
          <a:stretch>
            <a:fillRect/>
          </a:stretch>
        </p:blipFill>
        <p:spPr>
          <a:xfrm>
            <a:off x="7391400" y="6096000"/>
            <a:ext cx="1752600" cy="762000"/>
          </a:xfrm>
          <a:prstGeom prst="rect">
            <a:avLst/>
          </a:prstGeom>
        </p:spPr>
      </p:pic>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2.xml"/><Relationship Id="rId4" Type="http://schemas.openxmlformats.org/officeDocument/2006/relationships/image" Target="../media/image7.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3"/>
          <p:cNvSpPr>
            <a:spLocks noGrp="1"/>
          </p:cNvSpPr>
          <p:nvPr>
            <p:ph type="ftr" sz="quarter" idx="3"/>
          </p:nvPr>
        </p:nvSpPr>
        <p:spPr>
          <a:xfrm>
            <a:off x="2971800" y="6579834"/>
            <a:ext cx="3200400" cy="365125"/>
          </a:xfrm>
          <a:prstGeom prst="rect">
            <a:avLst/>
          </a:prstGeom>
        </p:spPr>
        <p:txBody>
          <a:bodyPr vert="horz" lIns="91440" tIns="45720" rIns="91440" bIns="45720" rtlCol="0" anchor="ctr"/>
          <a:lstStyle>
            <a:lvl1pPr algn="ctr">
              <a:defRPr sz="1200">
                <a:gradFill>
                  <a:gsLst>
                    <a:gs pos="36000">
                      <a:schemeClr val="tx1"/>
                    </a:gs>
                    <a:gs pos="86000">
                      <a:schemeClr val="tx1"/>
                    </a:gs>
                  </a:gsLst>
                  <a:lin ang="5400000" scaled="0"/>
                </a:gradFill>
                <a:effectLst>
                  <a:outerShdw blurRad="50800" dist="38100" dir="2700000" algn="tl" rotWithShape="0">
                    <a:schemeClr val="bg2">
                      <a:alpha val="40000"/>
                    </a:schemeClr>
                  </a:outerShdw>
                </a:effectLst>
              </a:defRPr>
            </a:lvl1pPr>
          </a:lstStyle>
          <a:p>
            <a:r>
              <a:rPr lang="en-US" dirty="0" smtClean="0"/>
              <a:t>K. Rustan M. Leino</a:t>
            </a:r>
            <a:endParaRPr lang="en-US" dirty="0"/>
          </a:p>
        </p:txBody>
      </p:sp>
    </p:spTree>
  </p:cSld>
  <p:clrMap bg1="dk1" tx1="lt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Lst>
  <p:transition>
    <p:fade/>
  </p:transition>
  <p:timing>
    <p:tnLst>
      <p:par>
        <p:cTn id="1" dur="indefinite" restart="never" nodeType="tmRoot"/>
      </p:par>
    </p:tnLst>
  </p:timing>
  <p:hf sldNum="0" hdr="0" dt="0"/>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ea typeface="+mn-ea"/>
          <a:cs typeface="Arial" charset="0"/>
        </a:defRPr>
      </a:lvl1pPr>
    </p:titleStyle>
    <p:bodyStyle>
      <a:lvl1pPr marL="460375" indent="-460375" algn="l" defTabSz="914363" rtl="0" eaLnBrk="1" latinLnBrk="0" hangingPunct="1">
        <a:lnSpc>
          <a:spcPct val="90000"/>
        </a:lnSpc>
        <a:spcBef>
          <a:spcPct val="20000"/>
        </a:spcBef>
        <a:buFontTx/>
        <a:buBlip>
          <a:blip r:embed="rId14"/>
        </a:buBlip>
        <a:defRPr sz="3200" kern="1200">
          <a:solidFill>
            <a:schemeClr val="bg2"/>
          </a:solidFill>
          <a:effectLst/>
          <a:latin typeface="+mn-lt"/>
          <a:ea typeface="+mn-ea"/>
          <a:cs typeface="+mn-cs"/>
        </a:defRPr>
      </a:lvl1pPr>
      <a:lvl2pPr marL="855663" indent="-395288" algn="l" defTabSz="914363" rtl="0" eaLnBrk="1" latinLnBrk="0" hangingPunct="1">
        <a:lnSpc>
          <a:spcPct val="90000"/>
        </a:lnSpc>
        <a:spcBef>
          <a:spcPct val="20000"/>
        </a:spcBef>
        <a:buFontTx/>
        <a:buBlip>
          <a:blip r:embed="rId14"/>
        </a:buBlip>
        <a:defRPr sz="2800" kern="1200">
          <a:solidFill>
            <a:schemeClr val="bg2"/>
          </a:solidFill>
          <a:effectLst/>
          <a:latin typeface="+mn-lt"/>
          <a:ea typeface="+mn-ea"/>
          <a:cs typeface="+mn-cs"/>
        </a:defRPr>
      </a:lvl2pPr>
      <a:lvl3pPr marL="1258888" indent="-403225" algn="l" defTabSz="914363" rtl="0" eaLnBrk="1" latinLnBrk="0" hangingPunct="1">
        <a:lnSpc>
          <a:spcPct val="90000"/>
        </a:lnSpc>
        <a:spcBef>
          <a:spcPct val="20000"/>
        </a:spcBef>
        <a:buFontTx/>
        <a:buBlip>
          <a:blip r:embed="rId14"/>
        </a:buBlip>
        <a:defRPr sz="2400" kern="1200">
          <a:solidFill>
            <a:schemeClr val="bg2"/>
          </a:solidFill>
          <a:effectLst/>
          <a:latin typeface="+mn-lt"/>
          <a:ea typeface="+mn-ea"/>
          <a:cs typeface="+mn-cs"/>
        </a:defRPr>
      </a:lvl3pPr>
      <a:lvl4pPr marL="1604963" indent="-346075" algn="l" defTabSz="914363" rtl="0" eaLnBrk="1" latinLnBrk="0" hangingPunct="1">
        <a:lnSpc>
          <a:spcPct val="90000"/>
        </a:lnSpc>
        <a:spcBef>
          <a:spcPct val="20000"/>
        </a:spcBef>
        <a:buFontTx/>
        <a:buBlip>
          <a:blip r:embed="rId14"/>
        </a:buBlip>
        <a:defRPr sz="2400" kern="1200">
          <a:solidFill>
            <a:schemeClr val="bg2"/>
          </a:solidFill>
          <a:effectLst/>
          <a:latin typeface="+mn-lt"/>
          <a:ea typeface="+mn-ea"/>
          <a:cs typeface="+mn-cs"/>
        </a:defRPr>
      </a:lvl4pPr>
      <a:lvl5pPr marL="1941513" indent="-336550" algn="l" defTabSz="914363" rtl="0" eaLnBrk="1" latinLnBrk="0" hangingPunct="1">
        <a:lnSpc>
          <a:spcPct val="90000"/>
        </a:lnSpc>
        <a:spcBef>
          <a:spcPct val="20000"/>
        </a:spcBef>
        <a:buFontTx/>
        <a:buBlip>
          <a:blip r:embed="rId14"/>
        </a:buBlip>
        <a:defRPr sz="2400" kern="1200">
          <a:solidFill>
            <a:schemeClr val="bg2"/>
          </a:solidFill>
          <a:effectLst/>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21" r:id="rId1"/>
  </p:sldLayoutIdLst>
  <p:transition>
    <p:fade/>
  </p:transition>
  <p:hf sldNum="0" hdr="0" dt="0"/>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boogie.codeplex.com/"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9.jpeg"/><Relationship Id="rId7" Type="http://schemas.openxmlformats.org/officeDocument/2006/relationships/diagramColors" Target="../diagrams/colors1.xml"/><Relationship Id="rId2" Type="http://schemas.openxmlformats.org/officeDocument/2006/relationships/image" Target="../media/image8.jpeg"/><Relationship Id="rId1" Type="http://schemas.openxmlformats.org/officeDocument/2006/relationships/slideLayout" Target="../slideLayouts/slideLayout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600200"/>
            <a:ext cx="7681913" cy="1523495"/>
          </a:xfrm>
        </p:spPr>
        <p:txBody>
          <a:bodyPr/>
          <a:lstStyle/>
          <a:p>
            <a:r>
              <a:rPr lang="en-US" dirty="0" err="1" smtClean="0"/>
              <a:t>Dafny</a:t>
            </a:r>
            <a:r>
              <a:rPr lang="en-US" dirty="0" smtClean="0"/>
              <a:t/>
            </a:r>
            <a:br>
              <a:rPr lang="en-US" dirty="0" smtClean="0"/>
            </a:br>
            <a:r>
              <a:rPr lang="en-US" sz="4000" dirty="0" smtClean="0"/>
              <a:t>An automatic program verifier</a:t>
            </a:r>
            <a:br>
              <a:rPr lang="en-US" sz="4000" dirty="0" smtClean="0"/>
            </a:br>
            <a:r>
              <a:rPr lang="en-US" sz="4000" dirty="0" smtClean="0"/>
              <a:t>for functional correctness</a:t>
            </a:r>
            <a:endParaRPr lang="en-US" dirty="0"/>
          </a:p>
        </p:txBody>
      </p:sp>
      <p:sp>
        <p:nvSpPr>
          <p:cNvPr id="3" name="Subtitle 2"/>
          <p:cNvSpPr>
            <a:spLocks noGrp="1"/>
          </p:cNvSpPr>
          <p:nvPr>
            <p:ph type="subTitle" idx="1"/>
          </p:nvPr>
        </p:nvSpPr>
        <p:spPr>
          <a:xfrm>
            <a:off x="730249" y="4267200"/>
            <a:ext cx="7681913" cy="461665"/>
          </a:xfrm>
        </p:spPr>
        <p:txBody>
          <a:bodyPr/>
          <a:lstStyle/>
          <a:p>
            <a:r>
              <a:rPr lang="en-US" dirty="0" smtClean="0"/>
              <a:t>K. Rustan M. Leino</a:t>
            </a:r>
          </a:p>
          <a:p>
            <a:r>
              <a:rPr lang="en-US" sz="2400" dirty="0" smtClean="0"/>
              <a:t>Research in Software Engineering (</a:t>
            </a:r>
            <a:r>
              <a:rPr lang="en-US" sz="2400" dirty="0" err="1" smtClean="0"/>
              <a:t>RiSE</a:t>
            </a:r>
            <a:r>
              <a:rPr lang="en-US" sz="2400" dirty="0" smtClean="0"/>
              <a:t>)</a:t>
            </a:r>
          </a:p>
          <a:p>
            <a:r>
              <a:rPr lang="en-US" sz="2400" dirty="0" smtClean="0"/>
              <a:t>Microsoft Research, Redmond</a:t>
            </a:r>
            <a:endParaRPr lang="en-US" sz="2400" dirty="0"/>
          </a:p>
        </p:txBody>
      </p:sp>
      <p:sp>
        <p:nvSpPr>
          <p:cNvPr id="4" name="TextBox 3"/>
          <p:cNvSpPr txBox="1"/>
          <p:nvPr/>
        </p:nvSpPr>
        <p:spPr>
          <a:xfrm>
            <a:off x="609600" y="5943600"/>
            <a:ext cx="3200400" cy="738664"/>
          </a:xfrm>
          <a:prstGeom prst="rect">
            <a:avLst/>
          </a:prstGeom>
          <a:noFill/>
        </p:spPr>
        <p:txBody>
          <a:bodyPr wrap="square" rtlCol="0">
            <a:spAutoFit/>
          </a:bodyPr>
          <a:lstStyle/>
          <a:p>
            <a:r>
              <a:rPr lang="en-US" sz="1400" dirty="0" smtClean="0">
                <a:solidFill>
                  <a:schemeClr val="bg2"/>
                </a:solidFill>
                <a:effectLst/>
              </a:rPr>
              <a:t>LPAR-16</a:t>
            </a:r>
          </a:p>
          <a:p>
            <a:r>
              <a:rPr lang="en-US" sz="1400" dirty="0" smtClean="0">
                <a:solidFill>
                  <a:schemeClr val="bg2"/>
                </a:solidFill>
              </a:rPr>
              <a:t>Dakar, Senegal</a:t>
            </a:r>
          </a:p>
          <a:p>
            <a:r>
              <a:rPr lang="en-US" sz="1400" dirty="0" smtClean="0">
                <a:solidFill>
                  <a:schemeClr val="bg2"/>
                </a:solidFill>
                <a:effectLst/>
              </a:rPr>
              <a:t>27 April 2010</a:t>
            </a: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Dafny</a:t>
            </a:r>
            <a:r>
              <a:rPr lang="en-US" dirty="0" smtClean="0"/>
              <a:t>, Boogie, VC</a:t>
            </a:r>
            <a:endParaRPr lang="en-US" dirty="0"/>
          </a:p>
        </p:txBody>
      </p:sp>
      <p:sp>
        <p:nvSpPr>
          <p:cNvPr id="3" name="Subtitle 2"/>
          <p:cNvSpPr>
            <a:spLocks noGrp="1"/>
          </p:cNvSpPr>
          <p:nvPr>
            <p:ph type="subTitle" idx="1"/>
          </p:nvPr>
        </p:nvSpPr>
        <p:spPr>
          <a:xfrm>
            <a:off x="381000" y="4344988"/>
            <a:ext cx="8382000" cy="461665"/>
          </a:xfrm>
        </p:spPr>
        <p:txBody>
          <a:bodyPr/>
          <a:lstStyle/>
          <a:p>
            <a:r>
              <a:rPr lang="en-US" dirty="0" smtClean="0"/>
              <a:t>From </a:t>
            </a:r>
            <a:r>
              <a:rPr lang="en-US" dirty="0" err="1" smtClean="0"/>
              <a:t>Dafny</a:t>
            </a:r>
            <a:r>
              <a:rPr lang="en-US" dirty="0" smtClean="0"/>
              <a:t> to verification-condition formulas</a:t>
            </a:r>
            <a:endParaRPr lang="en-US" dirty="0"/>
          </a:p>
        </p:txBody>
      </p:sp>
      <p:sp>
        <p:nvSpPr>
          <p:cNvPr id="4" name="Text Placeholder 3"/>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3184216202"/>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bwMode="auto">
          <a:xfrm>
            <a:off x="990600" y="5096435"/>
            <a:ext cx="6248400" cy="923365"/>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gradFill>
                <a:gsLst>
                  <a:gs pos="50000">
                    <a:schemeClr val="tx1"/>
                  </a:gs>
                  <a:gs pos="100000">
                    <a:schemeClr val="tx1"/>
                  </a:gs>
                </a:gsLst>
                <a:lin ang="5400000" scaled="0"/>
              </a:gradFill>
              <a:effectLst>
                <a:outerShdw blurRad="50800" dist="38100" dir="2700000" algn="tl" rotWithShape="0">
                  <a:schemeClr val="bg2">
                    <a:alpha val="40000"/>
                  </a:schemeClr>
                </a:outerShdw>
              </a:effectLst>
              <a:latin typeface="Segoe" pitchFamily="34" charset="0"/>
            </a:endParaRPr>
          </a:p>
        </p:txBody>
      </p:sp>
      <p:sp>
        <p:nvSpPr>
          <p:cNvPr id="6" name="Rounded Rectangle 5"/>
          <p:cNvSpPr/>
          <p:nvPr/>
        </p:nvSpPr>
        <p:spPr bwMode="auto">
          <a:xfrm>
            <a:off x="999564" y="4572000"/>
            <a:ext cx="7230035" cy="457200"/>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gradFill>
                <a:gsLst>
                  <a:gs pos="50000">
                    <a:schemeClr val="tx1"/>
                  </a:gs>
                  <a:gs pos="100000">
                    <a:schemeClr val="tx1"/>
                  </a:gs>
                </a:gsLst>
                <a:lin ang="5400000" scaled="0"/>
              </a:gradFill>
              <a:effectLst>
                <a:outerShdw blurRad="50800" dist="38100" dir="2700000" algn="tl" rotWithShape="0">
                  <a:schemeClr val="bg2">
                    <a:alpha val="40000"/>
                  </a:schemeClr>
                </a:outerShdw>
              </a:effectLst>
              <a:latin typeface="Segoe" pitchFamily="34" charset="0"/>
            </a:endParaRPr>
          </a:p>
        </p:txBody>
      </p:sp>
      <p:sp>
        <p:nvSpPr>
          <p:cNvPr id="5" name="Rounded Rectangle 4"/>
          <p:cNvSpPr/>
          <p:nvPr/>
        </p:nvSpPr>
        <p:spPr bwMode="auto">
          <a:xfrm>
            <a:off x="990600" y="1725706"/>
            <a:ext cx="3200400" cy="457200"/>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gradFill>
                <a:gsLst>
                  <a:gs pos="50000">
                    <a:schemeClr val="tx1"/>
                  </a:gs>
                  <a:gs pos="100000">
                    <a:schemeClr val="tx1"/>
                  </a:gs>
                </a:gsLst>
                <a:lin ang="5400000" scaled="0"/>
              </a:gradFill>
              <a:effectLst>
                <a:outerShdw blurRad="50800" dist="38100" dir="2700000" algn="tl" rotWithShape="0">
                  <a:schemeClr val="bg2">
                    <a:alpha val="40000"/>
                  </a:schemeClr>
                </a:outerShdw>
              </a:effectLst>
              <a:latin typeface="Segoe" pitchFamily="34" charset="0"/>
            </a:endParaRPr>
          </a:p>
        </p:txBody>
      </p:sp>
      <p:sp>
        <p:nvSpPr>
          <p:cNvPr id="2" name="Title 1"/>
          <p:cNvSpPr>
            <a:spLocks noGrp="1"/>
          </p:cNvSpPr>
          <p:nvPr>
            <p:ph type="title"/>
          </p:nvPr>
        </p:nvSpPr>
        <p:spPr>
          <a:xfrm>
            <a:off x="381000" y="230188"/>
            <a:ext cx="8382000" cy="664797"/>
          </a:xfrm>
        </p:spPr>
        <p:txBody>
          <a:bodyPr/>
          <a:lstStyle/>
          <a:p>
            <a:r>
              <a:rPr lang="en-US" dirty="0" err="1" smtClean="0"/>
              <a:t>Axiomatizing</a:t>
            </a:r>
            <a:r>
              <a:rPr lang="en-US" dirty="0" smtClean="0"/>
              <a:t> functions</a:t>
            </a:r>
            <a:endParaRPr lang="en-US" dirty="0"/>
          </a:p>
        </p:txBody>
      </p:sp>
      <p:sp>
        <p:nvSpPr>
          <p:cNvPr id="3" name="Text Placeholder 2"/>
          <p:cNvSpPr>
            <a:spLocks noGrp="1"/>
          </p:cNvSpPr>
          <p:nvPr>
            <p:ph type="body" sz="quarter" idx="10"/>
          </p:nvPr>
        </p:nvSpPr>
        <p:spPr>
          <a:xfrm>
            <a:off x="228600" y="1219200"/>
            <a:ext cx="8686800" cy="4752070"/>
          </a:xfrm>
        </p:spPr>
        <p:txBody>
          <a:bodyPr/>
          <a:lstStyle/>
          <a:p>
            <a:r>
              <a:rPr lang="en-US" dirty="0" smtClean="0">
                <a:solidFill>
                  <a:schemeClr val="bg1"/>
                </a:solidFill>
              </a:rPr>
              <a:t>function</a:t>
            </a:r>
            <a:r>
              <a:rPr lang="en-US" dirty="0" smtClean="0"/>
              <a:t> F(x: T): U … { Body }</a:t>
            </a:r>
          </a:p>
          <a:p>
            <a:pPr lvl="1"/>
            <a:r>
              <a:rPr lang="en-US" dirty="0" smtClean="0">
                <a:sym typeface="Symbol"/>
              </a:rPr>
              <a:t>(x   F(x) = Body)</a:t>
            </a:r>
          </a:p>
          <a:p>
            <a:r>
              <a:rPr lang="en-US" dirty="0" err="1" smtClean="0">
                <a:solidFill>
                  <a:schemeClr val="bg1"/>
                </a:solidFill>
                <a:sym typeface="Symbol"/>
              </a:rPr>
              <a:t>datatype</a:t>
            </a:r>
            <a:r>
              <a:rPr lang="en-US" dirty="0" smtClean="0">
                <a:sym typeface="Symbol"/>
              </a:rPr>
              <a:t> Tree { Leaf(</a:t>
            </a:r>
            <a:r>
              <a:rPr lang="en-US" dirty="0" err="1" smtClean="0">
                <a:solidFill>
                  <a:schemeClr val="bg1"/>
                </a:solidFill>
                <a:sym typeface="Symbol"/>
              </a:rPr>
              <a:t>int</a:t>
            </a:r>
            <a:r>
              <a:rPr lang="en-US" dirty="0" smtClean="0">
                <a:sym typeface="Symbol"/>
              </a:rPr>
              <a:t>); Split(</a:t>
            </a:r>
            <a:r>
              <a:rPr lang="en-US" dirty="0" err="1" smtClean="0">
                <a:sym typeface="Symbol"/>
              </a:rPr>
              <a:t>Tree,Tree</a:t>
            </a:r>
            <a:r>
              <a:rPr lang="en-US" dirty="0" smtClean="0">
                <a:sym typeface="Symbol"/>
              </a:rPr>
              <a:t>); }</a:t>
            </a:r>
          </a:p>
          <a:p>
            <a:pPr marL="457200" indent="-457200">
              <a:buNone/>
            </a:pPr>
            <a:r>
              <a:rPr lang="en-US" dirty="0" smtClean="0">
                <a:solidFill>
                  <a:schemeClr val="bg1"/>
                </a:solidFill>
                <a:sym typeface="Symbol"/>
              </a:rPr>
              <a:t>	function</a:t>
            </a:r>
            <a:r>
              <a:rPr lang="en-US" dirty="0" smtClean="0">
                <a:sym typeface="Symbol"/>
              </a:rPr>
              <a:t> G(x: Tree): U …</a:t>
            </a:r>
            <a:br>
              <a:rPr lang="en-US" dirty="0" smtClean="0">
                <a:sym typeface="Symbol"/>
              </a:rPr>
            </a:br>
            <a:r>
              <a:rPr lang="en-US" dirty="0" smtClean="0">
                <a:sym typeface="Symbol"/>
              </a:rPr>
              <a:t>{ </a:t>
            </a:r>
            <a:r>
              <a:rPr lang="en-US" dirty="0" smtClean="0">
                <a:solidFill>
                  <a:schemeClr val="bg1"/>
                </a:solidFill>
                <a:sym typeface="Symbol"/>
              </a:rPr>
              <a:t>match</a:t>
            </a:r>
            <a:r>
              <a:rPr lang="en-US" dirty="0" smtClean="0">
                <a:sym typeface="Symbol"/>
              </a:rPr>
              <a:t> x</a:t>
            </a:r>
            <a:br>
              <a:rPr lang="en-US" dirty="0" smtClean="0">
                <a:sym typeface="Symbol"/>
              </a:rPr>
            </a:br>
            <a:r>
              <a:rPr lang="en-US" dirty="0" smtClean="0">
                <a:sym typeface="Symbol"/>
              </a:rPr>
              <a:t>	</a:t>
            </a:r>
            <a:r>
              <a:rPr lang="en-US" dirty="0" smtClean="0">
                <a:solidFill>
                  <a:schemeClr val="bg1"/>
                </a:solidFill>
                <a:sym typeface="Symbol"/>
              </a:rPr>
              <a:t>case</a:t>
            </a:r>
            <a:r>
              <a:rPr lang="en-US" dirty="0" smtClean="0">
                <a:sym typeface="Symbol"/>
              </a:rPr>
              <a:t> Leaf(n)   n</a:t>
            </a:r>
            <a:br>
              <a:rPr lang="en-US" dirty="0" smtClean="0">
                <a:sym typeface="Symbol"/>
              </a:rPr>
            </a:br>
            <a:r>
              <a:rPr lang="en-US" dirty="0" smtClean="0">
                <a:sym typeface="Symbol"/>
              </a:rPr>
              <a:t>	</a:t>
            </a:r>
            <a:r>
              <a:rPr lang="en-US" dirty="0" smtClean="0">
                <a:solidFill>
                  <a:schemeClr val="bg1"/>
                </a:solidFill>
                <a:sym typeface="Symbol"/>
              </a:rPr>
              <a:t>case</a:t>
            </a:r>
            <a:r>
              <a:rPr lang="en-US" dirty="0" smtClean="0">
                <a:sym typeface="Symbol"/>
              </a:rPr>
              <a:t> Split(</a:t>
            </a:r>
            <a:r>
              <a:rPr lang="en-US" dirty="0" err="1" smtClean="0">
                <a:sym typeface="Symbol"/>
              </a:rPr>
              <a:t>a,b</a:t>
            </a:r>
            <a:r>
              <a:rPr lang="en-US" dirty="0" smtClean="0">
                <a:sym typeface="Symbol"/>
              </a:rPr>
              <a:t>)</a:t>
            </a:r>
            <a:r>
              <a:rPr lang="en-US" dirty="0">
                <a:sym typeface="Symbol"/>
              </a:rPr>
              <a:t> </a:t>
            </a:r>
            <a:r>
              <a:rPr lang="en-US" dirty="0" smtClean="0">
                <a:sym typeface="Symbol"/>
              </a:rPr>
              <a:t>  G(a) + G(b) }</a:t>
            </a:r>
          </a:p>
          <a:p>
            <a:pPr lvl="1"/>
            <a:r>
              <a:rPr lang="en-US" dirty="0">
                <a:sym typeface="Symbol"/>
              </a:rPr>
              <a:t>(</a:t>
            </a:r>
            <a:r>
              <a:rPr lang="en-US" dirty="0" smtClean="0">
                <a:sym typeface="Symbol"/>
              </a:rPr>
              <a:t>t</a:t>
            </a:r>
            <a:r>
              <a:rPr lang="en-US" dirty="0">
                <a:sym typeface="Symbol"/>
              </a:rPr>
              <a:t> </a:t>
            </a:r>
            <a:r>
              <a:rPr lang="en-US" dirty="0" smtClean="0">
                <a:sym typeface="Symbol"/>
              </a:rPr>
              <a:t>  G(t) = if … else G(left(t)) + G(right(t)))</a:t>
            </a:r>
          </a:p>
          <a:p>
            <a:pPr lvl="1"/>
            <a:r>
              <a:rPr lang="en-US" dirty="0" smtClean="0">
                <a:sym typeface="Symbol"/>
              </a:rPr>
              <a:t>(n </a:t>
            </a:r>
            <a:r>
              <a:rPr lang="en-US" dirty="0">
                <a:sym typeface="Symbol"/>
              </a:rPr>
              <a:t>  </a:t>
            </a:r>
            <a:r>
              <a:rPr lang="en-US" dirty="0" smtClean="0">
                <a:sym typeface="Symbol"/>
              </a:rPr>
              <a:t>G(Leaf(n)) </a:t>
            </a:r>
            <a:r>
              <a:rPr lang="en-US" dirty="0">
                <a:sym typeface="Symbol"/>
              </a:rPr>
              <a:t>= </a:t>
            </a:r>
            <a:r>
              <a:rPr lang="en-US" dirty="0" smtClean="0">
                <a:sym typeface="Symbol"/>
              </a:rPr>
              <a:t>n)</a:t>
            </a:r>
          </a:p>
          <a:p>
            <a:pPr lvl="1"/>
            <a:r>
              <a:rPr lang="en-US" dirty="0">
                <a:sym typeface="Symbol"/>
              </a:rPr>
              <a:t>(</a:t>
            </a:r>
            <a:r>
              <a:rPr lang="en-US" dirty="0" smtClean="0">
                <a:sym typeface="Symbol"/>
              </a:rPr>
              <a:t></a:t>
            </a:r>
            <a:r>
              <a:rPr lang="en-US" dirty="0" err="1" smtClean="0">
                <a:sym typeface="Symbol"/>
              </a:rPr>
              <a:t>a,b</a:t>
            </a:r>
            <a:r>
              <a:rPr lang="en-US" dirty="0" smtClean="0">
                <a:sym typeface="Symbol"/>
              </a:rPr>
              <a:t> </a:t>
            </a:r>
            <a:r>
              <a:rPr lang="en-US" dirty="0">
                <a:sym typeface="Symbol"/>
              </a:rPr>
              <a:t>  </a:t>
            </a:r>
            <a:r>
              <a:rPr lang="en-US" dirty="0" smtClean="0">
                <a:sym typeface="Symbol"/>
              </a:rPr>
              <a:t>G(Split(</a:t>
            </a:r>
            <a:r>
              <a:rPr lang="en-US" dirty="0" err="1" smtClean="0">
                <a:sym typeface="Symbol"/>
              </a:rPr>
              <a:t>a,b</a:t>
            </a:r>
            <a:r>
              <a:rPr lang="en-US" dirty="0" smtClean="0">
                <a:sym typeface="Symbol"/>
              </a:rPr>
              <a:t>)) </a:t>
            </a:r>
            <a:r>
              <a:rPr lang="en-US" dirty="0">
                <a:sym typeface="Symbol"/>
              </a:rPr>
              <a:t>= </a:t>
            </a:r>
            <a:r>
              <a:rPr lang="en-US" dirty="0" smtClean="0">
                <a:sym typeface="Symbol"/>
              </a:rPr>
              <a:t>G(a) + G(b))</a:t>
            </a:r>
            <a:endParaRPr lang="en-US" dirty="0"/>
          </a:p>
        </p:txBody>
      </p:sp>
      <p:sp>
        <p:nvSpPr>
          <p:cNvPr id="4" name="Footer Placeholder 3"/>
          <p:cNvSpPr>
            <a:spLocks noGrp="1"/>
          </p:cNvSpPr>
          <p:nvPr>
            <p:ph type="ftr" sz="quarter" idx="11"/>
          </p:nvPr>
        </p:nvSpPr>
        <p:spPr/>
        <p:txBody>
          <a:bodyPr/>
          <a:lstStyle/>
          <a:p>
            <a:r>
              <a:rPr lang="en-US" smtClean="0"/>
              <a:t>K. Rustan M. Leino</a:t>
            </a:r>
            <a:endParaRPr lang="en-US" dirty="0"/>
          </a:p>
        </p:txBody>
      </p:sp>
      <p:sp>
        <p:nvSpPr>
          <p:cNvPr id="7" name="&quot;No&quot; Symbol 6"/>
          <p:cNvSpPr/>
          <p:nvPr/>
        </p:nvSpPr>
        <p:spPr bwMode="auto">
          <a:xfrm>
            <a:off x="3124200" y="4419600"/>
            <a:ext cx="2971800" cy="762000"/>
          </a:xfrm>
          <a:prstGeom prst="noSmoking">
            <a:avLst/>
          </a:prstGeom>
          <a:solidFill>
            <a:srgbClr val="C00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gradFill>
                <a:gsLst>
                  <a:gs pos="50000">
                    <a:schemeClr val="tx1"/>
                  </a:gs>
                  <a:gs pos="100000">
                    <a:schemeClr val="tx1"/>
                  </a:gs>
                </a:gsLst>
                <a:lin ang="5400000" scaled="0"/>
              </a:gradFill>
              <a:effectLst>
                <a:outerShdw blurRad="50800" dist="38100" dir="2700000" algn="tl" rotWithShape="0">
                  <a:schemeClr val="bg2">
                    <a:alpha val="40000"/>
                  </a:schemeClr>
                </a:outerShdw>
              </a:effectLst>
              <a:latin typeface="Segoe" pitchFamily="34" charset="0"/>
            </a:endParaRPr>
          </a:p>
        </p:txBody>
      </p:sp>
    </p:spTree>
    <p:extLst>
      <p:ext uri="{BB962C8B-B14F-4D97-AF65-F5344CB8AC3E}">
        <p14:creationId xmlns:p14="http://schemas.microsoft.com/office/powerpoint/2010/main" val="6980506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par>
                                <p:cTn id="32" presetID="9" presetClass="emph" presetSubtype="0" nodeType="withEffect">
                                  <p:stCondLst>
                                    <p:cond delay="0"/>
                                  </p:stCondLst>
                                  <p:childTnLst>
                                    <p:set>
                                      <p:cBhvr rctx="PPT">
                                        <p:cTn id="33" dur="indefinite"/>
                                        <p:tgtEl>
                                          <p:spTgt spid="3">
                                            <p:txEl>
                                              <p:pRg st="4" end="4"/>
                                            </p:txEl>
                                          </p:spTgt>
                                        </p:tgtEl>
                                        <p:attrNameLst>
                                          <p:attrName>style.opacity</p:attrName>
                                        </p:attrNameLst>
                                      </p:cBhvr>
                                      <p:to>
                                        <p:strVal val="0.5"/>
                                      </p:to>
                                    </p:set>
                                    <p:animEffect filter="image" prLst="opacity: 0.5">
                                      <p:cBhvr rctx="IE">
                                        <p:cTn id="34" dur="indefinite"/>
                                        <p:tgtEl>
                                          <p:spTgt spid="3">
                                            <p:txEl>
                                              <p:pRg st="4" end="4"/>
                                            </p:txEl>
                                          </p:spTgt>
                                        </p:tgtEl>
                                      </p:cBhvr>
                                    </p:animEffect>
                                  </p:childTnLst>
                                </p:cTn>
                              </p:par>
                            </p:childTnLst>
                          </p:cTn>
                        </p:par>
                        <p:par>
                          <p:cTn id="35" fill="hold">
                            <p:stCondLst>
                              <p:cond delay="500"/>
                            </p:stCondLst>
                            <p:childTnLst>
                              <p:par>
                                <p:cTn id="36" presetID="10" presetClass="entr" presetSubtype="0" fill="hold" nodeType="after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500"/>
                                        <p:tgtEl>
                                          <p:spTgt spid="3">
                                            <p:txEl>
                                              <p:pRg st="5" end="5"/>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500"/>
                                        <p:tgtEl>
                                          <p:spTgt spid="3">
                                            <p:txEl>
                                              <p:pRg st="6" end="6"/>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fade">
                                      <p:cBhvr>
                                        <p:cTn id="4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6" grpId="0" animBg="1"/>
      <p:bldP spid="5" grpId="0" animBg="1"/>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Arrow Connector 27"/>
          <p:cNvCxnSpPr>
            <a:stCxn id="8" idx="3"/>
            <a:endCxn id="10" idx="6"/>
          </p:cNvCxnSpPr>
          <p:nvPr/>
        </p:nvCxnSpPr>
        <p:spPr>
          <a:xfrm flipH="1">
            <a:off x="6140824" y="2689878"/>
            <a:ext cx="523968" cy="187792"/>
          </a:xfrm>
          <a:prstGeom prst="straightConnector1">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 name="Freeform 11"/>
          <p:cNvSpPr/>
          <p:nvPr/>
        </p:nvSpPr>
        <p:spPr>
          <a:xfrm>
            <a:off x="3581400" y="603255"/>
            <a:ext cx="1098176" cy="606980"/>
          </a:xfrm>
          <a:custGeom>
            <a:avLst/>
            <a:gdLst>
              <a:gd name="connsiteX0" fmla="*/ 2893 w 1804798"/>
              <a:gd name="connsiteY0" fmla="*/ 445616 h 606980"/>
              <a:gd name="connsiteX1" fmla="*/ 70128 w 1804798"/>
              <a:gd name="connsiteY1" fmla="*/ 418721 h 606980"/>
              <a:gd name="connsiteX2" fmla="*/ 473540 w 1804798"/>
              <a:gd name="connsiteY2" fmla="*/ 1863 h 606980"/>
              <a:gd name="connsiteX3" fmla="*/ 1804798 w 1804798"/>
              <a:gd name="connsiteY3" fmla="*/ 606980 h 606980"/>
            </a:gdLst>
            <a:ahLst/>
            <a:cxnLst>
              <a:cxn ang="0">
                <a:pos x="connsiteX0" y="connsiteY0"/>
              </a:cxn>
              <a:cxn ang="0">
                <a:pos x="connsiteX1" y="connsiteY1"/>
              </a:cxn>
              <a:cxn ang="0">
                <a:pos x="connsiteX2" y="connsiteY2"/>
              </a:cxn>
              <a:cxn ang="0">
                <a:pos x="connsiteX3" y="connsiteY3"/>
              </a:cxn>
            </a:cxnLst>
            <a:rect l="l" t="t" r="r" b="b"/>
            <a:pathLst>
              <a:path w="1804798" h="606980">
                <a:moveTo>
                  <a:pt x="2893" y="445616"/>
                </a:moveTo>
                <a:cubicBezTo>
                  <a:pt x="-2710" y="469148"/>
                  <a:pt x="-8313" y="492680"/>
                  <a:pt x="70128" y="418721"/>
                </a:cubicBezTo>
                <a:cubicBezTo>
                  <a:pt x="148569" y="344762"/>
                  <a:pt x="184428" y="-29514"/>
                  <a:pt x="473540" y="1863"/>
                </a:cubicBezTo>
                <a:cubicBezTo>
                  <a:pt x="762652" y="33239"/>
                  <a:pt x="1283725" y="320109"/>
                  <a:pt x="1804798" y="606980"/>
                </a:cubicBezTo>
              </a:path>
            </a:pathLst>
          </a:custGeom>
          <a:ln w="38100">
            <a:solidFill>
              <a:schemeClr val="bg1">
                <a:lumMod val="65000"/>
                <a:lumOff val="3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4" name="Straight Arrow Connector 13"/>
          <p:cNvCxnSpPr>
            <a:stCxn id="5" idx="7"/>
            <a:endCxn id="6" idx="2"/>
          </p:cNvCxnSpPr>
          <p:nvPr/>
        </p:nvCxnSpPr>
        <p:spPr>
          <a:xfrm flipV="1">
            <a:off x="5298608" y="838200"/>
            <a:ext cx="1940392" cy="263992"/>
          </a:xfrm>
          <a:prstGeom prst="straightConnector1">
            <a:avLst/>
          </a:prstGeom>
          <a:ln w="3810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5" idx="5"/>
            <a:endCxn id="10" idx="1"/>
          </p:cNvCxnSpPr>
          <p:nvPr/>
        </p:nvCxnSpPr>
        <p:spPr>
          <a:xfrm>
            <a:off x="5298608" y="1641008"/>
            <a:ext cx="191808" cy="967254"/>
          </a:xfrm>
          <a:prstGeom prst="straightConnector1">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 idx="5"/>
            <a:endCxn id="7" idx="0"/>
          </p:cNvCxnSpPr>
          <p:nvPr/>
        </p:nvCxnSpPr>
        <p:spPr>
          <a:xfrm>
            <a:off x="7889408" y="1107608"/>
            <a:ext cx="492592" cy="622580"/>
          </a:xfrm>
          <a:prstGeom prst="straightConnector1">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8" idx="6"/>
            <a:endCxn id="9" idx="1"/>
          </p:cNvCxnSpPr>
          <p:nvPr/>
        </p:nvCxnSpPr>
        <p:spPr>
          <a:xfrm>
            <a:off x="7315200" y="2420470"/>
            <a:ext cx="263992" cy="891522"/>
          </a:xfrm>
          <a:prstGeom prst="straightConnector1">
            <a:avLst/>
          </a:prstGeom>
          <a:ln w="3810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9" idx="3"/>
            <a:endCxn id="11" idx="6"/>
          </p:cNvCxnSpPr>
          <p:nvPr/>
        </p:nvCxnSpPr>
        <p:spPr>
          <a:xfrm flipH="1">
            <a:off x="6934200" y="3850808"/>
            <a:ext cx="644992" cy="187792"/>
          </a:xfrm>
          <a:prstGeom prst="straightConnector1">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1" idx="0"/>
            <a:endCxn id="8" idx="4"/>
          </p:cNvCxnSpPr>
          <p:nvPr/>
        </p:nvCxnSpPr>
        <p:spPr>
          <a:xfrm flipV="1">
            <a:off x="6553200" y="2801470"/>
            <a:ext cx="381000" cy="856130"/>
          </a:xfrm>
          <a:prstGeom prst="straightConnector1">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p:txBody>
          <a:bodyPr/>
          <a:lstStyle/>
          <a:p>
            <a:r>
              <a:rPr lang="en-US" dirty="0" err="1" smtClean="0"/>
              <a:t>Dafny</a:t>
            </a:r>
            <a:endParaRPr lang="en-US" dirty="0"/>
          </a:p>
        </p:txBody>
      </p:sp>
      <p:sp>
        <p:nvSpPr>
          <p:cNvPr id="3" name="Subtitle 2"/>
          <p:cNvSpPr>
            <a:spLocks noGrp="1"/>
          </p:cNvSpPr>
          <p:nvPr>
            <p:ph type="subTitle" idx="1"/>
          </p:nvPr>
        </p:nvSpPr>
        <p:spPr/>
        <p:txBody>
          <a:bodyPr/>
          <a:lstStyle/>
          <a:p>
            <a:r>
              <a:rPr lang="en-US" dirty="0" err="1" smtClean="0"/>
              <a:t>Schorr</a:t>
            </a:r>
            <a:r>
              <a:rPr lang="en-US" dirty="0" smtClean="0"/>
              <a:t>-Waite algorithm</a:t>
            </a:r>
            <a:endParaRPr lang="en-US" dirty="0"/>
          </a:p>
        </p:txBody>
      </p:sp>
      <p:sp>
        <p:nvSpPr>
          <p:cNvPr id="4" name="Text Placeholder 3"/>
          <p:cNvSpPr>
            <a:spLocks noGrp="1"/>
          </p:cNvSpPr>
          <p:nvPr>
            <p:ph type="body" sz="quarter" idx="10"/>
          </p:nvPr>
        </p:nvSpPr>
        <p:spPr/>
        <p:txBody>
          <a:bodyPr/>
          <a:lstStyle/>
          <a:p>
            <a:r>
              <a:rPr lang="en-US" dirty="0" smtClean="0"/>
              <a:t>demo</a:t>
            </a:r>
            <a:endParaRPr lang="en-US" dirty="0"/>
          </a:p>
        </p:txBody>
      </p:sp>
      <p:sp>
        <p:nvSpPr>
          <p:cNvPr id="5" name="Oval 4"/>
          <p:cNvSpPr/>
          <p:nvPr/>
        </p:nvSpPr>
        <p:spPr bwMode="auto">
          <a:xfrm>
            <a:off x="4648200" y="990600"/>
            <a:ext cx="762000" cy="762000"/>
          </a:xfrm>
          <a:prstGeom prst="ellipse">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gradFill>
                <a:gsLst>
                  <a:gs pos="50000">
                    <a:schemeClr val="tx1"/>
                  </a:gs>
                  <a:gs pos="100000">
                    <a:schemeClr val="tx1"/>
                  </a:gs>
                </a:gsLst>
                <a:lin ang="5400000" scaled="0"/>
              </a:gradFill>
              <a:effectLst>
                <a:outerShdw blurRad="50800" dist="38100" dir="2700000" algn="tl" rotWithShape="0">
                  <a:schemeClr val="bg2">
                    <a:alpha val="40000"/>
                  </a:schemeClr>
                </a:outerShdw>
              </a:effectLst>
              <a:latin typeface="Segoe" pitchFamily="34" charset="0"/>
            </a:endParaRPr>
          </a:p>
        </p:txBody>
      </p:sp>
      <p:sp>
        <p:nvSpPr>
          <p:cNvPr id="6" name="Oval 5"/>
          <p:cNvSpPr/>
          <p:nvPr/>
        </p:nvSpPr>
        <p:spPr bwMode="auto">
          <a:xfrm>
            <a:off x="7239000" y="457200"/>
            <a:ext cx="762000" cy="762000"/>
          </a:xfrm>
          <a:prstGeom prst="ellipse">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gradFill>
                <a:gsLst>
                  <a:gs pos="50000">
                    <a:schemeClr val="tx1"/>
                  </a:gs>
                  <a:gs pos="100000">
                    <a:schemeClr val="tx1"/>
                  </a:gs>
                </a:gsLst>
                <a:lin ang="5400000" scaled="0"/>
              </a:gradFill>
              <a:effectLst>
                <a:outerShdw blurRad="50800" dist="38100" dir="2700000" algn="tl" rotWithShape="0">
                  <a:schemeClr val="bg2">
                    <a:alpha val="40000"/>
                  </a:schemeClr>
                </a:outerShdw>
              </a:effectLst>
              <a:latin typeface="Segoe" pitchFamily="34" charset="0"/>
            </a:endParaRPr>
          </a:p>
        </p:txBody>
      </p:sp>
      <p:sp>
        <p:nvSpPr>
          <p:cNvPr id="7" name="Oval 6"/>
          <p:cNvSpPr/>
          <p:nvPr/>
        </p:nvSpPr>
        <p:spPr bwMode="auto">
          <a:xfrm>
            <a:off x="8001000" y="1730188"/>
            <a:ext cx="762000" cy="762000"/>
          </a:xfrm>
          <a:prstGeom prst="ellipse">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gradFill>
                <a:gsLst>
                  <a:gs pos="50000">
                    <a:schemeClr val="tx1"/>
                  </a:gs>
                  <a:gs pos="100000">
                    <a:schemeClr val="tx1"/>
                  </a:gs>
                </a:gsLst>
                <a:lin ang="5400000" scaled="0"/>
              </a:gradFill>
              <a:effectLst>
                <a:outerShdw blurRad="50800" dist="38100" dir="2700000" algn="tl" rotWithShape="0">
                  <a:schemeClr val="bg2">
                    <a:alpha val="40000"/>
                  </a:schemeClr>
                </a:outerShdw>
              </a:effectLst>
              <a:latin typeface="Segoe" pitchFamily="34" charset="0"/>
            </a:endParaRPr>
          </a:p>
        </p:txBody>
      </p:sp>
      <p:sp>
        <p:nvSpPr>
          <p:cNvPr id="8" name="Oval 7"/>
          <p:cNvSpPr/>
          <p:nvPr/>
        </p:nvSpPr>
        <p:spPr bwMode="auto">
          <a:xfrm>
            <a:off x="6553200" y="2039470"/>
            <a:ext cx="762000" cy="762000"/>
          </a:xfrm>
          <a:prstGeom prst="ellipse">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gradFill>
                <a:gsLst>
                  <a:gs pos="50000">
                    <a:schemeClr val="tx1"/>
                  </a:gs>
                  <a:gs pos="100000">
                    <a:schemeClr val="tx1"/>
                  </a:gs>
                </a:gsLst>
                <a:lin ang="5400000" scaled="0"/>
              </a:gradFill>
              <a:effectLst>
                <a:outerShdw blurRad="50800" dist="38100" dir="2700000" algn="tl" rotWithShape="0">
                  <a:schemeClr val="bg2">
                    <a:alpha val="40000"/>
                  </a:schemeClr>
                </a:outerShdw>
              </a:effectLst>
              <a:latin typeface="Segoe" pitchFamily="34" charset="0"/>
            </a:endParaRPr>
          </a:p>
        </p:txBody>
      </p:sp>
      <p:sp>
        <p:nvSpPr>
          <p:cNvPr id="9" name="Oval 8"/>
          <p:cNvSpPr/>
          <p:nvPr/>
        </p:nvSpPr>
        <p:spPr bwMode="auto">
          <a:xfrm>
            <a:off x="7467600" y="3200400"/>
            <a:ext cx="762000" cy="762000"/>
          </a:xfrm>
          <a:prstGeom prst="ellipse">
            <a:avLst/>
          </a:prstGeom>
          <a:ln>
            <a:headEnd type="none" w="med" len="med"/>
            <a:tailEnd type="none" w="med" len="med"/>
          </a:ln>
          <a:effectLst>
            <a:glow rad="228600">
              <a:schemeClr val="accent3">
                <a:satMod val="175000"/>
                <a:alpha val="40000"/>
              </a:schemeClr>
            </a:glow>
            <a:outerShdw blurRad="63500" dist="38100" dir="5400000" rotWithShape="0">
              <a:srgbClr val="000000">
                <a:alpha val="45000"/>
              </a:srgbClr>
            </a:outerShdw>
          </a:effectLst>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gradFill>
                <a:gsLst>
                  <a:gs pos="50000">
                    <a:schemeClr val="tx1"/>
                  </a:gs>
                  <a:gs pos="100000">
                    <a:schemeClr val="tx1"/>
                  </a:gs>
                </a:gsLst>
                <a:lin ang="5400000" scaled="0"/>
              </a:gradFill>
              <a:effectLst>
                <a:outerShdw blurRad="50800" dist="38100" dir="2700000" algn="tl" rotWithShape="0">
                  <a:schemeClr val="bg2">
                    <a:alpha val="40000"/>
                  </a:schemeClr>
                </a:outerShdw>
              </a:effectLst>
              <a:latin typeface="Segoe" pitchFamily="34" charset="0"/>
            </a:endParaRPr>
          </a:p>
        </p:txBody>
      </p:sp>
      <p:sp>
        <p:nvSpPr>
          <p:cNvPr id="10" name="Oval 9"/>
          <p:cNvSpPr/>
          <p:nvPr/>
        </p:nvSpPr>
        <p:spPr bwMode="auto">
          <a:xfrm>
            <a:off x="5378824" y="2496670"/>
            <a:ext cx="762000" cy="762000"/>
          </a:xfrm>
          <a:prstGeom prst="ellipse">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gradFill>
                <a:gsLst>
                  <a:gs pos="50000">
                    <a:schemeClr val="tx1"/>
                  </a:gs>
                  <a:gs pos="100000">
                    <a:schemeClr val="tx1"/>
                  </a:gs>
                </a:gsLst>
                <a:lin ang="5400000" scaled="0"/>
              </a:gradFill>
              <a:effectLst>
                <a:outerShdw blurRad="50800" dist="38100" dir="2700000" algn="tl" rotWithShape="0">
                  <a:schemeClr val="bg2">
                    <a:alpha val="40000"/>
                  </a:schemeClr>
                </a:outerShdw>
              </a:effectLst>
              <a:latin typeface="Segoe" pitchFamily="34" charset="0"/>
            </a:endParaRPr>
          </a:p>
        </p:txBody>
      </p:sp>
      <p:sp>
        <p:nvSpPr>
          <p:cNvPr id="11" name="Oval 10"/>
          <p:cNvSpPr/>
          <p:nvPr/>
        </p:nvSpPr>
        <p:spPr bwMode="auto">
          <a:xfrm>
            <a:off x="6172200" y="3657600"/>
            <a:ext cx="762000" cy="762000"/>
          </a:xfrm>
          <a:prstGeom prst="ellipse">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gradFill>
                <a:gsLst>
                  <a:gs pos="50000">
                    <a:schemeClr val="tx1"/>
                  </a:gs>
                  <a:gs pos="100000">
                    <a:schemeClr val="tx1"/>
                  </a:gs>
                </a:gsLst>
                <a:lin ang="5400000" scaled="0"/>
              </a:gradFill>
              <a:effectLst>
                <a:outerShdw blurRad="50800" dist="38100" dir="2700000" algn="tl" rotWithShape="0">
                  <a:schemeClr val="bg2">
                    <a:alpha val="40000"/>
                  </a:schemeClr>
                </a:outerShdw>
              </a:effectLst>
              <a:latin typeface="Segoe" pitchFamily="34" charset="0"/>
            </a:endParaRPr>
          </a:p>
        </p:txBody>
      </p:sp>
      <p:cxnSp>
        <p:nvCxnSpPr>
          <p:cNvPr id="22" name="Straight Arrow Connector 21"/>
          <p:cNvCxnSpPr>
            <a:stCxn id="6" idx="3"/>
            <a:endCxn id="8" idx="0"/>
          </p:cNvCxnSpPr>
          <p:nvPr/>
        </p:nvCxnSpPr>
        <p:spPr>
          <a:xfrm flipH="1">
            <a:off x="6934200" y="1107608"/>
            <a:ext cx="416392" cy="931862"/>
          </a:xfrm>
          <a:prstGeom prst="straightConnector1">
            <a:avLst/>
          </a:prstGeom>
          <a:ln w="3810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4" name="Curved Connector 43"/>
          <p:cNvCxnSpPr>
            <a:stCxn id="5" idx="7"/>
          </p:cNvCxnSpPr>
          <p:nvPr/>
        </p:nvCxnSpPr>
        <p:spPr>
          <a:xfrm rot="16200000" flipV="1">
            <a:off x="4689008" y="492592"/>
            <a:ext cx="416392" cy="802808"/>
          </a:xfrm>
          <a:prstGeom prst="curvedConnector2">
            <a:avLst/>
          </a:prstGeom>
          <a:ln w="38100">
            <a:solidFill>
              <a:schemeClr val="accent6">
                <a:lumMod val="75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7" name="Curved Connector 46"/>
          <p:cNvCxnSpPr>
            <a:stCxn id="6" idx="3"/>
            <a:endCxn id="5" idx="6"/>
          </p:cNvCxnSpPr>
          <p:nvPr/>
        </p:nvCxnSpPr>
        <p:spPr>
          <a:xfrm rot="5400000">
            <a:off x="6248400" y="269408"/>
            <a:ext cx="263992" cy="1940392"/>
          </a:xfrm>
          <a:prstGeom prst="curvedConnector2">
            <a:avLst/>
          </a:prstGeom>
          <a:ln w="38100">
            <a:solidFill>
              <a:schemeClr val="accent6">
                <a:lumMod val="75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53" name="Curved Connector 52"/>
          <p:cNvCxnSpPr>
            <a:stCxn id="8" idx="6"/>
            <a:endCxn id="6" idx="4"/>
          </p:cNvCxnSpPr>
          <p:nvPr/>
        </p:nvCxnSpPr>
        <p:spPr>
          <a:xfrm flipV="1">
            <a:off x="7315200" y="1219200"/>
            <a:ext cx="304800" cy="1201270"/>
          </a:xfrm>
          <a:prstGeom prst="curvedConnector2">
            <a:avLst/>
          </a:prstGeom>
          <a:ln w="38100">
            <a:solidFill>
              <a:schemeClr val="accent6">
                <a:lumMod val="75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62" name="Curved Connector 61"/>
          <p:cNvCxnSpPr>
            <a:stCxn id="67" idx="1"/>
          </p:cNvCxnSpPr>
          <p:nvPr/>
        </p:nvCxnSpPr>
        <p:spPr>
          <a:xfrm rot="10800000">
            <a:off x="7239000" y="2689878"/>
            <a:ext cx="1017494" cy="203490"/>
          </a:xfrm>
          <a:prstGeom prst="curvedConnector3">
            <a:avLst>
              <a:gd name="adj1" fmla="val 50000"/>
            </a:avLst>
          </a:prstGeom>
          <a:ln w="38100">
            <a:solidFill>
              <a:schemeClr val="bg1">
                <a:lumMod val="65000"/>
                <a:lumOff val="35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8256494" y="2662535"/>
            <a:ext cx="914400" cy="461665"/>
          </a:xfrm>
          <a:prstGeom prst="rect">
            <a:avLst/>
          </a:prstGeom>
          <a:noFill/>
        </p:spPr>
        <p:txBody>
          <a:bodyPr wrap="square" rtlCol="0">
            <a:spAutoFit/>
          </a:bodyPr>
          <a:lstStyle/>
          <a:p>
            <a:r>
              <a:rPr lang="en-US" sz="2400" dirty="0" err="1" smtClean="0">
                <a:solidFill>
                  <a:schemeClr val="bg1"/>
                </a:solidFill>
                <a:effectLst/>
              </a:rPr>
              <a:t>prev</a:t>
            </a:r>
            <a:endParaRPr lang="en-US" sz="2400" dirty="0" smtClean="0">
              <a:solidFill>
                <a:schemeClr val="bg1"/>
              </a:solidFill>
              <a:effectLst/>
            </a:endParaRPr>
          </a:p>
        </p:txBody>
      </p:sp>
      <p:sp>
        <p:nvSpPr>
          <p:cNvPr id="68" name="TextBox 67"/>
          <p:cNvSpPr txBox="1"/>
          <p:nvPr/>
        </p:nvSpPr>
        <p:spPr>
          <a:xfrm>
            <a:off x="3124200" y="999582"/>
            <a:ext cx="914400" cy="461665"/>
          </a:xfrm>
          <a:prstGeom prst="rect">
            <a:avLst/>
          </a:prstGeom>
          <a:noFill/>
        </p:spPr>
        <p:txBody>
          <a:bodyPr wrap="square" rtlCol="0">
            <a:spAutoFit/>
          </a:bodyPr>
          <a:lstStyle/>
          <a:p>
            <a:r>
              <a:rPr lang="en-US" sz="2400" dirty="0" smtClean="0">
                <a:solidFill>
                  <a:schemeClr val="bg1"/>
                </a:solidFill>
                <a:effectLst/>
              </a:rPr>
              <a:t>root</a:t>
            </a:r>
          </a:p>
        </p:txBody>
      </p:sp>
      <p:cxnSp>
        <p:nvCxnSpPr>
          <p:cNvPr id="70" name="Curved Connector 69"/>
          <p:cNvCxnSpPr>
            <a:stCxn id="73" idx="1"/>
            <a:endCxn id="9" idx="4"/>
          </p:cNvCxnSpPr>
          <p:nvPr/>
        </p:nvCxnSpPr>
        <p:spPr>
          <a:xfrm rot="10800000">
            <a:off x="7848600" y="3962401"/>
            <a:ext cx="12700" cy="611833"/>
          </a:xfrm>
          <a:prstGeom prst="curvedConnector4">
            <a:avLst>
              <a:gd name="adj1" fmla="val 211764"/>
              <a:gd name="adj2" fmla="val 51281"/>
            </a:avLst>
          </a:prstGeom>
          <a:ln w="38100">
            <a:solidFill>
              <a:schemeClr val="bg1">
                <a:lumMod val="65000"/>
                <a:lumOff val="35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7848600" y="4343400"/>
            <a:ext cx="1181100" cy="461665"/>
          </a:xfrm>
          <a:prstGeom prst="rect">
            <a:avLst/>
          </a:prstGeom>
          <a:noFill/>
        </p:spPr>
        <p:txBody>
          <a:bodyPr wrap="square" rtlCol="0">
            <a:spAutoFit/>
          </a:bodyPr>
          <a:lstStyle/>
          <a:p>
            <a:r>
              <a:rPr lang="en-US" sz="2400" dirty="0" smtClean="0">
                <a:solidFill>
                  <a:schemeClr val="bg1"/>
                </a:solidFill>
                <a:effectLst/>
              </a:rPr>
              <a:t>current</a:t>
            </a:r>
          </a:p>
        </p:txBody>
      </p:sp>
    </p:spTree>
    <p:extLst>
      <p:ext uri="{BB962C8B-B14F-4D97-AF65-F5344CB8AC3E}">
        <p14:creationId xmlns:p14="http://schemas.microsoft.com/office/powerpoint/2010/main" val="12875427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rctx="PPT">
                                        <p:cTn id="6" dur="indefinite"/>
                                        <p:tgtEl>
                                          <p:spTgt spid="14"/>
                                        </p:tgtEl>
                                        <p:attrNameLst>
                                          <p:attrName>style.opacity</p:attrName>
                                        </p:attrNameLst>
                                      </p:cBhvr>
                                      <p:to>
                                        <p:strVal val="0.25"/>
                                      </p:to>
                                    </p:set>
                                    <p:animEffect filter="image" prLst="opacity: 0.25">
                                      <p:cBhvr rctx="IE">
                                        <p:cTn id="7" dur="indefinite"/>
                                        <p:tgtEl>
                                          <p:spTgt spid="14"/>
                                        </p:tgtEl>
                                      </p:cBhvr>
                                    </p:animEffect>
                                  </p:childTnLst>
                                </p:cTn>
                              </p:par>
                              <p:par>
                                <p:cTn id="8" presetID="9" presetClass="emph" presetSubtype="0" nodeType="withEffect">
                                  <p:stCondLst>
                                    <p:cond delay="0"/>
                                  </p:stCondLst>
                                  <p:childTnLst>
                                    <p:set>
                                      <p:cBhvr rctx="PPT">
                                        <p:cTn id="9" dur="indefinite"/>
                                        <p:tgtEl>
                                          <p:spTgt spid="22"/>
                                        </p:tgtEl>
                                        <p:attrNameLst>
                                          <p:attrName>style.opacity</p:attrName>
                                        </p:attrNameLst>
                                      </p:cBhvr>
                                      <p:to>
                                        <p:strVal val="0.25"/>
                                      </p:to>
                                    </p:set>
                                    <p:animEffect filter="image" prLst="opacity: 0.25">
                                      <p:cBhvr rctx="IE">
                                        <p:cTn id="10" dur="indefinite"/>
                                        <p:tgtEl>
                                          <p:spTgt spid="22"/>
                                        </p:tgtEl>
                                      </p:cBhvr>
                                    </p:animEffect>
                                  </p:childTnLst>
                                </p:cTn>
                              </p:par>
                              <p:par>
                                <p:cTn id="11" presetID="9" presetClass="emph" presetSubtype="0" nodeType="withEffect">
                                  <p:stCondLst>
                                    <p:cond delay="0"/>
                                  </p:stCondLst>
                                  <p:childTnLst>
                                    <p:set>
                                      <p:cBhvr rctx="PPT">
                                        <p:cTn id="12" dur="indefinite"/>
                                        <p:tgtEl>
                                          <p:spTgt spid="25"/>
                                        </p:tgtEl>
                                        <p:attrNameLst>
                                          <p:attrName>style.opacity</p:attrName>
                                        </p:attrNameLst>
                                      </p:cBhvr>
                                      <p:to>
                                        <p:strVal val="0.25"/>
                                      </p:to>
                                    </p:set>
                                    <p:animEffect filter="image" prLst="opacity: 0.25">
                                      <p:cBhvr rctx="IE">
                                        <p:cTn id="13" dur="indefinite"/>
                                        <p:tgtEl>
                                          <p:spTgt spid="25"/>
                                        </p:tgtEl>
                                      </p:cBhvr>
                                    </p:animEffect>
                                  </p:childTnLst>
                                </p:cTn>
                              </p:par>
                              <p:par>
                                <p:cTn id="14" presetID="10" presetClass="entr" presetSubtype="0" fill="hold" nodeType="withEffect">
                                  <p:stCondLst>
                                    <p:cond delay="0"/>
                                  </p:stCondLst>
                                  <p:childTnLst>
                                    <p:set>
                                      <p:cBhvr>
                                        <p:cTn id="15" dur="1" fill="hold">
                                          <p:stCondLst>
                                            <p:cond delay="0"/>
                                          </p:stCondLst>
                                        </p:cTn>
                                        <p:tgtEl>
                                          <p:spTgt spid="62"/>
                                        </p:tgtEl>
                                        <p:attrNameLst>
                                          <p:attrName>style.visibility</p:attrName>
                                        </p:attrNameLst>
                                      </p:cBhvr>
                                      <p:to>
                                        <p:strVal val="visible"/>
                                      </p:to>
                                    </p:set>
                                    <p:animEffect transition="in" filter="fade">
                                      <p:cBhvr>
                                        <p:cTn id="16" dur="500"/>
                                        <p:tgtEl>
                                          <p:spTgt spid="6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7"/>
                                        </p:tgtEl>
                                        <p:attrNameLst>
                                          <p:attrName>style.visibility</p:attrName>
                                        </p:attrNameLst>
                                      </p:cBhvr>
                                      <p:to>
                                        <p:strVal val="visible"/>
                                      </p:to>
                                    </p:set>
                                    <p:animEffect transition="in" filter="fade">
                                      <p:cBhvr>
                                        <p:cTn id="19" dur="500"/>
                                        <p:tgtEl>
                                          <p:spTgt spid="67"/>
                                        </p:tgtEl>
                                      </p:cBhvr>
                                    </p:animEffect>
                                  </p:childTnLst>
                                </p:cTn>
                              </p:par>
                              <p:par>
                                <p:cTn id="20" presetID="10" presetClass="entr" presetSubtype="0" fill="hold" nodeType="withEffect">
                                  <p:stCondLst>
                                    <p:cond delay="0"/>
                                  </p:stCondLst>
                                  <p:childTnLst>
                                    <p:set>
                                      <p:cBhvr>
                                        <p:cTn id="21" dur="1" fill="hold">
                                          <p:stCondLst>
                                            <p:cond delay="0"/>
                                          </p:stCondLst>
                                        </p:cTn>
                                        <p:tgtEl>
                                          <p:spTgt spid="53"/>
                                        </p:tgtEl>
                                        <p:attrNameLst>
                                          <p:attrName>style.visibility</p:attrName>
                                        </p:attrNameLst>
                                      </p:cBhvr>
                                      <p:to>
                                        <p:strVal val="visible"/>
                                      </p:to>
                                    </p:set>
                                    <p:animEffect transition="in" filter="fade">
                                      <p:cBhvr>
                                        <p:cTn id="22" dur="500"/>
                                        <p:tgtEl>
                                          <p:spTgt spid="53"/>
                                        </p:tgtEl>
                                      </p:cBhvr>
                                    </p:animEffect>
                                  </p:childTnLst>
                                </p:cTn>
                              </p:par>
                              <p:par>
                                <p:cTn id="23" presetID="10" presetClass="entr" presetSubtype="0" fill="hold" nodeType="with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fade">
                                      <p:cBhvr>
                                        <p:cTn id="25" dur="500"/>
                                        <p:tgtEl>
                                          <p:spTgt spid="47"/>
                                        </p:tgtEl>
                                      </p:cBhvr>
                                    </p:animEffect>
                                  </p:childTnLst>
                                </p:cTn>
                              </p:par>
                              <p:par>
                                <p:cTn id="26" presetID="10" presetClass="entr" presetSubtype="0" fill="hold" nodeType="withEffect">
                                  <p:stCondLst>
                                    <p:cond delay="0"/>
                                  </p:stCondLst>
                                  <p:childTnLst>
                                    <p:set>
                                      <p:cBhvr>
                                        <p:cTn id="27" dur="1" fill="hold">
                                          <p:stCondLst>
                                            <p:cond delay="0"/>
                                          </p:stCondLst>
                                        </p:cTn>
                                        <p:tgtEl>
                                          <p:spTgt spid="44"/>
                                        </p:tgtEl>
                                        <p:attrNameLst>
                                          <p:attrName>style.visibility</p:attrName>
                                        </p:attrNameLst>
                                      </p:cBhvr>
                                      <p:to>
                                        <p:strVal val="visible"/>
                                      </p:to>
                                    </p:set>
                                    <p:animEffect transition="in" filter="fade">
                                      <p:cBhvr>
                                        <p:cTn id="28"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Verifying termination</a:t>
            </a:r>
            <a:endParaRPr lang="en-US" dirty="0"/>
          </a:p>
        </p:txBody>
      </p:sp>
      <p:sp>
        <p:nvSpPr>
          <p:cNvPr id="3" name="Text Placeholder 2"/>
          <p:cNvSpPr>
            <a:spLocks noGrp="1"/>
          </p:cNvSpPr>
          <p:nvPr>
            <p:ph type="body" sz="quarter" idx="10"/>
          </p:nvPr>
        </p:nvSpPr>
        <p:spPr>
          <a:xfrm>
            <a:off x="381000" y="1219200"/>
            <a:ext cx="8382000" cy="4487382"/>
          </a:xfrm>
        </p:spPr>
        <p:txBody>
          <a:bodyPr/>
          <a:lstStyle/>
          <a:p>
            <a:r>
              <a:rPr lang="en-US" dirty="0" smtClean="0"/>
              <a:t>Functions</a:t>
            </a:r>
          </a:p>
          <a:p>
            <a:r>
              <a:rPr lang="en-US" dirty="0" smtClean="0"/>
              <a:t>Loops</a:t>
            </a:r>
          </a:p>
          <a:p>
            <a:r>
              <a:rPr lang="en-US" dirty="0" smtClean="0"/>
              <a:t>Methods</a:t>
            </a:r>
          </a:p>
          <a:p>
            <a:endParaRPr lang="en-US" dirty="0"/>
          </a:p>
          <a:p>
            <a:r>
              <a:rPr lang="en-US" b="1" dirty="0" smtClean="0">
                <a:solidFill>
                  <a:schemeClr val="bg1"/>
                </a:solidFill>
              </a:rPr>
              <a:t>decreases</a:t>
            </a:r>
            <a:r>
              <a:rPr lang="en-US" dirty="0" smtClean="0"/>
              <a:t> clause</a:t>
            </a:r>
          </a:p>
          <a:p>
            <a:pPr lvl="1"/>
            <a:r>
              <a:rPr lang="en-US" dirty="0" smtClean="0"/>
              <a:t>lexicographic tuple</a:t>
            </a:r>
          </a:p>
          <a:p>
            <a:pPr lvl="1"/>
            <a:r>
              <a:rPr lang="en-US" dirty="0" smtClean="0"/>
              <a:t>components of tuple can be of any types</a:t>
            </a:r>
          </a:p>
          <a:p>
            <a:pPr lvl="1"/>
            <a:r>
              <a:rPr lang="en-US" dirty="0" smtClean="0"/>
              <a:t>to compare, consider longest commonly typed prefix of the lexicographic tuple</a:t>
            </a:r>
            <a:endParaRPr lang="en-US" dirty="0"/>
          </a:p>
        </p:txBody>
      </p:sp>
      <p:sp>
        <p:nvSpPr>
          <p:cNvPr id="4" name="Footer Placeholder 3"/>
          <p:cNvSpPr>
            <a:spLocks noGrp="1"/>
          </p:cNvSpPr>
          <p:nvPr>
            <p:ph type="ftr" sz="quarter" idx="11"/>
          </p:nvPr>
        </p:nvSpPr>
        <p:spPr/>
        <p:txBody>
          <a:bodyPr/>
          <a:lstStyle/>
          <a:p>
            <a:r>
              <a:rPr lang="en-US" smtClean="0"/>
              <a:t>K. Rustan M. Leino</a:t>
            </a:r>
            <a:endParaRPr lang="en-US" dirty="0"/>
          </a:p>
        </p:txBody>
      </p:sp>
    </p:spTree>
    <p:extLst>
      <p:ext uri="{BB962C8B-B14F-4D97-AF65-F5344CB8AC3E}">
        <p14:creationId xmlns:p14="http://schemas.microsoft.com/office/powerpoint/2010/main" val="5354106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fade">
                                      <p:cBhvr>
                                        <p:cTn id="1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Dafny</a:t>
            </a:r>
            <a:endParaRPr lang="en-US" dirty="0"/>
          </a:p>
        </p:txBody>
      </p:sp>
      <p:sp>
        <p:nvSpPr>
          <p:cNvPr id="3" name="Subtitle 2"/>
          <p:cNvSpPr>
            <a:spLocks noGrp="1"/>
          </p:cNvSpPr>
          <p:nvPr>
            <p:ph type="subTitle" idx="1"/>
          </p:nvPr>
        </p:nvSpPr>
        <p:spPr/>
        <p:txBody>
          <a:bodyPr/>
          <a:lstStyle/>
          <a:p>
            <a:r>
              <a:rPr lang="en-US" dirty="0" smtClean="0"/>
              <a:t>Using a program to prover a theorem</a:t>
            </a:r>
            <a:endParaRPr lang="en-US" dirty="0"/>
          </a:p>
        </p:txBody>
      </p:sp>
      <p:sp>
        <p:nvSpPr>
          <p:cNvPr id="4" name="Text Placeholder 3"/>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217724406"/>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Text Placeholder 2"/>
          <p:cNvSpPr>
            <a:spLocks noGrp="1"/>
          </p:cNvSpPr>
          <p:nvPr>
            <p:ph type="body" sz="quarter" idx="10"/>
          </p:nvPr>
        </p:nvSpPr>
        <p:spPr>
          <a:xfrm>
            <a:off x="381000" y="1411552"/>
            <a:ext cx="8382000" cy="3397853"/>
          </a:xfrm>
        </p:spPr>
        <p:txBody>
          <a:bodyPr/>
          <a:lstStyle/>
          <a:p>
            <a:r>
              <a:rPr lang="en-US" dirty="0"/>
              <a:t>Full functional-correctness verification is becoming more automatic</a:t>
            </a:r>
          </a:p>
          <a:p>
            <a:r>
              <a:rPr lang="en-US" dirty="0"/>
              <a:t>Interaction is moving closer to </a:t>
            </a:r>
            <a:r>
              <a:rPr lang="en-US" dirty="0" smtClean="0"/>
              <a:t>the problem domain</a:t>
            </a:r>
          </a:p>
          <a:p>
            <a:r>
              <a:rPr lang="en-US" dirty="0" smtClean="0"/>
              <a:t>A well-designed language and verifier,</a:t>
            </a:r>
            <a:br>
              <a:rPr lang="en-US" dirty="0" smtClean="0"/>
            </a:br>
            <a:r>
              <a:rPr lang="en-US" dirty="0" smtClean="0"/>
              <a:t>plus a great SMT solver, go a long way</a:t>
            </a:r>
            <a:endParaRPr lang="en-US" dirty="0"/>
          </a:p>
          <a:p>
            <a:endParaRPr lang="en-US" dirty="0"/>
          </a:p>
        </p:txBody>
      </p:sp>
      <p:sp>
        <p:nvSpPr>
          <p:cNvPr id="4" name="Footer Placeholder 3"/>
          <p:cNvSpPr>
            <a:spLocks noGrp="1"/>
          </p:cNvSpPr>
          <p:nvPr>
            <p:ph type="ftr" sz="quarter" idx="11"/>
          </p:nvPr>
        </p:nvSpPr>
        <p:spPr/>
        <p:txBody>
          <a:bodyPr/>
          <a:lstStyle/>
          <a:p>
            <a:r>
              <a:rPr lang="en-US" smtClean="0"/>
              <a:t>K. Rustan M. Leino</a:t>
            </a:r>
            <a:endParaRPr lang="en-US" dirty="0"/>
          </a:p>
        </p:txBody>
      </p:sp>
      <p:sp>
        <p:nvSpPr>
          <p:cNvPr id="5" name="TextBox 4"/>
          <p:cNvSpPr txBox="1"/>
          <p:nvPr/>
        </p:nvSpPr>
        <p:spPr>
          <a:xfrm>
            <a:off x="152400" y="4648200"/>
            <a:ext cx="8915400" cy="523220"/>
          </a:xfrm>
          <a:prstGeom prst="rect">
            <a:avLst/>
          </a:prstGeom>
          <a:ln>
            <a:noFill/>
          </a:ln>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800" dirty="0" err="1" smtClean="0">
                <a:solidFill>
                  <a:schemeClr val="bg1"/>
                </a:solidFill>
              </a:rPr>
              <a:t>Dafny</a:t>
            </a:r>
            <a:r>
              <a:rPr lang="en-US" sz="2800" dirty="0" smtClean="0">
                <a:solidFill>
                  <a:schemeClr val="bg1"/>
                </a:solidFill>
              </a:rPr>
              <a:t> (and Boogie) open source: </a:t>
            </a:r>
            <a:r>
              <a:rPr lang="en-US" sz="2800" dirty="0" smtClean="0">
                <a:solidFill>
                  <a:schemeClr val="bg1"/>
                </a:solidFill>
                <a:hlinkClick r:id="rId2"/>
              </a:rPr>
              <a:t>boogie.codeplex.com</a:t>
            </a:r>
            <a:endParaRPr lang="en-US" sz="2800" dirty="0">
              <a:solidFill>
                <a:schemeClr val="bg1"/>
              </a:solidFill>
            </a:endParaRPr>
          </a:p>
        </p:txBody>
      </p:sp>
    </p:spTree>
    <p:extLst>
      <p:ext uri="{BB962C8B-B14F-4D97-AF65-F5344CB8AC3E}">
        <p14:creationId xmlns:p14="http://schemas.microsoft.com/office/powerpoint/2010/main" val="1331395622"/>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Program verification</a:t>
            </a:r>
            <a:endParaRPr lang="en-US" dirty="0"/>
          </a:p>
        </p:txBody>
      </p:sp>
      <p:cxnSp>
        <p:nvCxnSpPr>
          <p:cNvPr id="7" name="Elbow Connector 6"/>
          <p:cNvCxnSpPr/>
          <p:nvPr/>
        </p:nvCxnSpPr>
        <p:spPr>
          <a:xfrm>
            <a:off x="2209800" y="1259000"/>
            <a:ext cx="6324600" cy="3733800"/>
          </a:xfrm>
          <a:prstGeom prst="bentConnector3">
            <a:avLst>
              <a:gd name="adj1" fmla="val 36"/>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6200" y="1309225"/>
            <a:ext cx="2057400" cy="954107"/>
          </a:xfrm>
          <a:prstGeom prst="rect">
            <a:avLst/>
          </a:prstGeom>
          <a:noFill/>
        </p:spPr>
        <p:txBody>
          <a:bodyPr wrap="square" rtlCol="0">
            <a:spAutoFit/>
          </a:bodyPr>
          <a:lstStyle/>
          <a:p>
            <a:pPr algn="r"/>
            <a:r>
              <a:rPr lang="en-US" sz="2800" dirty="0" smtClean="0">
                <a:solidFill>
                  <a:schemeClr val="bg2"/>
                </a:solidFill>
                <a:effectLst/>
              </a:rPr>
              <a:t>functional correctness</a:t>
            </a:r>
          </a:p>
        </p:txBody>
      </p:sp>
      <p:sp>
        <p:nvSpPr>
          <p:cNvPr id="17" name="TextBox 16"/>
          <p:cNvSpPr txBox="1"/>
          <p:nvPr/>
        </p:nvSpPr>
        <p:spPr>
          <a:xfrm>
            <a:off x="304800" y="4038600"/>
            <a:ext cx="1828800" cy="954107"/>
          </a:xfrm>
          <a:prstGeom prst="rect">
            <a:avLst/>
          </a:prstGeom>
          <a:noFill/>
        </p:spPr>
        <p:txBody>
          <a:bodyPr wrap="square" rtlCol="0">
            <a:spAutoFit/>
          </a:bodyPr>
          <a:lstStyle/>
          <a:p>
            <a:pPr algn="r"/>
            <a:r>
              <a:rPr lang="en-US" sz="2800" dirty="0" smtClean="0">
                <a:solidFill>
                  <a:schemeClr val="bg2"/>
                </a:solidFill>
                <a:effectLst/>
              </a:rPr>
              <a:t>limited checking</a:t>
            </a:r>
          </a:p>
        </p:txBody>
      </p:sp>
      <p:sp>
        <p:nvSpPr>
          <p:cNvPr id="18" name="TextBox 17"/>
          <p:cNvSpPr txBox="1"/>
          <p:nvPr/>
        </p:nvSpPr>
        <p:spPr>
          <a:xfrm>
            <a:off x="2209800" y="5015805"/>
            <a:ext cx="3657600" cy="1384995"/>
          </a:xfrm>
          <a:prstGeom prst="rect">
            <a:avLst/>
          </a:prstGeom>
          <a:noFill/>
        </p:spPr>
        <p:txBody>
          <a:bodyPr wrap="square" rtlCol="0">
            <a:spAutoFit/>
          </a:bodyPr>
          <a:lstStyle/>
          <a:p>
            <a:r>
              <a:rPr lang="en-US" sz="2800" dirty="0" smtClean="0">
                <a:solidFill>
                  <a:schemeClr val="bg2"/>
                </a:solidFill>
                <a:effectLst/>
              </a:rPr>
              <a:t>automatic</a:t>
            </a:r>
            <a:br>
              <a:rPr lang="en-US" sz="2800" dirty="0" smtClean="0">
                <a:solidFill>
                  <a:schemeClr val="bg2"/>
                </a:solidFill>
                <a:effectLst/>
              </a:rPr>
            </a:br>
            <a:r>
              <a:rPr lang="en-US" sz="2800" dirty="0" smtClean="0">
                <a:solidFill>
                  <a:schemeClr val="bg2"/>
                </a:solidFill>
                <a:effectLst/>
              </a:rPr>
              <a:t>decision procedures</a:t>
            </a:r>
          </a:p>
          <a:p>
            <a:r>
              <a:rPr lang="en-US" sz="2800" dirty="0" smtClean="0">
                <a:solidFill>
                  <a:schemeClr val="bg2"/>
                </a:solidFill>
              </a:rPr>
              <a:t>(SMT solvers)</a:t>
            </a:r>
            <a:endParaRPr lang="en-US" sz="2800" dirty="0" smtClean="0">
              <a:solidFill>
                <a:schemeClr val="bg2"/>
              </a:solidFill>
              <a:effectLst/>
            </a:endParaRPr>
          </a:p>
        </p:txBody>
      </p:sp>
      <p:sp>
        <p:nvSpPr>
          <p:cNvPr id="19" name="TextBox 18"/>
          <p:cNvSpPr txBox="1"/>
          <p:nvPr/>
        </p:nvSpPr>
        <p:spPr>
          <a:xfrm>
            <a:off x="5867400" y="5015805"/>
            <a:ext cx="3200400" cy="954107"/>
          </a:xfrm>
          <a:prstGeom prst="rect">
            <a:avLst/>
          </a:prstGeom>
          <a:noFill/>
        </p:spPr>
        <p:txBody>
          <a:bodyPr wrap="square" rtlCol="0">
            <a:spAutoFit/>
          </a:bodyPr>
          <a:lstStyle/>
          <a:p>
            <a:r>
              <a:rPr lang="en-US" sz="2800" dirty="0" smtClean="0">
                <a:solidFill>
                  <a:schemeClr val="bg2"/>
                </a:solidFill>
                <a:effectLst/>
              </a:rPr>
              <a:t>interactive</a:t>
            </a:r>
            <a:br>
              <a:rPr lang="en-US" sz="2800" dirty="0" smtClean="0">
                <a:solidFill>
                  <a:schemeClr val="bg2"/>
                </a:solidFill>
                <a:effectLst/>
              </a:rPr>
            </a:br>
            <a:r>
              <a:rPr lang="en-US" sz="2800" dirty="0" smtClean="0">
                <a:solidFill>
                  <a:schemeClr val="bg2"/>
                </a:solidFill>
                <a:effectLst/>
              </a:rPr>
              <a:t>proof assistants</a:t>
            </a:r>
          </a:p>
        </p:txBody>
      </p:sp>
      <p:sp>
        <p:nvSpPr>
          <p:cNvPr id="20" name="Oval 19"/>
          <p:cNvSpPr/>
          <p:nvPr/>
        </p:nvSpPr>
        <p:spPr bwMode="auto">
          <a:xfrm>
            <a:off x="5943599" y="1175597"/>
            <a:ext cx="2133601" cy="1298714"/>
          </a:xfrm>
          <a:prstGeom prst="ellipse">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50000">
                      <a:schemeClr val="tx1"/>
                    </a:gs>
                    <a:gs pos="100000">
                      <a:schemeClr val="tx1"/>
                    </a:gs>
                  </a:gsLst>
                  <a:lin ang="5400000" scaled="0"/>
                </a:gradFill>
                <a:effectLst>
                  <a:outerShdw blurRad="50800" dist="38100" dir="2700000" algn="tl" rotWithShape="0">
                    <a:schemeClr val="bg2">
                      <a:alpha val="40000"/>
                    </a:schemeClr>
                  </a:outerShdw>
                </a:effectLst>
                <a:latin typeface="Segoe" pitchFamily="34" charset="0"/>
              </a:rPr>
              <a:t>traditional mechanical program verification</a:t>
            </a:r>
          </a:p>
        </p:txBody>
      </p:sp>
      <p:sp>
        <p:nvSpPr>
          <p:cNvPr id="21" name="Oval 20"/>
          <p:cNvSpPr/>
          <p:nvPr/>
        </p:nvSpPr>
        <p:spPr bwMode="auto">
          <a:xfrm>
            <a:off x="2590799" y="3626736"/>
            <a:ext cx="2133601" cy="1227379"/>
          </a:xfrm>
          <a:prstGeom prst="ellipse">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50000">
                      <a:schemeClr val="tx1"/>
                    </a:gs>
                    <a:gs pos="100000">
                      <a:schemeClr val="tx1"/>
                    </a:gs>
                  </a:gsLst>
                  <a:lin ang="5400000" scaled="0"/>
                </a:gradFill>
                <a:effectLst>
                  <a:outerShdw blurRad="50800" dist="38100" dir="2700000" algn="tl" rotWithShape="0">
                    <a:schemeClr val="bg2">
                      <a:alpha val="40000"/>
                    </a:schemeClr>
                  </a:outerShdw>
                </a:effectLst>
                <a:latin typeface="Segoe" pitchFamily="34" charset="0"/>
              </a:rPr>
              <a:t>extended static checking</a:t>
            </a:r>
          </a:p>
        </p:txBody>
      </p:sp>
      <p:sp>
        <p:nvSpPr>
          <p:cNvPr id="23" name="Oval 22"/>
          <p:cNvSpPr/>
          <p:nvPr/>
        </p:nvSpPr>
        <p:spPr bwMode="auto">
          <a:xfrm>
            <a:off x="2590800" y="1181480"/>
            <a:ext cx="2226368" cy="1265775"/>
          </a:xfrm>
          <a:prstGeom prst="ellipse">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err="1" smtClean="0">
                <a:gradFill>
                  <a:gsLst>
                    <a:gs pos="50000">
                      <a:schemeClr val="tx1"/>
                    </a:gs>
                    <a:gs pos="100000">
                      <a:schemeClr val="tx1"/>
                    </a:gs>
                  </a:gsLst>
                  <a:lin ang="5400000" scaled="0"/>
                </a:gradFill>
                <a:effectLst>
                  <a:outerShdw blurRad="50800" dist="38100" dir="2700000" algn="tl" rotWithShape="0">
                    <a:schemeClr val="bg2">
                      <a:alpha val="40000"/>
                    </a:schemeClr>
                  </a:outerShdw>
                </a:effectLst>
                <a:latin typeface="Segoe" pitchFamily="34" charset="0"/>
              </a:rPr>
              <a:t>Dafny</a:t>
            </a:r>
            <a:r>
              <a:rPr lang="en-US" sz="2400" dirty="0" smtClean="0">
                <a:gradFill>
                  <a:gsLst>
                    <a:gs pos="50000">
                      <a:schemeClr val="tx1"/>
                    </a:gs>
                    <a:gs pos="100000">
                      <a:schemeClr val="tx1"/>
                    </a:gs>
                  </a:gsLst>
                  <a:lin ang="5400000" scaled="0"/>
                </a:gradFill>
                <a:effectLst>
                  <a:outerShdw blurRad="50800" dist="38100" dir="2700000" algn="tl" rotWithShape="0">
                    <a:schemeClr val="bg2">
                      <a:alpha val="40000"/>
                    </a:schemeClr>
                  </a:outerShdw>
                </a:effectLst>
                <a:latin typeface="Segoe" pitchFamily="34" charset="0"/>
              </a:rPr>
              <a:t/>
            </a:r>
            <a:br>
              <a:rPr lang="en-US" sz="2400" dirty="0" smtClean="0">
                <a:gradFill>
                  <a:gsLst>
                    <a:gs pos="50000">
                      <a:schemeClr val="tx1"/>
                    </a:gs>
                    <a:gs pos="100000">
                      <a:schemeClr val="tx1"/>
                    </a:gs>
                  </a:gsLst>
                  <a:lin ang="5400000" scaled="0"/>
                </a:gradFill>
                <a:effectLst>
                  <a:outerShdw blurRad="50800" dist="38100" dir="2700000" algn="tl" rotWithShape="0">
                    <a:schemeClr val="bg2">
                      <a:alpha val="40000"/>
                    </a:schemeClr>
                  </a:outerShdw>
                </a:effectLst>
                <a:latin typeface="Segoe" pitchFamily="34" charset="0"/>
              </a:rPr>
            </a:br>
            <a:r>
              <a:rPr lang="en-US" sz="1600" dirty="0" smtClean="0">
                <a:gradFill>
                  <a:gsLst>
                    <a:gs pos="50000">
                      <a:schemeClr val="tx1"/>
                    </a:gs>
                    <a:gs pos="100000">
                      <a:schemeClr val="tx1"/>
                    </a:gs>
                  </a:gsLst>
                  <a:lin ang="5400000" scaled="0"/>
                </a:gradFill>
                <a:effectLst>
                  <a:outerShdw blurRad="50800" dist="38100" dir="2700000" algn="tl" rotWithShape="0">
                    <a:schemeClr val="bg2">
                      <a:alpha val="40000"/>
                    </a:schemeClr>
                  </a:outerShdw>
                </a:effectLst>
                <a:latin typeface="Segoe" pitchFamily="34" charset="0"/>
              </a:rPr>
              <a:t>and others</a:t>
            </a:r>
            <a:endParaRPr lang="en-US" sz="2400" dirty="0" smtClean="0">
              <a:gradFill>
                <a:gsLst>
                  <a:gs pos="50000">
                    <a:schemeClr val="tx1"/>
                  </a:gs>
                  <a:gs pos="100000">
                    <a:schemeClr val="tx1"/>
                  </a:gs>
                </a:gsLst>
                <a:lin ang="5400000" scaled="0"/>
              </a:gradFill>
              <a:effectLst>
                <a:outerShdw blurRad="50800" dist="38100" dir="2700000" algn="tl" rotWithShape="0">
                  <a:schemeClr val="bg2">
                    <a:alpha val="40000"/>
                  </a:schemeClr>
                </a:outerShdw>
              </a:effectLst>
              <a:latin typeface="Segoe" pitchFamily="34" charset="0"/>
            </a:endParaRPr>
          </a:p>
        </p:txBody>
      </p:sp>
      <p:sp>
        <p:nvSpPr>
          <p:cNvPr id="24" name="Footer Placeholder 3"/>
          <p:cNvSpPr>
            <a:spLocks noGrp="1"/>
          </p:cNvSpPr>
          <p:nvPr>
            <p:ph type="ftr" sz="quarter" idx="10"/>
          </p:nvPr>
        </p:nvSpPr>
        <p:spPr>
          <a:xfrm>
            <a:off x="2971800" y="6579834"/>
            <a:ext cx="3200400" cy="365125"/>
          </a:xfrm>
        </p:spPr>
        <p:txBody>
          <a:bodyPr/>
          <a:lstStyle/>
          <a:p>
            <a:r>
              <a:rPr lang="en-US" dirty="0" smtClean="0"/>
              <a:t>K. Rustan M. Leino</a:t>
            </a:r>
            <a:endParaRPr lang="en-US" dirty="0"/>
          </a:p>
        </p:txBody>
      </p:sp>
    </p:spTree>
    <p:extLst>
      <p:ext uri="{BB962C8B-B14F-4D97-AF65-F5344CB8AC3E}">
        <p14:creationId xmlns:p14="http://schemas.microsoft.com/office/powerpoint/2010/main" val="22734782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fltVal val="0"/>
                                          </p:val>
                                        </p:tav>
                                        <p:tav tm="100000">
                                          <p:val>
                                            <p:strVal val="#ppt_h"/>
                                          </p:val>
                                        </p:tav>
                                      </p:tavLst>
                                    </p:anim>
                                    <p:animEffect transition="in" filter="fade">
                                      <p:cBhvr>
                                        <p:cTn id="9" dur="500"/>
                                        <p:tgtEl>
                                          <p:spTgt spid="20"/>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21"/>
                                        </p:tgtEl>
                                        <p:attrNameLst>
                                          <p:attrName>style.visibility</p:attrName>
                                        </p:attrNameLst>
                                      </p:cBhvr>
                                      <p:to>
                                        <p:strVal val="visible"/>
                                      </p:to>
                                    </p:set>
                                    <p:anim calcmode="lin" valueType="num">
                                      <p:cBhvr>
                                        <p:cTn id="14" dur="500" fill="hold"/>
                                        <p:tgtEl>
                                          <p:spTgt spid="21"/>
                                        </p:tgtEl>
                                        <p:attrNameLst>
                                          <p:attrName>ppt_w</p:attrName>
                                        </p:attrNameLst>
                                      </p:cBhvr>
                                      <p:tavLst>
                                        <p:tav tm="0">
                                          <p:val>
                                            <p:fltVal val="0"/>
                                          </p:val>
                                        </p:tav>
                                        <p:tav tm="100000">
                                          <p:val>
                                            <p:strVal val="#ppt_w"/>
                                          </p:val>
                                        </p:tav>
                                      </p:tavLst>
                                    </p:anim>
                                    <p:anim calcmode="lin" valueType="num">
                                      <p:cBhvr>
                                        <p:cTn id="15" dur="500" fill="hold"/>
                                        <p:tgtEl>
                                          <p:spTgt spid="21"/>
                                        </p:tgtEl>
                                        <p:attrNameLst>
                                          <p:attrName>ppt_h</p:attrName>
                                        </p:attrNameLst>
                                      </p:cBhvr>
                                      <p:tavLst>
                                        <p:tav tm="0">
                                          <p:val>
                                            <p:fltVal val="0"/>
                                          </p:val>
                                        </p:tav>
                                        <p:tav tm="100000">
                                          <p:val>
                                            <p:strVal val="#ppt_h"/>
                                          </p:val>
                                        </p:tav>
                                      </p:tavLst>
                                    </p:anim>
                                    <p:animEffect transition="in" filter="fade">
                                      <p:cBhvr>
                                        <p:cTn id="16" dur="500"/>
                                        <p:tgtEl>
                                          <p:spTgt spid="21"/>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p:cTn id="21" dur="500" fill="hold"/>
                                        <p:tgtEl>
                                          <p:spTgt spid="23"/>
                                        </p:tgtEl>
                                        <p:attrNameLst>
                                          <p:attrName>ppt_w</p:attrName>
                                        </p:attrNameLst>
                                      </p:cBhvr>
                                      <p:tavLst>
                                        <p:tav tm="0">
                                          <p:val>
                                            <p:fltVal val="0"/>
                                          </p:val>
                                        </p:tav>
                                        <p:tav tm="100000">
                                          <p:val>
                                            <p:strVal val="#ppt_w"/>
                                          </p:val>
                                        </p:tav>
                                      </p:tavLst>
                                    </p:anim>
                                    <p:anim calcmode="lin" valueType="num">
                                      <p:cBhvr>
                                        <p:cTn id="22" dur="500" fill="hold"/>
                                        <p:tgtEl>
                                          <p:spTgt spid="23"/>
                                        </p:tgtEl>
                                        <p:attrNameLst>
                                          <p:attrName>ppt_h</p:attrName>
                                        </p:attrNameLst>
                                      </p:cBhvr>
                                      <p:tavLst>
                                        <p:tav tm="0">
                                          <p:val>
                                            <p:fltVal val="0"/>
                                          </p:val>
                                        </p:tav>
                                        <p:tav tm="100000">
                                          <p:val>
                                            <p:strVal val="#ppt_h"/>
                                          </p:val>
                                        </p:tav>
                                      </p:tavLst>
                                    </p:anim>
                                    <p:animEffect transition="in" filter="fade">
                                      <p:cBhvr>
                                        <p:cTn id="2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leino\Desktop\Program-oriente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800564">
            <a:off x="5661237" y="-87755"/>
            <a:ext cx="3810000" cy="2543175"/>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leino\Desktop\Formula-oriente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00564">
            <a:off x="5650031" y="3301161"/>
            <a:ext cx="3810000" cy="25241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Content Placeholder 6"/>
          <p:cNvGraphicFramePr>
            <a:graphicFrameLocks noGrp="1"/>
          </p:cNvGraphicFramePr>
          <p:nvPr>
            <p:ph idx="1"/>
            <p:extLst>
              <p:ext uri="{D42A27DB-BD31-4B8C-83A1-F6EECF244321}">
                <p14:modId xmlns:p14="http://schemas.microsoft.com/office/powerpoint/2010/main" val="3402126144"/>
              </p:ext>
            </p:extLst>
          </p:nvPr>
        </p:nvGraphicFramePr>
        <p:xfrm>
          <a:off x="-762000" y="1143000"/>
          <a:ext cx="7467600" cy="50292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Title 1"/>
          <p:cNvSpPr>
            <a:spLocks noGrp="1"/>
          </p:cNvSpPr>
          <p:nvPr>
            <p:ph type="title"/>
          </p:nvPr>
        </p:nvSpPr>
        <p:spPr/>
        <p:txBody>
          <a:bodyPr/>
          <a:lstStyle/>
          <a:p>
            <a:r>
              <a:rPr lang="en-US" dirty="0" smtClean="0"/>
              <a:t>User interaction</a:t>
            </a:r>
            <a:endParaRPr lang="en-US" dirty="0"/>
          </a:p>
        </p:txBody>
      </p:sp>
      <p:sp>
        <p:nvSpPr>
          <p:cNvPr id="4" name="Footer Placeholder 3"/>
          <p:cNvSpPr>
            <a:spLocks noGrp="1"/>
          </p:cNvSpPr>
          <p:nvPr>
            <p:ph type="ftr" sz="quarter" idx="10"/>
          </p:nvPr>
        </p:nvSpPr>
        <p:spPr/>
        <p:txBody>
          <a:bodyPr/>
          <a:lstStyle/>
          <a:p>
            <a:r>
              <a:rPr lang="en-US" dirty="0" smtClean="0"/>
              <a:t>K. Rustan M. Leino</a:t>
            </a:r>
            <a:endParaRPr lang="en-US" dirty="0"/>
          </a:p>
        </p:txBody>
      </p:sp>
      <p:sp>
        <p:nvSpPr>
          <p:cNvPr id="9" name="Right Arrow 8"/>
          <p:cNvSpPr/>
          <p:nvPr/>
        </p:nvSpPr>
        <p:spPr bwMode="auto">
          <a:xfrm flipH="1">
            <a:off x="4296102" y="1219200"/>
            <a:ext cx="3429000" cy="2819400"/>
          </a:xfrm>
          <a:prstGeom prst="rightArrow">
            <a:avLst>
              <a:gd name="adj1" fmla="val 67170"/>
              <a:gd name="adj2" fmla="val 34738"/>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400" dirty="0" smtClean="0">
                <a:gradFill>
                  <a:gsLst>
                    <a:gs pos="50000">
                      <a:schemeClr val="tx1"/>
                    </a:gs>
                    <a:gs pos="100000">
                      <a:schemeClr val="tx1"/>
                    </a:gs>
                  </a:gsLst>
                  <a:lin ang="5400000" scaled="0"/>
                </a:gradFill>
                <a:effectLst>
                  <a:outerShdw blurRad="50800" dist="38100" dir="2700000" algn="tl" rotWithShape="0">
                    <a:schemeClr val="bg2">
                      <a:alpha val="40000"/>
                    </a:schemeClr>
                  </a:outerShdw>
                </a:effectLst>
                <a:latin typeface="Segoe" pitchFamily="34" charset="0"/>
              </a:rPr>
              <a:t>Program oriented:</a:t>
            </a:r>
          </a:p>
          <a:p>
            <a:pPr defTabSz="914099" fontAlgn="base">
              <a:spcBef>
                <a:spcPct val="0"/>
              </a:spcBef>
              <a:spcAft>
                <a:spcPct val="0"/>
              </a:spcAft>
            </a:pPr>
            <a:r>
              <a:rPr lang="en-US" sz="2400" dirty="0" smtClean="0">
                <a:gradFill>
                  <a:gsLst>
                    <a:gs pos="50000">
                      <a:schemeClr val="tx1"/>
                    </a:gs>
                    <a:gs pos="100000">
                      <a:schemeClr val="tx1"/>
                    </a:gs>
                  </a:gsLst>
                  <a:lin ang="5400000" scaled="0"/>
                </a:gradFill>
                <a:effectLst>
                  <a:outerShdw blurRad="50800" dist="38100" dir="2700000" algn="tl" rotWithShape="0">
                    <a:schemeClr val="bg2">
                      <a:alpha val="40000"/>
                    </a:schemeClr>
                  </a:outerShdw>
                </a:effectLst>
                <a:latin typeface="Segoe" pitchFamily="34" charset="0"/>
              </a:rPr>
              <a:t>invariants, assertions, …</a:t>
            </a:r>
          </a:p>
        </p:txBody>
      </p:sp>
      <p:sp>
        <p:nvSpPr>
          <p:cNvPr id="8" name="Right Arrow 7"/>
          <p:cNvSpPr/>
          <p:nvPr/>
        </p:nvSpPr>
        <p:spPr bwMode="auto">
          <a:xfrm flipH="1">
            <a:off x="4296102" y="4038600"/>
            <a:ext cx="3429000" cy="2819400"/>
          </a:xfrm>
          <a:prstGeom prst="rightArrow">
            <a:avLst>
              <a:gd name="adj1" fmla="val 67170"/>
              <a:gd name="adj2" fmla="val 34738"/>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400" dirty="0" smtClean="0">
                <a:gradFill>
                  <a:gsLst>
                    <a:gs pos="50000">
                      <a:schemeClr val="tx1"/>
                    </a:gs>
                    <a:gs pos="100000">
                      <a:schemeClr val="tx1"/>
                    </a:gs>
                  </a:gsLst>
                  <a:lin ang="5400000" scaled="0"/>
                </a:gradFill>
                <a:effectLst>
                  <a:outerShdw blurRad="50800" dist="38100" dir="2700000" algn="tl" rotWithShape="0">
                    <a:schemeClr val="bg2">
                      <a:alpha val="40000"/>
                    </a:schemeClr>
                  </a:outerShdw>
                </a:effectLst>
                <a:latin typeface="Segoe" pitchFamily="34" charset="0"/>
              </a:rPr>
              <a:t>Formula oriented:</a:t>
            </a:r>
          </a:p>
          <a:p>
            <a:pPr defTabSz="914099" fontAlgn="base">
              <a:spcBef>
                <a:spcPct val="0"/>
              </a:spcBef>
              <a:spcAft>
                <a:spcPct val="0"/>
              </a:spcAft>
            </a:pPr>
            <a:r>
              <a:rPr lang="en-US" sz="2400" dirty="0" smtClean="0">
                <a:gradFill>
                  <a:gsLst>
                    <a:gs pos="50000">
                      <a:schemeClr val="tx1"/>
                    </a:gs>
                    <a:gs pos="100000">
                      <a:schemeClr val="tx1"/>
                    </a:gs>
                  </a:gsLst>
                  <a:lin ang="5400000" scaled="0"/>
                </a:gradFill>
                <a:effectLst>
                  <a:outerShdw blurRad="50800" dist="38100" dir="2700000" algn="tl" rotWithShape="0">
                    <a:schemeClr val="bg2">
                      <a:alpha val="40000"/>
                    </a:schemeClr>
                  </a:outerShdw>
                </a:effectLst>
                <a:latin typeface="Segoe" pitchFamily="34" charset="0"/>
              </a:rPr>
              <a:t>theorem-prover commands, tactics</a:t>
            </a:r>
          </a:p>
        </p:txBody>
      </p:sp>
    </p:spTree>
    <p:extLst>
      <p:ext uri="{BB962C8B-B14F-4D97-AF65-F5344CB8AC3E}">
        <p14:creationId xmlns:p14="http://schemas.microsoft.com/office/powerpoint/2010/main" val="3360514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3075"/>
                                        </p:tgtEl>
                                        <p:attrNameLst>
                                          <p:attrName>style.visibility</p:attrName>
                                        </p:attrNameLst>
                                      </p:cBhvr>
                                      <p:to>
                                        <p:strVal val="visible"/>
                                      </p:to>
                                    </p:set>
                                    <p:animEffect transition="in" filter="fade">
                                      <p:cBhvr>
                                        <p:cTn id="12" dur="500"/>
                                        <p:tgtEl>
                                          <p:spTgt spid="307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42" presetClass="path" presetSubtype="0" accel="50000" decel="50000" fill="hold" grpId="1" nodeType="withEffect">
                                  <p:stCondLst>
                                    <p:cond delay="0"/>
                                  </p:stCondLst>
                                  <p:childTnLst>
                                    <p:animMotion origin="layout" path="M 0.00104 0.42778 L -1.66667E-6 -3.33333E-6 " pathEditMode="relative" rAng="0" ptsTypes="AA">
                                      <p:cBhvr>
                                        <p:cTn id="19" dur="2000" fill="hold"/>
                                        <p:tgtEl>
                                          <p:spTgt spid="9"/>
                                        </p:tgtEl>
                                        <p:attrNameLst>
                                          <p:attrName>ppt_x</p:attrName>
                                          <p:attrName>ppt_y</p:attrName>
                                        </p:attrNameLst>
                                      </p:cBhvr>
                                      <p:rCtr x="-52" y="-21389"/>
                                    </p:animMotion>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074"/>
                                        </p:tgtEl>
                                        <p:attrNameLst>
                                          <p:attrName>style.visibility</p:attrName>
                                        </p:attrNameLst>
                                      </p:cBhvr>
                                      <p:to>
                                        <p:strVal val="visible"/>
                                      </p:to>
                                    </p:set>
                                    <p:animEffect transition="in" filter="fade">
                                      <p:cBhvr>
                                        <p:cTn id="23"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Dafny</a:t>
            </a:r>
            <a:endParaRPr lang="en-US" dirty="0"/>
          </a:p>
        </p:txBody>
      </p:sp>
      <p:sp>
        <p:nvSpPr>
          <p:cNvPr id="3" name="Subtitle 2"/>
          <p:cNvSpPr>
            <a:spLocks noGrp="1"/>
          </p:cNvSpPr>
          <p:nvPr>
            <p:ph type="subTitle" idx="1"/>
          </p:nvPr>
        </p:nvSpPr>
        <p:spPr/>
        <p:txBody>
          <a:bodyPr/>
          <a:lstStyle/>
          <a:p>
            <a:r>
              <a:rPr lang="en-US" dirty="0" smtClean="0"/>
              <a:t>Binary search</a:t>
            </a:r>
            <a:endParaRPr lang="en-US" dirty="0"/>
          </a:p>
        </p:txBody>
      </p:sp>
      <p:sp>
        <p:nvSpPr>
          <p:cNvPr id="4" name="Text Placeholder 3"/>
          <p:cNvSpPr>
            <a:spLocks noGrp="1"/>
          </p:cNvSpPr>
          <p:nvPr>
            <p:ph type="body" sz="quarter" idx="10"/>
          </p:nvPr>
        </p:nvSpPr>
        <p:spPr/>
        <p:txBody>
          <a:bodyPr/>
          <a:lstStyle/>
          <a:p>
            <a:r>
              <a:rPr lang="en-US" smtClean="0"/>
              <a:t>demo </a:t>
            </a:r>
            <a:endParaRPr lang="en-US" dirty="0"/>
          </a:p>
        </p:txBody>
      </p:sp>
    </p:spTree>
    <p:extLst>
      <p:ext uri="{BB962C8B-B14F-4D97-AF65-F5344CB8AC3E}">
        <p14:creationId xmlns:p14="http://schemas.microsoft.com/office/powerpoint/2010/main" val="1726661911"/>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Dafny</a:t>
            </a:r>
            <a:endParaRPr lang="en-US" dirty="0"/>
          </a:p>
        </p:txBody>
      </p:sp>
      <p:sp>
        <p:nvSpPr>
          <p:cNvPr id="3" name="Text Placeholder 2"/>
          <p:cNvSpPr>
            <a:spLocks noGrp="1"/>
          </p:cNvSpPr>
          <p:nvPr>
            <p:ph type="body" sz="quarter" idx="10"/>
          </p:nvPr>
        </p:nvSpPr>
        <p:spPr>
          <a:xfrm>
            <a:off x="381000" y="990600"/>
            <a:ext cx="8382000" cy="5398401"/>
          </a:xfrm>
        </p:spPr>
        <p:txBody>
          <a:bodyPr/>
          <a:lstStyle/>
          <a:p>
            <a:r>
              <a:rPr lang="en-US" sz="2800" dirty="0" smtClean="0"/>
              <a:t>Object-based language</a:t>
            </a:r>
          </a:p>
          <a:p>
            <a:pPr lvl="1"/>
            <a:r>
              <a:rPr lang="en-US" sz="2400" dirty="0"/>
              <a:t>generic classes, no </a:t>
            </a:r>
            <a:r>
              <a:rPr lang="en-US" sz="2400" dirty="0" err="1"/>
              <a:t>subclassing</a:t>
            </a:r>
            <a:endParaRPr lang="en-US" sz="2400" dirty="0"/>
          </a:p>
          <a:p>
            <a:pPr lvl="1"/>
            <a:r>
              <a:rPr lang="en-US" sz="2400" dirty="0" smtClean="0"/>
              <a:t>object references, dynamic allocation</a:t>
            </a:r>
          </a:p>
          <a:p>
            <a:pPr lvl="1"/>
            <a:r>
              <a:rPr lang="en-US" sz="2400" dirty="0" smtClean="0"/>
              <a:t>sequential control</a:t>
            </a:r>
          </a:p>
          <a:p>
            <a:r>
              <a:rPr lang="en-US" sz="2800" dirty="0" smtClean="0"/>
              <a:t>Built-in specifications</a:t>
            </a:r>
          </a:p>
          <a:p>
            <a:pPr lvl="1"/>
            <a:r>
              <a:rPr lang="en-US" sz="2400" dirty="0" smtClean="0"/>
              <a:t>pre- and postconditions</a:t>
            </a:r>
          </a:p>
          <a:p>
            <a:pPr lvl="1"/>
            <a:r>
              <a:rPr lang="en-US" sz="2400" dirty="0" smtClean="0"/>
              <a:t>framing</a:t>
            </a:r>
          </a:p>
          <a:p>
            <a:pPr lvl="1"/>
            <a:r>
              <a:rPr lang="en-US" sz="2400" dirty="0" smtClean="0"/>
              <a:t>loop invariants, inline assertions</a:t>
            </a:r>
          </a:p>
          <a:p>
            <a:pPr lvl="1"/>
            <a:r>
              <a:rPr lang="en-US" sz="2400" dirty="0" smtClean="0"/>
              <a:t>termination</a:t>
            </a:r>
          </a:p>
          <a:p>
            <a:r>
              <a:rPr lang="en-US" sz="2800" dirty="0" smtClean="0"/>
              <a:t>Specification support</a:t>
            </a:r>
          </a:p>
          <a:p>
            <a:pPr lvl="1"/>
            <a:r>
              <a:rPr lang="en-US" sz="2400" dirty="0"/>
              <a:t>Sets, sequences, algebraic </a:t>
            </a:r>
            <a:r>
              <a:rPr lang="en-US" sz="2400" dirty="0" err="1"/>
              <a:t>datatypes</a:t>
            </a:r>
            <a:endParaRPr lang="en-US" sz="2400" dirty="0"/>
          </a:p>
          <a:p>
            <a:pPr lvl="1"/>
            <a:r>
              <a:rPr lang="en-US" sz="2400" dirty="0" smtClean="0"/>
              <a:t>User-defined functions</a:t>
            </a:r>
          </a:p>
          <a:p>
            <a:pPr lvl="1"/>
            <a:r>
              <a:rPr lang="en-US" sz="2400" dirty="0" smtClean="0"/>
              <a:t>Ghost variables</a:t>
            </a:r>
          </a:p>
        </p:txBody>
      </p:sp>
      <p:sp>
        <p:nvSpPr>
          <p:cNvPr id="4" name="Footer Placeholder 3"/>
          <p:cNvSpPr>
            <a:spLocks noGrp="1"/>
          </p:cNvSpPr>
          <p:nvPr>
            <p:ph type="ftr" sz="quarter" idx="11"/>
          </p:nvPr>
        </p:nvSpPr>
        <p:spPr/>
        <p:txBody>
          <a:bodyPr/>
          <a:lstStyle/>
          <a:p>
            <a:r>
              <a:rPr lang="en-US" dirty="0" smtClean="0"/>
              <a:t>K. Rustan M. Leino</a:t>
            </a:r>
            <a:endParaRPr lang="en-US" dirty="0"/>
          </a:p>
        </p:txBody>
      </p:sp>
    </p:spTree>
    <p:extLst>
      <p:ext uri="{BB962C8B-B14F-4D97-AF65-F5344CB8AC3E}">
        <p14:creationId xmlns:p14="http://schemas.microsoft.com/office/powerpoint/2010/main" val="9119829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fade">
                                      <p:cBhvr>
                                        <p:cTn id="16" dur="500"/>
                                        <p:tgtEl>
                                          <p:spTgt spid="3">
                                            <p:txEl>
                                              <p:pRg st="7" end="7"/>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Effect transition="in" filter="fade">
                                      <p:cBhvr>
                                        <p:cTn id="19" dur="500"/>
                                        <p:tgtEl>
                                          <p:spTgt spid="3">
                                            <p:txEl>
                                              <p:pRg st="8" end="8"/>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9" end="9"/>
                                            </p:txEl>
                                          </p:spTgt>
                                        </p:tgtEl>
                                        <p:attrNameLst>
                                          <p:attrName>style.visibility</p:attrName>
                                        </p:attrNameLst>
                                      </p:cBhvr>
                                      <p:to>
                                        <p:strVal val="visible"/>
                                      </p:to>
                                    </p:set>
                                    <p:animEffect transition="in" filter="fade">
                                      <p:cBhvr>
                                        <p:cTn id="24" dur="500"/>
                                        <p:tgtEl>
                                          <p:spTgt spid="3">
                                            <p:txEl>
                                              <p:pRg st="9" end="9"/>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fade">
                                      <p:cBhvr>
                                        <p:cTn id="27" dur="500"/>
                                        <p:tgtEl>
                                          <p:spTgt spid="3">
                                            <p:txEl>
                                              <p:pRg st="10" end="10"/>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1" end="11"/>
                                            </p:txEl>
                                          </p:spTgt>
                                        </p:tgtEl>
                                        <p:attrNameLst>
                                          <p:attrName>style.visibility</p:attrName>
                                        </p:attrNameLst>
                                      </p:cBhvr>
                                      <p:to>
                                        <p:strVal val="visible"/>
                                      </p:to>
                                    </p:set>
                                    <p:animEffect transition="in" filter="fade">
                                      <p:cBhvr>
                                        <p:cTn id="30" dur="500"/>
                                        <p:tgtEl>
                                          <p:spTgt spid="3">
                                            <p:txEl>
                                              <p:pRg st="11" end="11"/>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animEffect transition="in" filter="fade">
                                      <p:cBhvr>
                                        <p:cTn id="33"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bwMode="auto">
          <a:xfrm>
            <a:off x="5867400" y="2944906"/>
            <a:ext cx="1676400" cy="533400"/>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gradFill>
                <a:gsLst>
                  <a:gs pos="50000">
                    <a:schemeClr val="tx1"/>
                  </a:gs>
                  <a:gs pos="100000">
                    <a:schemeClr val="tx1"/>
                  </a:gs>
                </a:gsLst>
                <a:lin ang="5400000" scaled="0"/>
              </a:gradFill>
              <a:effectLst>
                <a:outerShdw blurRad="50800" dist="38100" dir="2700000" algn="tl" rotWithShape="0">
                  <a:schemeClr val="bg2">
                    <a:alpha val="40000"/>
                  </a:schemeClr>
                </a:outerShdw>
              </a:effectLst>
              <a:latin typeface="Segoe" pitchFamily="34" charset="0"/>
            </a:endParaRPr>
          </a:p>
        </p:txBody>
      </p:sp>
      <p:sp>
        <p:nvSpPr>
          <p:cNvPr id="10" name="Rounded Rectangle 9"/>
          <p:cNvSpPr/>
          <p:nvPr/>
        </p:nvSpPr>
        <p:spPr bwMode="auto">
          <a:xfrm>
            <a:off x="4137212" y="2944906"/>
            <a:ext cx="1501588" cy="533400"/>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gradFill>
                <a:gsLst>
                  <a:gs pos="50000">
                    <a:schemeClr val="tx1"/>
                  </a:gs>
                  <a:gs pos="100000">
                    <a:schemeClr val="tx1"/>
                  </a:gs>
                </a:gsLst>
                <a:lin ang="5400000" scaled="0"/>
              </a:gradFill>
              <a:effectLst>
                <a:outerShdw blurRad="50800" dist="38100" dir="2700000" algn="tl" rotWithShape="0">
                  <a:schemeClr val="bg2">
                    <a:alpha val="40000"/>
                  </a:schemeClr>
                </a:outerShdw>
              </a:effectLst>
              <a:latin typeface="Segoe" pitchFamily="34" charset="0"/>
            </a:endParaRPr>
          </a:p>
        </p:txBody>
      </p:sp>
      <p:sp>
        <p:nvSpPr>
          <p:cNvPr id="11" name="Rounded Rectangle 10"/>
          <p:cNvSpPr/>
          <p:nvPr/>
        </p:nvSpPr>
        <p:spPr bwMode="auto">
          <a:xfrm>
            <a:off x="6297706" y="3518647"/>
            <a:ext cx="2209800" cy="533400"/>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gradFill>
                <a:gsLst>
                  <a:gs pos="50000">
                    <a:schemeClr val="tx1"/>
                  </a:gs>
                  <a:gs pos="100000">
                    <a:schemeClr val="tx1"/>
                  </a:gs>
                </a:gsLst>
                <a:lin ang="5400000" scaled="0"/>
              </a:gradFill>
              <a:effectLst>
                <a:outerShdw blurRad="50800" dist="38100" dir="2700000" algn="tl" rotWithShape="0">
                  <a:schemeClr val="bg2">
                    <a:alpha val="40000"/>
                  </a:schemeClr>
                </a:outerShdw>
              </a:effectLst>
              <a:latin typeface="Segoe" pitchFamily="34" charset="0"/>
            </a:endParaRPr>
          </a:p>
        </p:txBody>
      </p:sp>
      <p:sp>
        <p:nvSpPr>
          <p:cNvPr id="8" name="Rounded Rectangle 7"/>
          <p:cNvSpPr/>
          <p:nvPr/>
        </p:nvSpPr>
        <p:spPr bwMode="auto">
          <a:xfrm>
            <a:off x="3733800" y="1891553"/>
            <a:ext cx="1676400" cy="533400"/>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gradFill>
                <a:gsLst>
                  <a:gs pos="50000">
                    <a:schemeClr val="tx1"/>
                  </a:gs>
                  <a:gs pos="100000">
                    <a:schemeClr val="tx1"/>
                  </a:gs>
                </a:gsLst>
                <a:lin ang="5400000" scaled="0"/>
              </a:gradFill>
              <a:effectLst>
                <a:outerShdw blurRad="50800" dist="38100" dir="2700000" algn="tl" rotWithShape="0">
                  <a:schemeClr val="bg2">
                    <a:alpha val="40000"/>
                  </a:schemeClr>
                </a:outerShdw>
              </a:effectLst>
              <a:latin typeface="Segoe" pitchFamily="34" charset="0"/>
            </a:endParaRPr>
          </a:p>
        </p:txBody>
      </p:sp>
      <p:sp>
        <p:nvSpPr>
          <p:cNvPr id="7" name="Rounded Rectangle 6"/>
          <p:cNvSpPr/>
          <p:nvPr/>
        </p:nvSpPr>
        <p:spPr bwMode="auto">
          <a:xfrm>
            <a:off x="2308412" y="1891553"/>
            <a:ext cx="1219200" cy="533400"/>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gradFill>
                <a:gsLst>
                  <a:gs pos="50000">
                    <a:schemeClr val="tx1"/>
                  </a:gs>
                  <a:gs pos="100000">
                    <a:schemeClr val="tx1"/>
                  </a:gs>
                </a:gsLst>
                <a:lin ang="5400000" scaled="0"/>
              </a:gradFill>
              <a:effectLst>
                <a:outerShdw blurRad="50800" dist="38100" dir="2700000" algn="tl" rotWithShape="0">
                  <a:schemeClr val="bg2">
                    <a:alpha val="40000"/>
                  </a:schemeClr>
                </a:outerShdw>
              </a:effectLst>
              <a:latin typeface="Segoe" pitchFamily="34" charset="0"/>
            </a:endParaRPr>
          </a:p>
        </p:txBody>
      </p:sp>
      <p:sp>
        <p:nvSpPr>
          <p:cNvPr id="6" name="Rounded Rectangle 5"/>
          <p:cNvSpPr/>
          <p:nvPr/>
        </p:nvSpPr>
        <p:spPr bwMode="auto">
          <a:xfrm>
            <a:off x="762000" y="5105400"/>
            <a:ext cx="1524000" cy="533400"/>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gradFill>
                <a:gsLst>
                  <a:gs pos="50000">
                    <a:schemeClr val="tx1"/>
                  </a:gs>
                  <a:gs pos="100000">
                    <a:schemeClr val="tx1"/>
                  </a:gs>
                </a:gsLst>
                <a:lin ang="5400000" scaled="0"/>
              </a:gradFill>
              <a:effectLst>
                <a:outerShdw blurRad="50800" dist="38100" dir="2700000" algn="tl" rotWithShape="0">
                  <a:schemeClr val="bg2">
                    <a:alpha val="40000"/>
                  </a:schemeClr>
                </a:outerShdw>
              </a:effectLst>
              <a:latin typeface="Segoe" pitchFamily="34" charset="0"/>
            </a:endParaRPr>
          </a:p>
        </p:txBody>
      </p:sp>
      <p:sp>
        <p:nvSpPr>
          <p:cNvPr id="2" name="Title 1"/>
          <p:cNvSpPr>
            <a:spLocks noGrp="1"/>
          </p:cNvSpPr>
          <p:nvPr>
            <p:ph type="title"/>
          </p:nvPr>
        </p:nvSpPr>
        <p:spPr/>
        <p:txBody>
          <a:bodyPr/>
          <a:lstStyle/>
          <a:p>
            <a:r>
              <a:rPr lang="en-US" dirty="0" smtClean="0"/>
              <a:t>Top-level grammar</a:t>
            </a:r>
            <a:endParaRPr lang="en-US" dirty="0"/>
          </a:p>
        </p:txBody>
      </p:sp>
      <p:sp>
        <p:nvSpPr>
          <p:cNvPr id="3" name="Text Placeholder 2"/>
          <p:cNvSpPr>
            <a:spLocks noGrp="1"/>
          </p:cNvSpPr>
          <p:nvPr>
            <p:ph type="body" sz="quarter" idx="10"/>
          </p:nvPr>
        </p:nvSpPr>
        <p:spPr>
          <a:xfrm>
            <a:off x="381000" y="1411552"/>
            <a:ext cx="8610600" cy="4235006"/>
          </a:xfrm>
        </p:spPr>
        <p:txBody>
          <a:bodyPr/>
          <a:lstStyle/>
          <a:p>
            <a:r>
              <a:rPr lang="en-US" dirty="0" smtClean="0"/>
              <a:t>Program ::= Type*</a:t>
            </a:r>
          </a:p>
          <a:p>
            <a:r>
              <a:rPr lang="en-US" dirty="0" smtClean="0"/>
              <a:t>Type ::= Class | </a:t>
            </a:r>
            <a:r>
              <a:rPr lang="en-US" dirty="0" err="1" smtClean="0"/>
              <a:t>Datatype</a:t>
            </a:r>
            <a:endParaRPr lang="en-US" dirty="0" smtClean="0"/>
          </a:p>
          <a:p>
            <a:r>
              <a:rPr lang="en-US" dirty="0" smtClean="0"/>
              <a:t>Class ::= </a:t>
            </a:r>
            <a:r>
              <a:rPr lang="en-US" b="1" dirty="0" smtClean="0">
                <a:solidFill>
                  <a:schemeClr val="bg1"/>
                </a:solidFill>
              </a:rPr>
              <a:t>class</a:t>
            </a:r>
            <a:r>
              <a:rPr lang="en-US" dirty="0" smtClean="0"/>
              <a:t> Name { Member* }</a:t>
            </a:r>
          </a:p>
          <a:p>
            <a:r>
              <a:rPr lang="en-US" dirty="0" smtClean="0"/>
              <a:t>Member ::= Field | Method | Function</a:t>
            </a:r>
          </a:p>
          <a:p>
            <a:r>
              <a:rPr lang="en-US" dirty="0" err="1" smtClean="0"/>
              <a:t>Datatype</a:t>
            </a:r>
            <a:r>
              <a:rPr lang="en-US" dirty="0" smtClean="0"/>
              <a:t> ::= </a:t>
            </a:r>
            <a:r>
              <a:rPr lang="en-US" b="1" dirty="0" err="1">
                <a:solidFill>
                  <a:schemeClr val="bg1"/>
                </a:solidFill>
              </a:rPr>
              <a:t>datatype</a:t>
            </a:r>
            <a:r>
              <a:rPr lang="en-US" dirty="0" smtClean="0"/>
              <a:t> Name { Constructor* }</a:t>
            </a:r>
          </a:p>
          <a:p>
            <a:endParaRPr lang="en-US" dirty="0"/>
          </a:p>
          <a:p>
            <a:endParaRPr lang="en-US" dirty="0" smtClean="0"/>
          </a:p>
          <a:p>
            <a:r>
              <a:rPr lang="en-US" dirty="0" smtClean="0"/>
              <a:t>Generic (that is, accepts type parameters)</a:t>
            </a:r>
            <a:endParaRPr lang="en-US" dirty="0"/>
          </a:p>
        </p:txBody>
      </p:sp>
      <p:sp>
        <p:nvSpPr>
          <p:cNvPr id="4" name="Footer Placeholder 3"/>
          <p:cNvSpPr>
            <a:spLocks noGrp="1"/>
          </p:cNvSpPr>
          <p:nvPr>
            <p:ph type="ftr" sz="quarter" idx="11"/>
          </p:nvPr>
        </p:nvSpPr>
        <p:spPr/>
        <p:txBody>
          <a:bodyPr/>
          <a:lstStyle/>
          <a:p>
            <a:r>
              <a:rPr lang="en-US" dirty="0" smtClean="0"/>
              <a:t>K. Rustan M. Leino</a:t>
            </a:r>
            <a:endParaRPr lang="en-US" dirty="0"/>
          </a:p>
        </p:txBody>
      </p:sp>
    </p:spTree>
    <p:extLst>
      <p:ext uri="{BB962C8B-B14F-4D97-AF65-F5344CB8AC3E}">
        <p14:creationId xmlns:p14="http://schemas.microsoft.com/office/powerpoint/2010/main" val="7533812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7" end="7"/>
                                            </p:txEl>
                                          </p:spTgt>
                                        </p:tgtEl>
                                        <p:attrNameLst>
                                          <p:attrName>style.visibility</p:attrName>
                                        </p:attrNameLst>
                                      </p:cBhvr>
                                      <p:to>
                                        <p:strVal val="visible"/>
                                      </p:to>
                                    </p:set>
                                    <p:animEffect transition="in" filter="fade">
                                      <p:cBhvr>
                                        <p:cTn id="20" dur="500"/>
                                        <p:tgtEl>
                                          <p:spTgt spid="3">
                                            <p:txEl>
                                              <p:pRg st="7" end="7"/>
                                            </p:txEl>
                                          </p:spTgt>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par>
                                <p:cTn id="25" presetID="2" presetClass="entr" presetSubtype="12" fill="hold" grpId="1"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0-#ppt_w/2"/>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par>
                                <p:cTn id="29" presetID="2" presetClass="entr" presetSubtype="12"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0-#ppt_w/2"/>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par>
                                <p:cTn id="33" presetID="2" presetClass="entr" presetSubtype="12"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0-#ppt_w/2"/>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12"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500" fill="hold"/>
                                        <p:tgtEl>
                                          <p:spTgt spid="9"/>
                                        </p:tgtEl>
                                        <p:attrNameLst>
                                          <p:attrName>ppt_x</p:attrName>
                                        </p:attrNameLst>
                                      </p:cBhvr>
                                      <p:tavLst>
                                        <p:tav tm="0">
                                          <p:val>
                                            <p:strVal val="0-#ppt_w/2"/>
                                          </p:val>
                                        </p:tav>
                                        <p:tav tm="100000">
                                          <p:val>
                                            <p:strVal val="#ppt_x"/>
                                          </p:val>
                                        </p:tav>
                                      </p:tavLst>
                                    </p:anim>
                                    <p:anim calcmode="lin" valueType="num">
                                      <p:cBhvr additive="base">
                                        <p:cTn id="40" dur="500" fill="hold"/>
                                        <p:tgtEl>
                                          <p:spTgt spid="9"/>
                                        </p:tgtEl>
                                        <p:attrNameLst>
                                          <p:attrName>ppt_y</p:attrName>
                                        </p:attrNameLst>
                                      </p:cBhvr>
                                      <p:tavLst>
                                        <p:tav tm="0">
                                          <p:val>
                                            <p:strVal val="1+#ppt_h/2"/>
                                          </p:val>
                                        </p:tav>
                                        <p:tav tm="100000">
                                          <p:val>
                                            <p:strVal val="#ppt_y"/>
                                          </p:val>
                                        </p:tav>
                                      </p:tavLst>
                                    </p:anim>
                                  </p:childTnLst>
                                </p:cTn>
                              </p:par>
                              <p:par>
                                <p:cTn id="41" presetID="2" presetClass="entr" presetSubtype="12"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0-#ppt_w/2"/>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8" grpId="0" animBg="1"/>
      <p:bldP spid="7" grpId="1"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a:t>
            </a:r>
            <a:endParaRPr lang="en-US" dirty="0"/>
          </a:p>
        </p:txBody>
      </p:sp>
      <p:sp>
        <p:nvSpPr>
          <p:cNvPr id="3" name="Text Placeholder 2"/>
          <p:cNvSpPr>
            <a:spLocks noGrp="1"/>
          </p:cNvSpPr>
          <p:nvPr>
            <p:ph type="body" sz="quarter" idx="10"/>
          </p:nvPr>
        </p:nvSpPr>
        <p:spPr>
          <a:xfrm>
            <a:off x="381000" y="1411552"/>
            <a:ext cx="8382000" cy="3151632"/>
          </a:xfrm>
        </p:spPr>
        <p:txBody>
          <a:bodyPr/>
          <a:lstStyle/>
          <a:p>
            <a:r>
              <a:rPr lang="en-US" dirty="0" smtClean="0"/>
              <a:t>Booleans</a:t>
            </a:r>
          </a:p>
          <a:p>
            <a:r>
              <a:rPr lang="en-US" dirty="0" smtClean="0"/>
              <a:t>Mathematical integers</a:t>
            </a:r>
          </a:p>
          <a:p>
            <a:r>
              <a:rPr lang="en-US" dirty="0" smtClean="0"/>
              <a:t>Finite sets</a:t>
            </a:r>
          </a:p>
          <a:p>
            <a:r>
              <a:rPr lang="en-US" dirty="0" smtClean="0"/>
              <a:t>Sequences</a:t>
            </a:r>
          </a:p>
          <a:p>
            <a:r>
              <a:rPr lang="en-US" dirty="0" smtClean="0"/>
              <a:t>Class types</a:t>
            </a:r>
          </a:p>
          <a:p>
            <a:r>
              <a:rPr lang="en-US" dirty="0" smtClean="0"/>
              <a:t>Algebraic </a:t>
            </a:r>
            <a:r>
              <a:rPr lang="en-US" dirty="0" err="1" smtClean="0"/>
              <a:t>datatypes</a:t>
            </a:r>
            <a:endParaRPr lang="en-US" dirty="0"/>
          </a:p>
        </p:txBody>
      </p:sp>
      <p:sp>
        <p:nvSpPr>
          <p:cNvPr id="4" name="Footer Placeholder 3"/>
          <p:cNvSpPr>
            <a:spLocks noGrp="1"/>
          </p:cNvSpPr>
          <p:nvPr>
            <p:ph type="ftr" sz="quarter" idx="11"/>
          </p:nvPr>
        </p:nvSpPr>
        <p:spPr/>
        <p:txBody>
          <a:bodyPr/>
          <a:lstStyle/>
          <a:p>
            <a:r>
              <a:rPr lang="en-US" smtClean="0"/>
              <a:t>K. Rustan M. Leino</a:t>
            </a:r>
            <a:endParaRPr lang="en-US" dirty="0"/>
          </a:p>
        </p:txBody>
      </p:sp>
    </p:spTree>
    <p:extLst>
      <p:ext uri="{BB962C8B-B14F-4D97-AF65-F5344CB8AC3E}">
        <p14:creationId xmlns:p14="http://schemas.microsoft.com/office/powerpoint/2010/main" val="828685340"/>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Dafny</a:t>
            </a:r>
            <a:endParaRPr lang="en-US" dirty="0"/>
          </a:p>
        </p:txBody>
      </p:sp>
      <p:sp>
        <p:nvSpPr>
          <p:cNvPr id="3" name="Subtitle 2"/>
          <p:cNvSpPr>
            <a:spLocks noGrp="1"/>
          </p:cNvSpPr>
          <p:nvPr>
            <p:ph type="subTitle" idx="1"/>
          </p:nvPr>
        </p:nvSpPr>
        <p:spPr/>
        <p:txBody>
          <a:bodyPr/>
          <a:lstStyle/>
          <a:p>
            <a:r>
              <a:rPr lang="en-US" dirty="0" smtClean="0"/>
              <a:t>Calculator</a:t>
            </a:r>
            <a:endParaRPr lang="en-US" dirty="0"/>
          </a:p>
        </p:txBody>
      </p:sp>
      <p:sp>
        <p:nvSpPr>
          <p:cNvPr id="4" name="Text Placeholder 3"/>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574182954"/>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Verification architecture</a:t>
            </a:r>
          </a:p>
        </p:txBody>
      </p:sp>
      <p:sp>
        <p:nvSpPr>
          <p:cNvPr id="4" name="Round Diagonal Corner Rectangle 3"/>
          <p:cNvSpPr/>
          <p:nvPr/>
        </p:nvSpPr>
        <p:spPr bwMode="auto">
          <a:xfrm rot="299490">
            <a:off x="781050" y="4953000"/>
            <a:ext cx="1437409" cy="838200"/>
          </a:xfrm>
          <a:prstGeom prst="round2DiagRect">
            <a:avLst/>
          </a:prstGeom>
          <a:ln>
            <a:headEnd type="none" w="med" len="med"/>
            <a:tailEnd type="none" w="med" len="med"/>
          </a:ln>
          <a:effectLst>
            <a:outerShdw blurRad="76200" dist="12700" dir="2700000" sy="-23000" kx="-800400" algn="bl" rotWithShape="0">
              <a:prstClr val="black">
                <a:alpha val="20000"/>
              </a:prstClr>
            </a:outerShdw>
          </a:effectLst>
          <a:scene3d>
            <a:camera prst="obliqueTopLeft">
              <a:rot lat="0" lon="600000" rev="0"/>
            </a:camera>
            <a:lightRig rig="glow" dir="t">
              <a:rot lat="0" lon="0" rev="6360000"/>
            </a:lightRig>
          </a:scene3d>
          <a:sp3d contourW="1000" prstMaterial="flat">
            <a:bevelT w="95250" h="101600"/>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50000">
                      <a:schemeClr val="tx1"/>
                    </a:gs>
                    <a:gs pos="100000">
                      <a:schemeClr val="tx1"/>
                    </a:gs>
                  </a:gsLst>
                  <a:lin ang="5400000" scaled="0"/>
                </a:gradFill>
                <a:effectLst>
                  <a:outerShdw blurRad="50800" dist="38100" dir="2700000" algn="tl" rotWithShape="0">
                    <a:schemeClr val="bg2">
                      <a:alpha val="40000"/>
                    </a:schemeClr>
                  </a:outerShdw>
                </a:effectLst>
                <a:latin typeface="Segoe" pitchFamily="34" charset="0"/>
              </a:rPr>
              <a:t>Simplify</a:t>
            </a:r>
          </a:p>
        </p:txBody>
      </p:sp>
      <p:sp>
        <p:nvSpPr>
          <p:cNvPr id="5" name="Round Diagonal Corner Rectangle 4"/>
          <p:cNvSpPr/>
          <p:nvPr/>
        </p:nvSpPr>
        <p:spPr bwMode="auto">
          <a:xfrm rot="299490">
            <a:off x="2801505" y="4953000"/>
            <a:ext cx="1437409" cy="838200"/>
          </a:xfrm>
          <a:prstGeom prst="round2DiagRect">
            <a:avLst/>
          </a:prstGeom>
          <a:ln>
            <a:headEnd type="none" w="med" len="med"/>
            <a:tailEnd type="none" w="med" len="med"/>
          </a:ln>
          <a:effectLst>
            <a:outerShdw blurRad="76200" dist="12700" dir="2700000" sy="-23000" kx="-800400" algn="bl" rotWithShape="0">
              <a:prstClr val="black">
                <a:alpha val="20000"/>
              </a:prstClr>
            </a:outerShdw>
          </a:effectLst>
          <a:scene3d>
            <a:camera prst="obliqueTopLeft">
              <a:rot lat="0" lon="600000" rev="0"/>
            </a:camera>
            <a:lightRig rig="glow" dir="t">
              <a:rot lat="0" lon="0" rev="6360000"/>
            </a:lightRig>
          </a:scene3d>
          <a:sp3d contourW="1000" prstMaterial="flat">
            <a:bevelT w="95250" h="101600"/>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50000">
                      <a:schemeClr val="tx1"/>
                    </a:gs>
                    <a:gs pos="100000">
                      <a:schemeClr val="tx1"/>
                    </a:gs>
                  </a:gsLst>
                  <a:lin ang="5400000" scaled="0"/>
                </a:gradFill>
                <a:effectLst>
                  <a:outerShdw blurRad="50800" dist="38100" dir="2700000" algn="tl" rotWithShape="0">
                    <a:schemeClr val="bg2">
                      <a:alpha val="40000"/>
                    </a:schemeClr>
                  </a:outerShdw>
                </a:effectLst>
                <a:latin typeface="Segoe" pitchFamily="34" charset="0"/>
              </a:rPr>
              <a:t>Z3</a:t>
            </a:r>
          </a:p>
        </p:txBody>
      </p:sp>
      <p:sp>
        <p:nvSpPr>
          <p:cNvPr id="6" name="Round Diagonal Corner Rectangle 5"/>
          <p:cNvSpPr/>
          <p:nvPr/>
        </p:nvSpPr>
        <p:spPr bwMode="auto">
          <a:xfrm rot="299490">
            <a:off x="4821960" y="4953000"/>
            <a:ext cx="1437409" cy="838200"/>
          </a:xfrm>
          <a:prstGeom prst="round2DiagRect">
            <a:avLst/>
          </a:prstGeom>
          <a:ln>
            <a:headEnd type="none" w="med" len="med"/>
            <a:tailEnd type="none" w="med" len="med"/>
          </a:ln>
          <a:effectLst>
            <a:outerShdw blurRad="76200" dist="12700" dir="2700000" sy="-23000" kx="-800400" algn="bl" rotWithShape="0">
              <a:prstClr val="black">
                <a:alpha val="20000"/>
              </a:prstClr>
            </a:outerShdw>
          </a:effectLst>
          <a:scene3d>
            <a:camera prst="obliqueTopLeft">
              <a:rot lat="0" lon="600000" rev="0"/>
            </a:camera>
            <a:lightRig rig="glow" dir="t">
              <a:rot lat="0" lon="0" rev="6360000"/>
            </a:lightRig>
          </a:scene3d>
          <a:sp3d contourW="1000" prstMaterial="flat">
            <a:bevelT w="95250" h="101600"/>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50000">
                      <a:schemeClr val="tx1"/>
                    </a:gs>
                    <a:gs pos="100000">
                      <a:schemeClr val="tx1"/>
                    </a:gs>
                  </a:gsLst>
                  <a:lin ang="5400000" scaled="0"/>
                </a:gradFill>
                <a:effectLst>
                  <a:outerShdw blurRad="50800" dist="38100" dir="2700000" algn="tl" rotWithShape="0">
                    <a:schemeClr val="bg2">
                      <a:alpha val="40000"/>
                    </a:schemeClr>
                  </a:outerShdw>
                </a:effectLst>
                <a:latin typeface="Segoe" pitchFamily="34" charset="0"/>
              </a:rPr>
              <a:t>SMT Lib</a:t>
            </a:r>
          </a:p>
        </p:txBody>
      </p:sp>
      <p:sp>
        <p:nvSpPr>
          <p:cNvPr id="7" name="Round Diagonal Corner Rectangle 6"/>
          <p:cNvSpPr/>
          <p:nvPr/>
        </p:nvSpPr>
        <p:spPr bwMode="auto">
          <a:xfrm rot="299490">
            <a:off x="6842414" y="4953000"/>
            <a:ext cx="1437409" cy="838200"/>
          </a:xfrm>
          <a:prstGeom prst="round2DiagRect">
            <a:avLst/>
          </a:prstGeom>
          <a:ln>
            <a:headEnd type="none" w="med" len="med"/>
            <a:tailEnd type="none" w="med" len="med"/>
          </a:ln>
          <a:effectLst>
            <a:outerShdw blurRad="76200" dist="12700" dir="2700000" sy="-23000" kx="-800400" algn="bl" rotWithShape="0">
              <a:prstClr val="black">
                <a:alpha val="20000"/>
              </a:prstClr>
            </a:outerShdw>
          </a:effectLst>
          <a:scene3d>
            <a:camera prst="obliqueTopLeft">
              <a:rot lat="0" lon="600000" rev="0"/>
            </a:camera>
            <a:lightRig rig="glow" dir="t">
              <a:rot lat="0" lon="0" rev="6360000"/>
            </a:lightRig>
          </a:scene3d>
          <a:sp3d contourW="1000" prstMaterial="flat">
            <a:bevelT w="95250" h="101600"/>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50000">
                      <a:schemeClr val="tx1"/>
                    </a:gs>
                    <a:gs pos="100000">
                      <a:schemeClr val="tx1"/>
                    </a:gs>
                  </a:gsLst>
                  <a:lin ang="5400000" scaled="0"/>
                </a:gradFill>
                <a:effectLst>
                  <a:outerShdw blurRad="50800" dist="38100" dir="2700000" algn="tl" rotWithShape="0">
                    <a:schemeClr val="bg2">
                      <a:alpha val="40000"/>
                    </a:schemeClr>
                  </a:outerShdw>
                </a:effectLst>
                <a:latin typeface="Segoe" pitchFamily="34" charset="0"/>
              </a:rPr>
              <a:t>…</a:t>
            </a:r>
          </a:p>
        </p:txBody>
      </p:sp>
      <p:cxnSp>
        <p:nvCxnSpPr>
          <p:cNvPr id="8" name="Straight Arrow Connector 7"/>
          <p:cNvCxnSpPr/>
          <p:nvPr/>
        </p:nvCxnSpPr>
        <p:spPr>
          <a:xfrm>
            <a:off x="1676400" y="2345323"/>
            <a:ext cx="1481143" cy="719864"/>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13" idx="2"/>
          </p:cNvCxnSpPr>
          <p:nvPr/>
        </p:nvCxnSpPr>
        <p:spPr>
          <a:xfrm>
            <a:off x="2872781" y="2345323"/>
            <a:ext cx="649089" cy="550277"/>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15" idx="2"/>
          </p:cNvCxnSpPr>
          <p:nvPr/>
        </p:nvCxnSpPr>
        <p:spPr>
          <a:xfrm>
            <a:off x="3878158" y="1901274"/>
            <a:ext cx="160443" cy="1070526"/>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16" idx="2"/>
          </p:cNvCxnSpPr>
          <p:nvPr/>
        </p:nvCxnSpPr>
        <p:spPr>
          <a:xfrm>
            <a:off x="4938516" y="2345323"/>
            <a:ext cx="0" cy="719864"/>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17" idx="2"/>
          </p:cNvCxnSpPr>
          <p:nvPr/>
        </p:nvCxnSpPr>
        <p:spPr>
          <a:xfrm flipH="1">
            <a:off x="5618805" y="2345323"/>
            <a:ext cx="378176" cy="550277"/>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4" idx="3"/>
          </p:cNvCxnSpPr>
          <p:nvPr/>
        </p:nvCxnSpPr>
        <p:spPr>
          <a:xfrm flipH="1">
            <a:off x="1536220" y="4114800"/>
            <a:ext cx="2111257" cy="839789"/>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3583379" y="4343400"/>
            <a:ext cx="455222" cy="618038"/>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6" idx="3"/>
          </p:cNvCxnSpPr>
          <p:nvPr/>
        </p:nvCxnSpPr>
        <p:spPr>
          <a:xfrm>
            <a:off x="5105400" y="4267200"/>
            <a:ext cx="471730" cy="687389"/>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7" idx="3"/>
          </p:cNvCxnSpPr>
          <p:nvPr/>
        </p:nvCxnSpPr>
        <p:spPr>
          <a:xfrm>
            <a:off x="5715000" y="3886200"/>
            <a:ext cx="1882584" cy="1068389"/>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2" name="Heart 21"/>
          <p:cNvSpPr/>
          <p:nvPr/>
        </p:nvSpPr>
        <p:spPr bwMode="auto">
          <a:xfrm>
            <a:off x="2895600" y="2895600"/>
            <a:ext cx="3200400" cy="1600200"/>
          </a:xfrm>
          <a:prstGeom prst="heart">
            <a:avLst/>
          </a:prstGeom>
          <a:ln>
            <a:headEnd type="none" w="med" len="med"/>
            <a:tailEnd type="none" w="med" len="med"/>
          </a:ln>
          <a:effectLst>
            <a:outerShdw blurRad="152400" dist="317500" dir="5400000" sx="90000" sy="-19000" rotWithShape="0">
              <a:prstClr val="black">
                <a:alpha val="15000"/>
              </a:prstClr>
            </a:outerShdw>
          </a:effectLst>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50000">
                      <a:schemeClr val="tx1"/>
                    </a:gs>
                    <a:gs pos="100000">
                      <a:schemeClr val="tx1"/>
                    </a:gs>
                  </a:gsLst>
                  <a:lin ang="5400000" scaled="0"/>
                </a:gradFill>
                <a:effectLst>
                  <a:outerShdw blurRad="50800" dist="38100" dir="2700000" algn="tl" rotWithShape="0">
                    <a:schemeClr val="bg2">
                      <a:alpha val="40000"/>
                    </a:schemeClr>
                  </a:outerShdw>
                </a:effectLst>
                <a:latin typeface="Segoe" pitchFamily="34" charset="0"/>
              </a:rPr>
              <a:t>Boogie</a:t>
            </a:r>
          </a:p>
        </p:txBody>
      </p:sp>
      <p:sp>
        <p:nvSpPr>
          <p:cNvPr id="25" name="Freeform 24"/>
          <p:cNvSpPr/>
          <p:nvPr/>
        </p:nvSpPr>
        <p:spPr>
          <a:xfrm>
            <a:off x="5888182" y="3324075"/>
            <a:ext cx="1115749" cy="909776"/>
          </a:xfrm>
          <a:custGeom>
            <a:avLst/>
            <a:gdLst>
              <a:gd name="connsiteX0" fmla="*/ 0 w 1115749"/>
              <a:gd name="connsiteY0" fmla="*/ 402798 h 909776"/>
              <a:gd name="connsiteX1" fmla="*/ 886691 w 1115749"/>
              <a:gd name="connsiteY1" fmla="*/ 901561 h 909776"/>
              <a:gd name="connsiteX2" fmla="*/ 1066800 w 1115749"/>
              <a:gd name="connsiteY2" fmla="*/ 42580 h 909776"/>
              <a:gd name="connsiteX3" fmla="*/ 152400 w 1115749"/>
              <a:gd name="connsiteY3" fmla="*/ 208834 h 909776"/>
            </a:gdLst>
            <a:ahLst/>
            <a:cxnLst>
              <a:cxn ang="0">
                <a:pos x="connsiteX0" y="connsiteY0"/>
              </a:cxn>
              <a:cxn ang="0">
                <a:pos x="connsiteX1" y="connsiteY1"/>
              </a:cxn>
              <a:cxn ang="0">
                <a:pos x="connsiteX2" y="connsiteY2"/>
              </a:cxn>
              <a:cxn ang="0">
                <a:pos x="connsiteX3" y="connsiteY3"/>
              </a:cxn>
            </a:cxnLst>
            <a:rect l="l" t="t" r="r" b="b"/>
            <a:pathLst>
              <a:path w="1115749" h="909776">
                <a:moveTo>
                  <a:pt x="0" y="402798"/>
                </a:moveTo>
                <a:cubicBezTo>
                  <a:pt x="354445" y="682197"/>
                  <a:pt x="708891" y="961597"/>
                  <a:pt x="886691" y="901561"/>
                </a:cubicBezTo>
                <a:cubicBezTo>
                  <a:pt x="1064491" y="841525"/>
                  <a:pt x="1189182" y="158034"/>
                  <a:pt x="1066800" y="42580"/>
                </a:cubicBezTo>
                <a:cubicBezTo>
                  <a:pt x="944418" y="-72874"/>
                  <a:pt x="548409" y="67980"/>
                  <a:pt x="152400" y="208834"/>
                </a:cubicBezTo>
              </a:path>
            </a:pathLst>
          </a:custGeom>
          <a:ln w="28575">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Rounded Rectangle 25"/>
          <p:cNvSpPr/>
          <p:nvPr/>
        </p:nvSpPr>
        <p:spPr bwMode="auto">
          <a:xfrm rot="900000">
            <a:off x="7553924" y="1371599"/>
            <a:ext cx="1409700" cy="990600"/>
          </a:xfrm>
          <a:prstGeom prst="roundRect">
            <a:avLst/>
          </a:prstGeom>
          <a:ln>
            <a:headEnd type="none" w="med" len="med"/>
            <a:tailEnd type="none" w="med" len="med"/>
          </a:ln>
          <a:effectLst>
            <a:outerShdw blurRad="152400" dist="317500" dir="5400000" sx="90000" sy="-19000" rotWithShape="0">
              <a:prstClr val="black">
                <a:alpha val="15000"/>
              </a:prstClr>
            </a:outerShdw>
          </a:effectLst>
          <a:scene3d>
            <a:camera prst="perspectiveHeroicExtremeLeftFacing">
              <a:rot lat="522495" lon="1766461" rev="81379"/>
            </a:camera>
            <a:lightRig rig="glow" dir="t">
              <a:rot lat="0" lon="0" rev="6360000"/>
            </a:lightRig>
          </a:scene3d>
          <a:sp3d contourW="1000" prstMaterial="flat">
            <a:bevelT w="95250" h="101600"/>
            <a:contourClr>
              <a:schemeClr val="accent4">
                <a:satMod val="300000"/>
              </a:schemeClr>
            </a:contourClr>
          </a:sp3d>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50000">
                      <a:schemeClr val="tx1"/>
                    </a:gs>
                    <a:gs pos="100000">
                      <a:schemeClr val="tx1"/>
                    </a:gs>
                  </a:gsLst>
                  <a:lin ang="5400000" scaled="0"/>
                </a:gradFill>
                <a:effectLst>
                  <a:outerShdw blurRad="50800" dist="38100" dir="2700000" algn="tl" rotWithShape="0">
                    <a:schemeClr val="bg2">
                      <a:alpha val="40000"/>
                    </a:schemeClr>
                  </a:outerShdw>
                </a:effectLst>
                <a:latin typeface="Segoe" pitchFamily="34" charset="0"/>
              </a:rPr>
              <a:t>Region Logic</a:t>
            </a:r>
          </a:p>
        </p:txBody>
      </p:sp>
      <p:sp>
        <p:nvSpPr>
          <p:cNvPr id="23" name="Rounded Rectangle 22"/>
          <p:cNvSpPr/>
          <p:nvPr/>
        </p:nvSpPr>
        <p:spPr bwMode="auto">
          <a:xfrm rot="900000">
            <a:off x="6437114" y="1371599"/>
            <a:ext cx="1409700" cy="990600"/>
          </a:xfrm>
          <a:prstGeom prst="roundRect">
            <a:avLst/>
          </a:prstGeom>
          <a:ln>
            <a:headEnd type="none" w="med" len="med"/>
            <a:tailEnd type="none" w="med" len="med"/>
          </a:ln>
          <a:effectLst>
            <a:outerShdw blurRad="152400" dist="317500" dir="5400000" sx="90000" sy="-19000" rotWithShape="0">
              <a:prstClr val="black">
                <a:alpha val="15000"/>
              </a:prstClr>
            </a:outerShdw>
          </a:effectLst>
          <a:scene3d>
            <a:camera prst="perspectiveHeroicExtremeLeftFacing">
              <a:rot lat="522495" lon="1766461" rev="81379"/>
            </a:camera>
            <a:lightRig rig="glow" dir="t">
              <a:rot lat="0" lon="0" rev="6360000"/>
            </a:lightRig>
          </a:scene3d>
          <a:sp3d contourW="1000" prstMaterial="flat">
            <a:bevelT w="95250" h="101600"/>
            <a:contourClr>
              <a:schemeClr val="accent4">
                <a:satMod val="300000"/>
              </a:schemeClr>
            </a:contourClr>
          </a:sp3d>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50000">
                      <a:schemeClr val="tx1"/>
                    </a:gs>
                    <a:gs pos="100000">
                      <a:schemeClr val="tx1"/>
                    </a:gs>
                  </a:gsLst>
                  <a:lin ang="5400000" scaled="0"/>
                </a:gradFill>
                <a:effectLst>
                  <a:outerShdw blurRad="50800" dist="38100" dir="2700000" algn="tl" rotWithShape="0">
                    <a:schemeClr val="bg2">
                      <a:alpha val="40000"/>
                    </a:schemeClr>
                  </a:outerShdw>
                </a:effectLst>
                <a:latin typeface="Segoe" pitchFamily="34" charset="0"/>
              </a:rPr>
              <a:t>Java BML</a:t>
            </a:r>
          </a:p>
        </p:txBody>
      </p:sp>
      <p:sp>
        <p:nvSpPr>
          <p:cNvPr id="17" name="Rounded Rectangle 16"/>
          <p:cNvSpPr/>
          <p:nvPr/>
        </p:nvSpPr>
        <p:spPr bwMode="auto">
          <a:xfrm rot="900000">
            <a:off x="5420324" y="1371600"/>
            <a:ext cx="1409700" cy="990600"/>
          </a:xfrm>
          <a:prstGeom prst="roundRect">
            <a:avLst/>
          </a:prstGeom>
          <a:ln>
            <a:headEnd type="none" w="med" len="med"/>
            <a:tailEnd type="none" w="med" len="med"/>
          </a:ln>
          <a:effectLst>
            <a:outerShdw blurRad="152400" dist="317500" dir="5400000" sx="90000" sy="-19000" rotWithShape="0">
              <a:prstClr val="black">
                <a:alpha val="15000"/>
              </a:prstClr>
            </a:outerShdw>
          </a:effectLst>
          <a:scene3d>
            <a:camera prst="perspectiveHeroicExtremeLeftFacing">
              <a:rot lat="522495" lon="1766461" rev="81379"/>
            </a:camera>
            <a:lightRig rig="glow" dir="t">
              <a:rot lat="0" lon="0" rev="6360000"/>
            </a:lightRig>
          </a:scene3d>
          <a:sp3d contourW="1000" prstMaterial="flat">
            <a:bevelT w="95250" h="101600"/>
            <a:contourClr>
              <a:schemeClr val="accent4">
                <a:satMod val="300000"/>
              </a:schemeClr>
            </a:contourClr>
          </a:sp3d>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50000">
                      <a:schemeClr val="tx1"/>
                    </a:gs>
                    <a:gs pos="100000">
                      <a:schemeClr val="tx1"/>
                    </a:gs>
                  </a:gsLst>
                  <a:lin ang="5400000" scaled="0"/>
                </a:gradFill>
                <a:effectLst>
                  <a:outerShdw blurRad="50800" dist="38100" dir="2700000" algn="tl" rotWithShape="0">
                    <a:schemeClr val="bg2">
                      <a:alpha val="40000"/>
                    </a:schemeClr>
                  </a:outerShdw>
                </a:effectLst>
                <a:latin typeface="Segoe" pitchFamily="34" charset="0"/>
              </a:rPr>
              <a:t>Eiffel</a:t>
            </a:r>
          </a:p>
        </p:txBody>
      </p:sp>
      <p:sp>
        <p:nvSpPr>
          <p:cNvPr id="16" name="Rounded Rectangle 15"/>
          <p:cNvSpPr/>
          <p:nvPr/>
        </p:nvSpPr>
        <p:spPr bwMode="auto">
          <a:xfrm rot="900000">
            <a:off x="4361859" y="1371600"/>
            <a:ext cx="1409700" cy="990600"/>
          </a:xfrm>
          <a:prstGeom prst="roundRect">
            <a:avLst/>
          </a:prstGeom>
          <a:ln>
            <a:headEnd type="none" w="med" len="med"/>
            <a:tailEnd type="none" w="med" len="med"/>
          </a:ln>
          <a:effectLst>
            <a:outerShdw blurRad="152400" dist="317500" dir="5400000" sx="90000" sy="-19000" rotWithShape="0">
              <a:prstClr val="black">
                <a:alpha val="15000"/>
              </a:prstClr>
            </a:outerShdw>
          </a:effectLst>
          <a:scene3d>
            <a:camera prst="perspectiveHeroicExtremeLeftFacing">
              <a:rot lat="522495" lon="1766461" rev="81379"/>
            </a:camera>
            <a:lightRig rig="glow" dir="t">
              <a:rot lat="0" lon="0" rev="6360000"/>
            </a:lightRig>
          </a:scene3d>
          <a:sp3d contourW="1000" prstMaterial="flat">
            <a:bevelT w="95250" h="101600"/>
            <a:contourClr>
              <a:schemeClr val="accent4">
                <a:satMod val="300000"/>
              </a:schemeClr>
            </a:contourClr>
          </a:sp3d>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50000">
                      <a:schemeClr val="tx1"/>
                    </a:gs>
                    <a:gs pos="100000">
                      <a:schemeClr val="tx1"/>
                    </a:gs>
                  </a:gsLst>
                  <a:lin ang="5400000" scaled="0"/>
                </a:gradFill>
                <a:effectLst>
                  <a:outerShdw blurRad="50800" dist="38100" dir="2700000" algn="tl" rotWithShape="0">
                    <a:schemeClr val="bg2">
                      <a:alpha val="40000"/>
                    </a:schemeClr>
                  </a:outerShdw>
                </a:effectLst>
                <a:latin typeface="Segoe" pitchFamily="34" charset="0"/>
              </a:rPr>
              <a:t>Chalice</a:t>
            </a:r>
          </a:p>
        </p:txBody>
      </p:sp>
      <p:sp>
        <p:nvSpPr>
          <p:cNvPr id="15" name="Rounded Rectangle 14"/>
          <p:cNvSpPr/>
          <p:nvPr/>
        </p:nvSpPr>
        <p:spPr bwMode="auto">
          <a:xfrm rot="900000">
            <a:off x="3301501" y="927551"/>
            <a:ext cx="1409700" cy="990600"/>
          </a:xfrm>
          <a:prstGeom prst="roundRect">
            <a:avLst/>
          </a:prstGeom>
          <a:ln>
            <a:headEnd type="none" w="med" len="med"/>
            <a:tailEnd type="none" w="med" len="med"/>
          </a:ln>
          <a:effectLst>
            <a:outerShdw blurRad="152400" dist="317500" dir="5400000" sx="90000" sy="-19000" rotWithShape="0">
              <a:prstClr val="black">
                <a:alpha val="15000"/>
              </a:prstClr>
            </a:outerShdw>
          </a:effectLst>
          <a:scene3d>
            <a:camera prst="perspectiveHeroicExtremeLeftFacing">
              <a:rot lat="540000" lon="1740000" rev="84000"/>
            </a:camera>
            <a:lightRig rig="glow" dir="t">
              <a:rot lat="0" lon="0" rev="6360000"/>
            </a:lightRig>
          </a:scene3d>
          <a:sp3d contourW="1000" prstMaterial="flat">
            <a:bevelT w="95250" h="101600"/>
            <a:contourClr>
              <a:schemeClr val="accent1">
                <a:satMod val="300000"/>
              </a:schemeClr>
            </a:contourClr>
          </a:sp3d>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err="1">
                <a:gradFill>
                  <a:gsLst>
                    <a:gs pos="50000">
                      <a:schemeClr val="tx1"/>
                    </a:gs>
                    <a:gs pos="100000">
                      <a:schemeClr val="tx1"/>
                    </a:gs>
                  </a:gsLst>
                  <a:lin ang="5400000" scaled="0"/>
                </a:gradFill>
                <a:effectLst>
                  <a:outerShdw blurRad="50800" dist="38100" dir="2700000" algn="tl" rotWithShape="0">
                    <a:schemeClr val="bg2">
                      <a:alpha val="40000"/>
                    </a:schemeClr>
                  </a:outerShdw>
                </a:effectLst>
                <a:latin typeface="Segoe" pitchFamily="34" charset="0"/>
              </a:rPr>
              <a:t>Dafny</a:t>
            </a:r>
            <a:endParaRPr lang="en-US" sz="2400" dirty="0">
              <a:gradFill>
                <a:gsLst>
                  <a:gs pos="50000">
                    <a:schemeClr val="tx1"/>
                  </a:gs>
                  <a:gs pos="100000">
                    <a:schemeClr val="tx1"/>
                  </a:gs>
                </a:gsLst>
                <a:lin ang="5400000" scaled="0"/>
              </a:gradFill>
              <a:effectLst>
                <a:outerShdw blurRad="50800" dist="38100" dir="2700000" algn="tl" rotWithShape="0">
                  <a:schemeClr val="bg2">
                    <a:alpha val="40000"/>
                  </a:schemeClr>
                </a:outerShdw>
              </a:effectLst>
              <a:latin typeface="Segoe" pitchFamily="34" charset="0"/>
            </a:endParaRPr>
          </a:p>
        </p:txBody>
      </p:sp>
      <p:sp>
        <p:nvSpPr>
          <p:cNvPr id="13" name="Rounded Rectangle 12"/>
          <p:cNvSpPr/>
          <p:nvPr/>
        </p:nvSpPr>
        <p:spPr bwMode="auto">
          <a:xfrm rot="900000">
            <a:off x="2296124" y="1371600"/>
            <a:ext cx="1409700" cy="990600"/>
          </a:xfrm>
          <a:prstGeom prst="roundRect">
            <a:avLst/>
          </a:prstGeom>
          <a:ln>
            <a:headEnd type="none" w="med" len="med"/>
            <a:tailEnd type="none" w="med" len="med"/>
          </a:ln>
          <a:effectLst>
            <a:outerShdw blurRad="152400" dist="317500" dir="5400000" sx="90000" sy="-19000" rotWithShape="0">
              <a:prstClr val="black">
                <a:alpha val="15000"/>
              </a:prstClr>
            </a:outerShdw>
          </a:effectLst>
          <a:scene3d>
            <a:camera prst="perspectiveHeroicExtremeLeftFacing">
              <a:rot lat="522495" lon="1766461" rev="81379"/>
            </a:camera>
            <a:lightRig rig="glow" dir="t">
              <a:rot lat="0" lon="0" rev="6360000"/>
            </a:lightRig>
          </a:scene3d>
          <a:sp3d contourW="1000" prstMaterial="flat">
            <a:bevelT w="95250" h="101600"/>
            <a:contourClr>
              <a:schemeClr val="accent4">
                <a:satMod val="300000"/>
              </a:schemeClr>
            </a:contourClr>
          </a:sp3d>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50000">
                      <a:schemeClr val="tx1"/>
                    </a:gs>
                    <a:gs pos="100000">
                      <a:schemeClr val="tx1"/>
                    </a:gs>
                  </a:gsLst>
                  <a:lin ang="5400000" scaled="0"/>
                </a:gradFill>
                <a:effectLst>
                  <a:outerShdw blurRad="50800" dist="38100" dir="2700000" algn="tl" rotWithShape="0">
                    <a:schemeClr val="bg2">
                      <a:alpha val="40000"/>
                    </a:schemeClr>
                  </a:outerShdw>
                </a:effectLst>
                <a:latin typeface="Segoe" pitchFamily="34" charset="0"/>
              </a:rPr>
              <a:t>C </a:t>
            </a:r>
            <a:r>
              <a:rPr lang="en-US" sz="2000" dirty="0" smtClean="0">
                <a:gradFill>
                  <a:gsLst>
                    <a:gs pos="50000">
                      <a:schemeClr val="tx1"/>
                    </a:gs>
                    <a:gs pos="100000">
                      <a:schemeClr val="tx1"/>
                    </a:gs>
                  </a:gsLst>
                  <a:lin ang="5400000" scaled="0"/>
                </a:gradFill>
                <a:effectLst>
                  <a:outerShdw blurRad="50800" dist="38100" dir="2700000" algn="tl" rotWithShape="0">
                    <a:schemeClr val="bg2">
                      <a:alpha val="40000"/>
                    </a:schemeClr>
                  </a:outerShdw>
                </a:effectLst>
                <a:latin typeface="Segoe" pitchFamily="34" charset="0"/>
              </a:rPr>
              <a:t>(HAVOC)</a:t>
            </a:r>
            <a:endParaRPr lang="en-US" sz="2400" dirty="0" smtClean="0">
              <a:gradFill>
                <a:gsLst>
                  <a:gs pos="50000">
                    <a:schemeClr val="tx1"/>
                  </a:gs>
                  <a:gs pos="100000">
                    <a:schemeClr val="tx1"/>
                  </a:gs>
                </a:gsLst>
                <a:lin ang="5400000" scaled="0"/>
              </a:gradFill>
              <a:effectLst>
                <a:outerShdw blurRad="50800" dist="38100" dir="2700000" algn="tl" rotWithShape="0">
                  <a:schemeClr val="bg2">
                    <a:alpha val="40000"/>
                  </a:schemeClr>
                </a:outerShdw>
              </a:effectLst>
              <a:latin typeface="Segoe" pitchFamily="34" charset="0"/>
            </a:endParaRPr>
          </a:p>
        </p:txBody>
      </p:sp>
      <p:sp>
        <p:nvSpPr>
          <p:cNvPr id="14" name="Rounded Rectangle 13"/>
          <p:cNvSpPr/>
          <p:nvPr/>
        </p:nvSpPr>
        <p:spPr bwMode="auto">
          <a:xfrm rot="900000">
            <a:off x="1144789" y="1371600"/>
            <a:ext cx="1409700" cy="990600"/>
          </a:xfrm>
          <a:prstGeom prst="roundRect">
            <a:avLst/>
          </a:prstGeom>
          <a:ln>
            <a:headEnd type="none" w="med" len="med"/>
            <a:tailEnd type="none" w="med" len="med"/>
          </a:ln>
          <a:effectLst>
            <a:outerShdw blurRad="152400" dist="317500" dir="5400000" sx="90000" sy="-19000" rotWithShape="0">
              <a:prstClr val="black">
                <a:alpha val="15000"/>
              </a:prstClr>
            </a:outerShdw>
          </a:effectLst>
          <a:scene3d>
            <a:camera prst="perspectiveHeroicExtremeLeftFacing">
              <a:rot lat="522495" lon="1766461" rev="81379"/>
            </a:camera>
            <a:lightRig rig="glow" dir="t">
              <a:rot lat="0" lon="0" rev="6360000"/>
            </a:lightRig>
          </a:scene3d>
          <a:sp3d contourW="1000" prstMaterial="flat">
            <a:bevelT w="95250" h="101600"/>
            <a:contourClr>
              <a:schemeClr val="accent4">
                <a:satMod val="300000"/>
              </a:schemeClr>
            </a:contourClr>
          </a:sp3d>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50000">
                      <a:schemeClr val="tx1"/>
                    </a:gs>
                    <a:gs pos="100000">
                      <a:schemeClr val="tx1"/>
                    </a:gs>
                  </a:gsLst>
                  <a:lin ang="5400000" scaled="0"/>
                </a:gradFill>
                <a:effectLst>
                  <a:outerShdw blurRad="50800" dist="38100" dir="2700000" algn="tl" rotWithShape="0">
                    <a:schemeClr val="bg2">
                      <a:alpha val="40000"/>
                    </a:schemeClr>
                  </a:outerShdw>
                </a:effectLst>
                <a:latin typeface="Segoe" pitchFamily="34" charset="0"/>
              </a:rPr>
              <a:t>C</a:t>
            </a:r>
            <a:br>
              <a:rPr lang="en-US" sz="2400" dirty="0" smtClean="0">
                <a:gradFill>
                  <a:gsLst>
                    <a:gs pos="50000">
                      <a:schemeClr val="tx1"/>
                    </a:gs>
                    <a:gs pos="100000">
                      <a:schemeClr val="tx1"/>
                    </a:gs>
                  </a:gsLst>
                  <a:lin ang="5400000" scaled="0"/>
                </a:gradFill>
                <a:effectLst>
                  <a:outerShdw blurRad="50800" dist="38100" dir="2700000" algn="tl" rotWithShape="0">
                    <a:schemeClr val="bg2">
                      <a:alpha val="40000"/>
                    </a:schemeClr>
                  </a:outerShdw>
                </a:effectLst>
                <a:latin typeface="Segoe" pitchFamily="34" charset="0"/>
              </a:rPr>
            </a:br>
            <a:r>
              <a:rPr lang="en-US" sz="2000" dirty="0" smtClean="0">
                <a:gradFill>
                  <a:gsLst>
                    <a:gs pos="50000">
                      <a:schemeClr val="tx1"/>
                    </a:gs>
                    <a:gs pos="100000">
                      <a:schemeClr val="tx1"/>
                    </a:gs>
                  </a:gsLst>
                  <a:lin ang="5400000" scaled="0"/>
                </a:gradFill>
                <a:effectLst>
                  <a:outerShdw blurRad="50800" dist="38100" dir="2700000" algn="tl" rotWithShape="0">
                    <a:schemeClr val="bg2">
                      <a:alpha val="40000"/>
                    </a:schemeClr>
                  </a:outerShdw>
                </a:effectLst>
                <a:latin typeface="Segoe" pitchFamily="34" charset="0"/>
              </a:rPr>
              <a:t>(VCC)</a:t>
            </a:r>
            <a:endParaRPr lang="en-US" sz="2400" dirty="0" smtClean="0">
              <a:gradFill>
                <a:gsLst>
                  <a:gs pos="50000">
                    <a:schemeClr val="tx1"/>
                  </a:gs>
                  <a:gs pos="100000">
                    <a:schemeClr val="tx1"/>
                  </a:gs>
                </a:gsLst>
                <a:lin ang="5400000" scaled="0"/>
              </a:gradFill>
              <a:effectLst>
                <a:outerShdw blurRad="50800" dist="38100" dir="2700000" algn="tl" rotWithShape="0">
                  <a:schemeClr val="bg2">
                    <a:alpha val="40000"/>
                  </a:schemeClr>
                </a:outerShdw>
              </a:effectLst>
              <a:latin typeface="Segoe" pitchFamily="34" charset="0"/>
            </a:endParaRPr>
          </a:p>
        </p:txBody>
      </p:sp>
      <p:sp>
        <p:nvSpPr>
          <p:cNvPr id="24" name="Rounded Rectangle 23"/>
          <p:cNvSpPr/>
          <p:nvPr/>
        </p:nvSpPr>
        <p:spPr bwMode="auto">
          <a:xfrm rot="900000">
            <a:off x="86324" y="1371598"/>
            <a:ext cx="1409700" cy="990600"/>
          </a:xfrm>
          <a:prstGeom prst="roundRect">
            <a:avLst/>
          </a:prstGeom>
          <a:ln>
            <a:headEnd type="none" w="med" len="med"/>
            <a:tailEnd type="none" w="med" len="med"/>
          </a:ln>
          <a:effectLst>
            <a:outerShdw blurRad="152400" dist="317500" dir="5400000" sx="90000" sy="-19000" rotWithShape="0">
              <a:prstClr val="black">
                <a:alpha val="15000"/>
              </a:prstClr>
            </a:outerShdw>
          </a:effectLst>
          <a:scene3d>
            <a:camera prst="perspectiveHeroicExtremeLeftFacing">
              <a:rot lat="522495" lon="1766461" rev="81379"/>
            </a:camera>
            <a:lightRig rig="glow" dir="t">
              <a:rot lat="0" lon="0" rev="6360000"/>
            </a:lightRig>
          </a:scene3d>
          <a:sp3d contourW="1000" prstMaterial="flat">
            <a:bevelT w="95250" h="101600"/>
            <a:contourClr>
              <a:schemeClr val="accent4">
                <a:satMod val="300000"/>
              </a:schemeClr>
            </a:contourClr>
          </a:sp3d>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50000">
                      <a:schemeClr val="tx1"/>
                    </a:gs>
                    <a:gs pos="100000">
                      <a:schemeClr val="tx1"/>
                    </a:gs>
                  </a:gsLst>
                  <a:lin ang="5400000" scaled="0"/>
                </a:gradFill>
                <a:effectLst>
                  <a:outerShdw blurRad="50800" dist="38100" dir="2700000" algn="tl" rotWithShape="0">
                    <a:schemeClr val="bg2">
                      <a:alpha val="40000"/>
                    </a:schemeClr>
                  </a:outerShdw>
                </a:effectLst>
                <a:latin typeface="Segoe" pitchFamily="34" charset="0"/>
              </a:rPr>
              <a:t>Spec#</a:t>
            </a:r>
          </a:p>
        </p:txBody>
      </p:sp>
      <p:cxnSp>
        <p:nvCxnSpPr>
          <p:cNvPr id="28" name="Straight Arrow Connector 27"/>
          <p:cNvCxnSpPr>
            <a:stCxn id="24" idx="2"/>
          </p:cNvCxnSpPr>
          <p:nvPr/>
        </p:nvCxnSpPr>
        <p:spPr>
          <a:xfrm>
            <a:off x="662981" y="2345321"/>
            <a:ext cx="2245123" cy="978754"/>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23" idx="2"/>
          </p:cNvCxnSpPr>
          <p:nvPr/>
        </p:nvCxnSpPr>
        <p:spPr>
          <a:xfrm flipH="1">
            <a:off x="5888182" y="2345322"/>
            <a:ext cx="1125589" cy="702678"/>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26" idx="2"/>
          </p:cNvCxnSpPr>
          <p:nvPr/>
        </p:nvCxnSpPr>
        <p:spPr>
          <a:xfrm flipH="1">
            <a:off x="6154348" y="2345322"/>
            <a:ext cx="1976233" cy="855078"/>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58" name="Footer Placeholder 3"/>
          <p:cNvSpPr>
            <a:spLocks noGrp="1"/>
          </p:cNvSpPr>
          <p:nvPr>
            <p:ph type="ftr" sz="quarter" idx="10"/>
          </p:nvPr>
        </p:nvSpPr>
        <p:spPr>
          <a:xfrm>
            <a:off x="2971800" y="6579834"/>
            <a:ext cx="3200400" cy="365125"/>
          </a:xfrm>
        </p:spPr>
        <p:txBody>
          <a:bodyPr/>
          <a:lstStyle/>
          <a:p>
            <a:r>
              <a:rPr lang="en-US" dirty="0" smtClean="0"/>
              <a:t>K. Rustan M. Leino</a:t>
            </a:r>
            <a:endParaRPr lang="en-US" dirty="0"/>
          </a:p>
        </p:txBody>
      </p:sp>
    </p:spTree>
    <p:extLst>
      <p:ext uri="{BB962C8B-B14F-4D97-AF65-F5344CB8AC3E}">
        <p14:creationId xmlns:p14="http://schemas.microsoft.com/office/powerpoint/2010/main" val="3951147787"/>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Microsoft Research 2008 light template">
  <a:themeElements>
    <a:clrScheme name="Custom 12">
      <a:dk1>
        <a:srgbClr val="000000"/>
      </a:dk1>
      <a:lt1>
        <a:srgbClr val="FFFFFF"/>
      </a:lt1>
      <a:dk2>
        <a:srgbClr val="050595"/>
      </a:dk2>
      <a:lt2>
        <a:srgbClr val="FFFF99"/>
      </a:lt2>
      <a:accent1>
        <a:srgbClr val="FEC423"/>
      </a:accent1>
      <a:accent2>
        <a:srgbClr val="4F90CC"/>
      </a:accent2>
      <a:accent3>
        <a:srgbClr val="F37735"/>
      </a:accent3>
      <a:accent4>
        <a:srgbClr val="71C267"/>
      </a:accent4>
      <a:accent5>
        <a:srgbClr val="3ED6E4"/>
      </a:accent5>
      <a:accent6>
        <a:srgbClr val="7D3DA1"/>
      </a:accent6>
      <a:hlink>
        <a:srgbClr val="4F90CC"/>
      </a:hlink>
      <a:folHlink>
        <a:srgbClr val="7DDDFF"/>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400" dirty="0" smtClean="0">
            <a:gradFill>
              <a:gsLst>
                <a:gs pos="50000">
                  <a:schemeClr val="tx1"/>
                </a:gs>
                <a:gs pos="100000">
                  <a:schemeClr val="tx1"/>
                </a:gs>
              </a:gsLst>
              <a:lin ang="5400000" scaled="0"/>
            </a:gradFill>
            <a:effectLst>
              <a:outerShdw blurRad="50800" dist="38100" dir="2700000" algn="tl" rotWithShape="0">
                <a:schemeClr val="bg2">
                  <a:alpha val="40000"/>
                </a:scheme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none" rtlCol="0">
        <a:spAutoFit/>
      </a:bodyPr>
      <a:lstStyle>
        <a:defPPr>
          <a:defRPr sz="2400" dirty="0" err="1" smtClean="0">
            <a:solidFill>
              <a:schemeClr val="bg2"/>
            </a:solidFill>
            <a:effectLst/>
          </a:defRPr>
        </a:defPPr>
      </a:lstStyle>
    </a:txDef>
  </a:objectDefaults>
  <a:extraClrSchemeLst/>
</a:theme>
</file>

<file path=ppt/theme/theme2.xml><?xml version="1.0" encoding="utf-8"?>
<a:theme xmlns:a="http://schemas.openxmlformats.org/drawingml/2006/main" name="White with Courier font for code slides">
  <a:themeElements>
    <a:clrScheme name="1-10070 Microsoft Research">
      <a:dk1>
        <a:srgbClr val="000000"/>
      </a:dk1>
      <a:lt1>
        <a:srgbClr val="FFFFFF"/>
      </a:lt1>
      <a:dk2>
        <a:srgbClr val="050595"/>
      </a:dk2>
      <a:lt2>
        <a:srgbClr val="FFFF99"/>
      </a:lt2>
      <a:accent1>
        <a:srgbClr val="FEC423"/>
      </a:accent1>
      <a:accent2>
        <a:srgbClr val="4F90CC"/>
      </a:accent2>
      <a:accent3>
        <a:srgbClr val="F37735"/>
      </a:accent3>
      <a:accent4>
        <a:srgbClr val="71C267"/>
      </a:accent4>
      <a:accent5>
        <a:srgbClr val="3ED6E4"/>
      </a:accent5>
      <a:accent6>
        <a:srgbClr val="7D3DA1"/>
      </a:accent6>
      <a:hlink>
        <a:srgbClr val="F3EB4F"/>
      </a:hlink>
      <a:folHlink>
        <a:srgbClr val="7DDDFF"/>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Microsoft Research 2008 light template</Template>
  <TotalTime>2159</TotalTime>
  <Words>557</Words>
  <Application>Microsoft Office PowerPoint</Application>
  <PresentationFormat>On-screen Show (4:3)</PresentationFormat>
  <Paragraphs>125</Paragraphs>
  <Slides>15</Slides>
  <Notes>2</Notes>
  <HiddenSlides>0</HiddenSlides>
  <MMClips>0</MMClips>
  <ScaleCrop>false</ScaleCrop>
  <HeadingPairs>
    <vt:vector size="4" baseType="variant">
      <vt:variant>
        <vt:lpstr>Theme</vt:lpstr>
      </vt:variant>
      <vt:variant>
        <vt:i4>2</vt:i4>
      </vt:variant>
      <vt:variant>
        <vt:lpstr>Slide Titles</vt:lpstr>
      </vt:variant>
      <vt:variant>
        <vt:i4>15</vt:i4>
      </vt:variant>
    </vt:vector>
  </HeadingPairs>
  <TitlesOfParts>
    <vt:vector size="17" baseType="lpstr">
      <vt:lpstr>Microsoft Research 2008 light template</vt:lpstr>
      <vt:lpstr>White with Courier font for code slides</vt:lpstr>
      <vt:lpstr>Dafny An automatic program verifier for functional correctness</vt:lpstr>
      <vt:lpstr>Program verification</vt:lpstr>
      <vt:lpstr>User interaction</vt:lpstr>
      <vt:lpstr>Dafny</vt:lpstr>
      <vt:lpstr>Dafny</vt:lpstr>
      <vt:lpstr>Top-level grammar</vt:lpstr>
      <vt:lpstr>Types</vt:lpstr>
      <vt:lpstr>Dafny</vt:lpstr>
      <vt:lpstr>Verification architecture</vt:lpstr>
      <vt:lpstr>Dafny, Boogie, VC</vt:lpstr>
      <vt:lpstr>Axiomatizing functions</vt:lpstr>
      <vt:lpstr>Dafny</vt:lpstr>
      <vt:lpstr>Verifying termination</vt:lpstr>
      <vt:lpstr>Dafny</vt:lpstr>
      <vt:lpstr>Conclusions</vt:lpstr>
    </vt:vector>
  </TitlesOfParts>
  <Manager>&lt;Content Manager Name Here&gt;</Manager>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Dafny program verifier</dc:title>
  <dc:subject>&lt;Event Name Here&gt;</dc:subject>
  <dc:creator>Rustan Leino</dc:creator>
  <dc:description>Template: Sarah Bickle, Silver Fox Productions
Formatting:
Event Date:
Event Location:
Audience: Internal/External</dc:description>
  <cp:lastModifiedBy>Rustan Leino</cp:lastModifiedBy>
  <cp:revision>46</cp:revision>
  <dcterms:created xsi:type="dcterms:W3CDTF">2010-04-12T10:52:29Z</dcterms:created>
  <dcterms:modified xsi:type="dcterms:W3CDTF">2010-06-29T22:56:27Z</dcterms:modified>
</cp:coreProperties>
</file>