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258" r:id="rId5"/>
    <p:sldId id="1000" r:id="rId6"/>
    <p:sldId id="959" r:id="rId7"/>
    <p:sldId id="1001" r:id="rId8"/>
    <p:sldId id="1002" r:id="rId9"/>
    <p:sldId id="975" r:id="rId10"/>
    <p:sldId id="974" r:id="rId11"/>
    <p:sldId id="964" r:id="rId12"/>
    <p:sldId id="1003" r:id="rId13"/>
    <p:sldId id="965" r:id="rId14"/>
    <p:sldId id="1004" r:id="rId15"/>
    <p:sldId id="967" r:id="rId16"/>
    <p:sldId id="976" r:id="rId17"/>
    <p:sldId id="943" r:id="rId18"/>
    <p:sldId id="944" r:id="rId19"/>
    <p:sldId id="968" r:id="rId20"/>
    <p:sldId id="966" r:id="rId21"/>
    <p:sldId id="977" r:id="rId22"/>
    <p:sldId id="1019" r:id="rId23"/>
    <p:sldId id="883" r:id="rId24"/>
    <p:sldId id="884" r:id="rId25"/>
  </p:sldIdLst>
  <p:sldSz cx="9906000" cy="6858000" type="A4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00284D"/>
    <a:srgbClr val="004B9F"/>
    <a:srgbClr val="F0F2F5"/>
    <a:srgbClr val="46A4DE"/>
    <a:srgbClr val="8E0000"/>
    <a:srgbClr val="FF912D"/>
    <a:srgbClr val="0066FF"/>
    <a:srgbClr val="0099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85481" autoAdjust="0"/>
  </p:normalViewPr>
  <p:slideViewPr>
    <p:cSldViewPr snapToGrid="0">
      <p:cViewPr varScale="1">
        <p:scale>
          <a:sx n="79" d="100"/>
          <a:sy n="79" d="100"/>
        </p:scale>
        <p:origin x="139" y="62"/>
      </p:cViewPr>
      <p:guideLst>
        <p:guide orient="horz" pos="1536"/>
        <p:guide pos="3286"/>
      </p:guideLst>
    </p:cSldViewPr>
  </p:slideViewPr>
  <p:outlineViewPr>
    <p:cViewPr>
      <p:scale>
        <a:sx n="33" d="100"/>
        <a:sy n="33" d="100"/>
      </p:scale>
      <p:origin x="0" y="84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56" d="100"/>
          <a:sy n="56" d="100"/>
        </p:scale>
        <p:origin x="1459" y="250"/>
      </p:cViewPr>
      <p:guideLst>
        <p:guide orient="horz" pos="2986"/>
        <p:guide pos="225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fld id="{5A0F7614-02A2-4873-8AAD-E48C458E224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39775"/>
            <a:ext cx="534670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5600" cy="4443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5656</a:t>
            </a:r>
            <a:endParaRPr lang="en-US" altLang="zh-CN" noProof="0" smtClean="0"/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en-US" altLang="zh-CN" noProof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fld id="{A1332657-3B12-4F2F-8CF2-457A1B6625A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A90789E0-6A3A-4E2A-88D5-B4B26CF0D7CD}" type="slidenum">
              <a:rPr lang="zh-CN" altLang="en-US" smtClean="0">
                <a:latin typeface="宋体" panose="02010600030101010101" pitchFamily="2" charset="-122"/>
              </a:rPr>
            </a:fld>
            <a:endParaRPr lang="en-US" altLang="zh-CN" smtClean="0">
              <a:latin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4EA37-C3C6-4C42-BB4C-3691F6281D6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3D52BC-F5FF-4B05-937B-4435D50D68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9F02E3-FAD7-4CB6-839D-BA7FB3CFFE1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9F02E3-FAD7-4CB6-839D-BA7FB3CFFE1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9F02E3-FAD7-4CB6-839D-BA7FB3CFFE1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9F02E3-FAD7-4CB6-839D-BA7FB3CFFE1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9F02E3-FAD7-4CB6-839D-BA7FB3CFFE1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9F02E3-FAD7-4CB6-839D-BA7FB3CFFE1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9F02E3-FAD7-4CB6-839D-BA7FB3CFFE1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  <p:sp>
        <p:nvSpPr>
          <p:cNvPr id="114691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9F02E3-FAD7-4CB6-839D-BA7FB3CFFE1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4EA37-C3C6-4C42-BB4C-3691F6281D6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4EA37-C3C6-4C42-BB4C-3691F6281D6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471FCC-EB00-471D-AC45-C07538C2C45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DBF3FF9-8417-4639-AE54-1E862B8DA119}" type="slidenum">
              <a:rPr lang="zh-CN" altLang="en-US" smtClean="0">
                <a:latin typeface="宋体" panose="02010600030101010101" pitchFamily="2" charset="-122"/>
              </a:rPr>
            </a:fld>
            <a:endParaRPr lang="zh-CN" altLang="en-US" smtClean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4EA37-C3C6-4C42-BB4C-3691F6281D6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3D52BC-F5FF-4B05-937B-4435D50D68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3D52BC-F5FF-4B05-937B-4435D50D68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94EA37-C3C6-4C42-BB4C-3691F6281D6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sz="2400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NB-</a:t>
            </a:r>
            <a:r>
              <a:rPr lang="en-US" altLang="zh-CN" sz="2400" b="1" baseline="30000" dirty="0" err="1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IoT</a:t>
            </a:r>
            <a:r>
              <a:rPr lang="zh-CN" altLang="en-US" sz="2400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400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3GPP</a:t>
            </a:r>
            <a:r>
              <a:rPr lang="zh-CN" altLang="en-US" sz="2400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专为运营商定制的</a:t>
            </a:r>
            <a:r>
              <a:rPr lang="en-US" altLang="zh-CN" sz="2400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LPWA</a:t>
            </a:r>
            <a:r>
              <a:rPr lang="zh-CN" altLang="en-US" sz="2400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蜂窝解决方案，在覆盖、功耗、成本、连接数等方面性能最优，最符合</a:t>
            </a:r>
            <a:r>
              <a:rPr lang="en-US" altLang="zh-CN" sz="2400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LPWA</a:t>
            </a:r>
            <a:r>
              <a:rPr lang="zh-CN" altLang="en-US" sz="2400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类业务需求。</a:t>
            </a:r>
            <a:endParaRPr lang="zh-CN" altLang="en-US" sz="2400" b="1" baseline="30000" dirty="0"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NB-</a:t>
            </a:r>
            <a:r>
              <a:rPr lang="en-US" altLang="zh-CN" b="1" baseline="30000" dirty="0" err="1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IoT</a:t>
            </a:r>
            <a:r>
              <a:rPr lang="zh-CN" altLang="en-US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3GPP</a:t>
            </a:r>
            <a:r>
              <a:rPr lang="zh-CN" altLang="en-US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专为运营商定制的</a:t>
            </a:r>
            <a:r>
              <a:rPr lang="en-US" altLang="zh-CN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LPWA</a:t>
            </a:r>
            <a:r>
              <a:rPr lang="zh-CN" altLang="en-US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蜂窝解决方案，在覆盖、功耗、成本、连接数等方面性能最优，最符合</a:t>
            </a:r>
            <a:r>
              <a:rPr lang="en-US" altLang="zh-CN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LPWA</a:t>
            </a:r>
            <a:r>
              <a:rPr lang="zh-CN" altLang="en-US" b="1" baseline="30000" dirty="0"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类业务需求。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3D52BC-F5FF-4B05-937B-4435D50D680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/>
        </p:nvSpPr>
        <p:spPr bwMode="auto">
          <a:xfrm flipV="1">
            <a:off x="330200" y="2996951"/>
            <a:ext cx="9303320" cy="72009"/>
          </a:xfrm>
          <a:prstGeom prst="rect">
            <a:avLst/>
          </a:prstGeom>
          <a:solidFill>
            <a:schemeClr val="tx2"/>
          </a:solidFill>
          <a:ln w="9525" cmpd="dbl">
            <a:solidFill>
              <a:srgbClr val="0070C0"/>
            </a:solidFill>
            <a:miter lim="800000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685800"/>
            <a:ext cx="8420100" cy="2127250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270250"/>
            <a:ext cx="69342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8C42-5C22-4CA0-B351-C18875CF9B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7B5FB-B2A4-4F9B-95D9-07EA59771C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AFF2B-D173-4826-9A74-F4BC3CBC1C1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41763"/>
            <a:ext cx="43815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02E9E-1694-4EC0-817B-60D559643C2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 hasCustomPrompt="1"/>
          </p:nvPr>
        </p:nvSpPr>
        <p:spPr>
          <a:xfrm>
            <a:off x="5029200" y="1600200"/>
            <a:ext cx="4381500" cy="4530725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  <a:endParaRPr lang="zh-CN" alt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7CD69-9392-4409-AE98-68BF6B469D2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4625"/>
            <a:ext cx="8915400" cy="100811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F93E6-1D15-4174-9D8C-6E40AFF22BE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EE0EE-283C-41EA-83D6-F44D38C30A9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44624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3E05A-A6F9-4350-955E-45E0EE6398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530E7-D5F2-4D01-8D31-F62E69E2B09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37450" y="6356350"/>
            <a:ext cx="2311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6073C-E626-4215-9022-1A4A89661F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F7EC6-6E35-4F1F-B990-4B2665FAD0A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A1DB4-2D21-4232-832B-C04E30529BA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4450"/>
            <a:ext cx="8915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68413"/>
            <a:ext cx="89154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en-US" altLang="zh-CN" smtClean="0"/>
          </a:p>
          <a:p>
            <a:pPr lvl="1"/>
            <a:r>
              <a:rPr lang="zh-CN" altLang="en-US" smtClean="0"/>
              <a:t>第二级</a:t>
            </a:r>
            <a:endParaRPr lang="en-US" altLang="zh-CN" smtClean="0"/>
          </a:p>
          <a:p>
            <a:pPr lvl="2"/>
            <a:r>
              <a:rPr lang="zh-CN" altLang="en-US" smtClean="0"/>
              <a:t>第三级</a:t>
            </a:r>
            <a:endParaRPr lang="en-US" altLang="zh-CN" smtClean="0"/>
          </a:p>
          <a:p>
            <a:pPr lvl="3"/>
            <a:r>
              <a:rPr lang="zh-CN" altLang="en-US" smtClean="0"/>
              <a:t>第四级</a:t>
            </a:r>
            <a:endParaRPr lang="en-US" altLang="zh-CN" smtClean="0"/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DDED592-6A81-49B6-9101-C077E863A355}" type="slidenum">
              <a:rPr lang="zh-CN" altLang="en-US"/>
            </a:fld>
            <a:endParaRPr lang="en-US" altLang="zh-CN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523875" y="1125538"/>
            <a:ext cx="8750300" cy="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85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tags" Target="../tags/tag7.xml"/><Relationship Id="rId7" Type="http://schemas.openxmlformats.org/officeDocument/2006/relationships/image" Target="../media/image28.png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25.jpe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3050" y="1817223"/>
            <a:ext cx="9288463" cy="1184275"/>
          </a:xfrm>
        </p:spPr>
        <p:txBody>
          <a:bodyPr/>
          <a:lstStyle/>
          <a:p>
            <a:pPr eaLnBrk="1" hangingPunct="1"/>
            <a:r>
              <a:rPr sz="4000" b="1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NB-IoT物联系统设计实现及其应用</a:t>
            </a:r>
            <a:endParaRPr sz="4000" b="1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19375" y="3383280"/>
            <a:ext cx="8929688" cy="2354263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 于碧涵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指导老师： 陈积明</a:t>
            </a:r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教   授</a:t>
            </a:r>
            <a:endParaRPr lang="zh-CN" altLang="en-US" sz="24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史治国 教  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                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898" y="225118"/>
            <a:ext cx="1153501" cy="11496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19245" y="6110605"/>
            <a:ext cx="1668145" cy="457200"/>
          </a:xfrm>
        </p:spPr>
        <p:txBody>
          <a:bodyPr/>
          <a:p>
            <a:pPr>
              <a:defRPr/>
            </a:pPr>
            <a:fld id="{BB962C8B-B14F-4D97-AF65-F5344CB8AC3E}" type="datetime1">
              <a:rPr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2000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4450"/>
            <a:ext cx="8915400" cy="1008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type="body" idx="1"/>
          </p:nvPr>
        </p:nvSpPr>
        <p:spPr>
          <a:xfrm>
            <a:off x="519113" y="1308100"/>
            <a:ext cx="8805862" cy="4481513"/>
          </a:xfrm>
        </p:spPr>
        <p:txBody>
          <a:bodyPr/>
          <a:lstStyle/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内容及难点</a:t>
            </a:r>
            <a:endParaRPr lang="zh-CN" altLang="en-US" sz="32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13"/>
          <p:cNvSpPr>
            <a:spLocks noChangeArrowheads="1"/>
          </p:cNvSpPr>
          <p:nvPr/>
        </p:nvSpPr>
        <p:spPr bwMode="auto">
          <a:xfrm>
            <a:off x="592455" y="1395730"/>
            <a:ext cx="9361170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终端侧</a:t>
            </a:r>
            <a:endParaRPr lang="zh-CN" altLang="en-US" sz="24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07745" indent="-457200" algn="l" eaLnBrk="1" latinLnBrk="0" hangingPunct="1">
              <a:spcBef>
                <a:spcPts val="1200"/>
              </a:spcBef>
              <a:buFont typeface="Wingdings" panose="05000000000000000000" charset="0"/>
              <a:buChar char="w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功耗节省 </a:t>
            </a:r>
            <a:r>
              <a:rPr lang="zh-CN" altLang="en-US" sz="1800" b="1" dirty="0" smtClean="0">
                <a:solidFill>
                  <a:srgbClr val="46A4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终端内嵌</a:t>
            </a:r>
            <a:r>
              <a:rPr lang="en-US" altLang="zh-CN" sz="1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liteOS</a:t>
            </a: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操作系统，使用</a:t>
            </a:r>
            <a:r>
              <a:rPr lang="en-US" altLang="zh-CN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NB-IoT</a:t>
            </a: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模组</a:t>
            </a:r>
            <a:r>
              <a:rPr lang="zh-CN" altLang="en-US" sz="1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省电模式</a:t>
            </a:r>
            <a:endParaRPr lang="zh-CN" altLang="en-US" sz="1800" b="1" dirty="0" smtClean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eaLnBrk="1" latinLnBrk="0" hangingPunct="1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网络侧</a:t>
            </a:r>
            <a:endParaRPr lang="zh-CN" altLang="en-US" sz="24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07745" indent="-457200" eaLnBrk="1" latinLnBrk="0" hangingPunct="1">
              <a:spcBef>
                <a:spcPts val="1200"/>
              </a:spcBef>
              <a:buFont typeface="Wingdings" panose="05000000000000000000" charset="0"/>
              <a:buChar char="w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通信协议及安全</a:t>
            </a:r>
            <a:r>
              <a:rPr lang="zh-CN" altLang="en-US" sz="1800" b="1" dirty="0" smtClean="0">
                <a:solidFill>
                  <a:srgbClr val="46A4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</a:t>
            </a:r>
            <a:r>
              <a:rPr lang="en-US" altLang="zh-CN" sz="1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COAP</a:t>
            </a:r>
            <a:r>
              <a:rPr lang="zh-CN" altLang="en-US" sz="1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</a:t>
            </a:r>
            <a:r>
              <a:rPr lang="en-US" altLang="zh-CN" sz="1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  <a:endParaRPr lang="zh-CN" altLang="en-US" sz="18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latinLnBrk="0" hangingPunct="1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平台侧</a:t>
            </a:r>
            <a:endParaRPr lang="zh-CN" altLang="en-US" sz="24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007745" indent="-457200" eaLnBrk="1" latinLnBrk="0" hangingPunct="1">
              <a:spcBef>
                <a:spcPts val="1200"/>
              </a:spcBef>
              <a:buFont typeface="Wingdings" panose="05000000000000000000" charset="0"/>
              <a:buChar char="w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物联网硬件设备大连接管理</a:t>
            </a:r>
            <a:r>
              <a:rPr lang="zh-CN" altLang="en-US" sz="1800" b="1" dirty="0" smtClean="0">
                <a:solidFill>
                  <a:srgbClr val="46A4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设备影子，规则引擎</a:t>
            </a: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，消息队列，读写分离</a:t>
            </a:r>
            <a:endParaRPr lang="zh-CN" altLang="en-US" sz="18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latinLnBrk="0" hangingPunct="1"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用户侧 </a:t>
            </a:r>
            <a:endParaRPr lang="zh-CN" altLang="en-US" sz="24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07745" indent="-457200" eaLnBrk="1" latinLnBrk="0" hangingPunct="1">
              <a:spcBef>
                <a:spcPts val="1200"/>
              </a:spcBef>
              <a:buFont typeface="Wingdings" panose="05000000000000000000" charset="0"/>
              <a:buChar char="w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数据挖掘与行为分析</a:t>
            </a:r>
            <a:r>
              <a:rPr lang="zh-CN" altLang="en-US" sz="1800" b="1" dirty="0" smtClean="0">
                <a:solidFill>
                  <a:srgbClr val="46A4D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模型构建，</a:t>
            </a:r>
            <a:r>
              <a:rPr lang="zh-CN" altLang="en-US" sz="1800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r>
              <a:rPr lang="zh-CN" altLang="en-US" sz="1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模型构建</a:t>
            </a:r>
            <a:endParaRPr lang="zh-CN" altLang="en-US" sz="18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8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kern="1200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研究难点及解决方案</a:t>
            </a:r>
            <a:endParaRPr lang="zh-CN" altLang="en-US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816860" y="2115820"/>
            <a:ext cx="70231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/>
          <p:nvPr/>
        </p:nvCxnSpPr>
        <p:spPr>
          <a:xfrm>
            <a:off x="3519170" y="3052445"/>
            <a:ext cx="70231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>
            <a:off x="4620895" y="3989070"/>
            <a:ext cx="70231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/>
          <p:nvPr/>
        </p:nvCxnSpPr>
        <p:spPr>
          <a:xfrm>
            <a:off x="3928110" y="4935220"/>
            <a:ext cx="70231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</a:t>
            </a:r>
            <a:endParaRPr lang="en-US" altLang="zh-CN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584031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研究框架</a:t>
            </a:r>
            <a:endParaRPr lang="zh-CN" altLang="en-US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84275" y="1842135"/>
            <a:ext cx="5306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w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系统优化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5945" indent="-285750" algn="l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终端侧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5945" indent="-285750" algn="l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网络侧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5945" indent="-285750" algn="l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平台侧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5945" indent="-285750" algn="l" eaLnBrk="1" latinLnBrk="0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用户侧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w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电力抄表系统应用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w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充电桩系统应用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</a:t>
            </a:r>
            <a:endParaRPr lang="en-US" altLang="zh-CN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4600" y="2094865"/>
            <a:ext cx="418211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Keil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liteOS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操作系统移植到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芯片中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功能，包括传感器框架和安全框架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中断配置，资源配置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COAP, MQTT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支持远程固件升级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820" y="3913505"/>
            <a:ext cx="2724150" cy="208153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311400" y="6090285"/>
            <a:ext cx="13169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NB-IoT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开发板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18375" y="5941695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系统工作流程图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3" name="矩形 13"/>
          <p:cNvSpPr>
            <a:spLocks noChangeArrowheads="1"/>
          </p:cNvSpPr>
          <p:nvPr/>
        </p:nvSpPr>
        <p:spPr bwMode="auto">
          <a:xfrm>
            <a:off x="584031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系统优化</a:t>
            </a:r>
            <a:r>
              <a:rPr lang="en-US" altLang="zh-CN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终端侧</a:t>
            </a:r>
            <a:endParaRPr lang="zh-CN" altLang="en-US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13"/>
          <p:cNvSpPr>
            <a:spLocks noChangeArrowheads="1"/>
          </p:cNvSpPr>
          <p:nvPr/>
        </p:nvSpPr>
        <p:spPr bwMode="auto">
          <a:xfrm>
            <a:off x="5908040" y="1745615"/>
            <a:ext cx="38233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w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系统硬件工作流程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1211580" y="1745615"/>
            <a:ext cx="38233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w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liteOS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命名文件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90" y="2185670"/>
            <a:ext cx="3683000" cy="3643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</a:t>
            </a:r>
            <a:endParaRPr lang="en-US" altLang="zh-CN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267460" y="2308225"/>
            <a:ext cx="5436235" cy="1131570"/>
            <a:chOff x="1996" y="2903"/>
            <a:chExt cx="8561" cy="1782"/>
          </a:xfrm>
        </p:grpSpPr>
        <p:sp>
          <p:nvSpPr>
            <p:cNvPr id="3" name="矩形 2"/>
            <p:cNvSpPr/>
            <p:nvPr/>
          </p:nvSpPr>
          <p:spPr>
            <a:xfrm>
              <a:off x="1996" y="2903"/>
              <a:ext cx="350" cy="1517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345" y="4070"/>
              <a:ext cx="1387" cy="33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6" y="4305"/>
              <a:ext cx="5069" cy="119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821" y="2908"/>
              <a:ext cx="350" cy="1517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70" y="4075"/>
              <a:ext cx="1387" cy="337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619" y="3661"/>
              <a:ext cx="5256" cy="1024"/>
            </a:xfrm>
            <a:prstGeom prst="rect">
              <a:avLst/>
            </a:prstGeom>
            <a:noFill/>
            <a:ln w="19050" cap="flat" cmpd="sng" algn="ctr">
              <a:solidFill>
                <a:schemeClr val="accent3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759" y="3745"/>
              <a:ext cx="89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/>
                <a:t>PSM</a:t>
              </a:r>
              <a:endParaRPr lang="en-US" altLang="zh-CN" sz="140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1292225" y="3497580"/>
            <a:ext cx="5510530" cy="864235"/>
            <a:chOff x="2035" y="5004"/>
            <a:chExt cx="8678" cy="1361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035" y="6350"/>
              <a:ext cx="1918" cy="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直接箭头连接符 23"/>
            <p:cNvCxnSpPr/>
            <p:nvPr/>
          </p:nvCxnSpPr>
          <p:spPr>
            <a:xfrm flipV="1">
              <a:off x="2035" y="5004"/>
              <a:ext cx="0" cy="13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5" name="直接连接符 24"/>
            <p:cNvCxnSpPr/>
            <p:nvPr/>
          </p:nvCxnSpPr>
          <p:spPr>
            <a:xfrm>
              <a:off x="2035" y="5494"/>
              <a:ext cx="1565" cy="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直接连接符 25"/>
            <p:cNvCxnSpPr/>
            <p:nvPr/>
          </p:nvCxnSpPr>
          <p:spPr>
            <a:xfrm>
              <a:off x="3590" y="5496"/>
              <a:ext cx="2" cy="8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直接连接符 28"/>
            <p:cNvCxnSpPr/>
            <p:nvPr/>
          </p:nvCxnSpPr>
          <p:spPr>
            <a:xfrm>
              <a:off x="3556" y="6352"/>
              <a:ext cx="739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5" name="组合 34"/>
            <p:cNvGrpSpPr/>
            <p:nvPr/>
          </p:nvGrpSpPr>
          <p:grpSpPr>
            <a:xfrm>
              <a:off x="4281" y="5497"/>
              <a:ext cx="563" cy="862"/>
              <a:chOff x="4281" y="5497"/>
              <a:chExt cx="563" cy="862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4281" y="5506"/>
                <a:ext cx="24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直接连接符 30"/>
              <p:cNvCxnSpPr/>
              <p:nvPr/>
            </p:nvCxnSpPr>
            <p:spPr>
              <a:xfrm flipV="1">
                <a:off x="4526" y="6345"/>
                <a:ext cx="319" cy="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直接连接符 32"/>
              <p:cNvCxnSpPr/>
              <p:nvPr/>
            </p:nvCxnSpPr>
            <p:spPr>
              <a:xfrm>
                <a:off x="4291" y="5503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直接连接符 33"/>
              <p:cNvCxnSpPr/>
              <p:nvPr/>
            </p:nvCxnSpPr>
            <p:spPr>
              <a:xfrm>
                <a:off x="4526" y="5497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" name="组合 35"/>
            <p:cNvGrpSpPr/>
            <p:nvPr/>
          </p:nvGrpSpPr>
          <p:grpSpPr>
            <a:xfrm>
              <a:off x="4836" y="5496"/>
              <a:ext cx="563" cy="862"/>
              <a:chOff x="4281" y="5497"/>
              <a:chExt cx="563" cy="862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4281" y="5506"/>
                <a:ext cx="24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直接连接符 37"/>
              <p:cNvCxnSpPr/>
              <p:nvPr/>
            </p:nvCxnSpPr>
            <p:spPr>
              <a:xfrm flipV="1">
                <a:off x="4526" y="6345"/>
                <a:ext cx="319" cy="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直接连接符 38"/>
              <p:cNvCxnSpPr/>
              <p:nvPr/>
            </p:nvCxnSpPr>
            <p:spPr>
              <a:xfrm>
                <a:off x="4291" y="5503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直接连接符 39"/>
              <p:cNvCxnSpPr/>
              <p:nvPr/>
            </p:nvCxnSpPr>
            <p:spPr>
              <a:xfrm>
                <a:off x="4526" y="5497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" name="组合 40"/>
            <p:cNvGrpSpPr/>
            <p:nvPr/>
          </p:nvGrpSpPr>
          <p:grpSpPr>
            <a:xfrm>
              <a:off x="5376" y="5493"/>
              <a:ext cx="563" cy="862"/>
              <a:chOff x="4281" y="5497"/>
              <a:chExt cx="563" cy="862"/>
            </a:xfrm>
          </p:grpSpPr>
          <p:cxnSp>
            <p:nvCxnSpPr>
              <p:cNvPr id="42" name="直接连接符 41"/>
              <p:cNvCxnSpPr/>
              <p:nvPr/>
            </p:nvCxnSpPr>
            <p:spPr>
              <a:xfrm>
                <a:off x="4281" y="5506"/>
                <a:ext cx="24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4526" y="6345"/>
                <a:ext cx="319" cy="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直接连接符 43"/>
              <p:cNvCxnSpPr/>
              <p:nvPr/>
            </p:nvCxnSpPr>
            <p:spPr>
              <a:xfrm>
                <a:off x="4291" y="5503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直接连接符 44"/>
              <p:cNvCxnSpPr/>
              <p:nvPr/>
            </p:nvCxnSpPr>
            <p:spPr>
              <a:xfrm>
                <a:off x="4526" y="5497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" name="组合 45"/>
            <p:cNvGrpSpPr/>
            <p:nvPr/>
          </p:nvGrpSpPr>
          <p:grpSpPr>
            <a:xfrm>
              <a:off x="5940" y="5488"/>
              <a:ext cx="563" cy="862"/>
              <a:chOff x="4281" y="5497"/>
              <a:chExt cx="563" cy="862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4281" y="5506"/>
                <a:ext cx="24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4526" y="6345"/>
                <a:ext cx="319" cy="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直接连接符 48"/>
              <p:cNvCxnSpPr/>
              <p:nvPr/>
            </p:nvCxnSpPr>
            <p:spPr>
              <a:xfrm>
                <a:off x="4291" y="5503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直接连接符 49"/>
              <p:cNvCxnSpPr/>
              <p:nvPr/>
            </p:nvCxnSpPr>
            <p:spPr>
              <a:xfrm>
                <a:off x="4526" y="5497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" name="组合 55"/>
            <p:cNvGrpSpPr/>
            <p:nvPr/>
          </p:nvGrpSpPr>
          <p:grpSpPr>
            <a:xfrm>
              <a:off x="6497" y="5483"/>
              <a:ext cx="1416" cy="862"/>
              <a:chOff x="6497" y="5483"/>
              <a:chExt cx="1416" cy="862"/>
            </a:xfrm>
          </p:grpSpPr>
          <p:cxnSp>
            <p:nvCxnSpPr>
              <p:cNvPr id="52" name="直接连接符 51"/>
              <p:cNvCxnSpPr/>
              <p:nvPr/>
            </p:nvCxnSpPr>
            <p:spPr>
              <a:xfrm>
                <a:off x="6497" y="5492"/>
                <a:ext cx="24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直接连接符 52"/>
              <p:cNvCxnSpPr/>
              <p:nvPr/>
            </p:nvCxnSpPr>
            <p:spPr>
              <a:xfrm>
                <a:off x="6739" y="6333"/>
                <a:ext cx="1175" cy="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直接连接符 53"/>
              <p:cNvCxnSpPr/>
              <p:nvPr/>
            </p:nvCxnSpPr>
            <p:spPr>
              <a:xfrm>
                <a:off x="6507" y="5489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直接连接符 54"/>
              <p:cNvCxnSpPr/>
              <p:nvPr/>
            </p:nvCxnSpPr>
            <p:spPr>
              <a:xfrm>
                <a:off x="6742" y="5483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" name="组合 56"/>
            <p:cNvGrpSpPr/>
            <p:nvPr/>
          </p:nvGrpSpPr>
          <p:grpSpPr>
            <a:xfrm>
              <a:off x="7897" y="5480"/>
              <a:ext cx="1416" cy="862"/>
              <a:chOff x="6497" y="5483"/>
              <a:chExt cx="1416" cy="862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6497" y="5492"/>
                <a:ext cx="24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直接连接符 58"/>
              <p:cNvCxnSpPr/>
              <p:nvPr/>
            </p:nvCxnSpPr>
            <p:spPr>
              <a:xfrm>
                <a:off x="6739" y="6333"/>
                <a:ext cx="1175" cy="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直接连接符 59"/>
              <p:cNvCxnSpPr/>
              <p:nvPr/>
            </p:nvCxnSpPr>
            <p:spPr>
              <a:xfrm>
                <a:off x="6507" y="5489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直接连接符 60"/>
              <p:cNvCxnSpPr/>
              <p:nvPr/>
            </p:nvCxnSpPr>
            <p:spPr>
              <a:xfrm>
                <a:off x="6742" y="5483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" name="组合 61"/>
            <p:cNvGrpSpPr/>
            <p:nvPr/>
          </p:nvGrpSpPr>
          <p:grpSpPr>
            <a:xfrm>
              <a:off x="9297" y="5477"/>
              <a:ext cx="1416" cy="862"/>
              <a:chOff x="6497" y="5483"/>
              <a:chExt cx="1416" cy="862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6497" y="5492"/>
                <a:ext cx="24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直接连接符 63"/>
              <p:cNvCxnSpPr/>
              <p:nvPr/>
            </p:nvCxnSpPr>
            <p:spPr>
              <a:xfrm>
                <a:off x="6739" y="6333"/>
                <a:ext cx="1175" cy="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直接连接符 64"/>
              <p:cNvCxnSpPr/>
              <p:nvPr/>
            </p:nvCxnSpPr>
            <p:spPr>
              <a:xfrm>
                <a:off x="6507" y="5489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直接连接符 65"/>
              <p:cNvCxnSpPr/>
              <p:nvPr/>
            </p:nvCxnSpPr>
            <p:spPr>
              <a:xfrm>
                <a:off x="6742" y="5483"/>
                <a:ext cx="2" cy="8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7" name="文本框 66"/>
          <p:cNvSpPr txBox="1"/>
          <p:nvPr/>
        </p:nvSpPr>
        <p:spPr>
          <a:xfrm>
            <a:off x="3028315" y="4323715"/>
            <a:ext cx="1052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DRX Cycle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5025390" y="4337685"/>
            <a:ext cx="11512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eDRX Cycle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6681470" y="3044825"/>
            <a:ext cx="2893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适用于终端</a:t>
            </a:r>
            <a:r>
              <a:rPr lang="zh-CN" altLang="en-US" sz="1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周期上报数据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业务模式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696710" y="4048125"/>
            <a:ext cx="28936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zh-CN" altLang="en-US" sz="12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下行业务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较多的场景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052195" y="3236595"/>
            <a:ext cx="667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Active</a:t>
            </a:r>
            <a:endParaRPr lang="en-US" altLang="zh-CN" sz="1400"/>
          </a:p>
        </p:txBody>
      </p:sp>
      <p:sp>
        <p:nvSpPr>
          <p:cNvPr id="74" name="文本框 73"/>
          <p:cNvSpPr txBox="1"/>
          <p:nvPr/>
        </p:nvSpPr>
        <p:spPr>
          <a:xfrm>
            <a:off x="1719580" y="3236595"/>
            <a:ext cx="578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IDLE</a:t>
            </a:r>
            <a:endParaRPr lang="en-US" altLang="zh-CN" sz="1400"/>
          </a:p>
        </p:txBody>
      </p:sp>
      <p:sp>
        <p:nvSpPr>
          <p:cNvPr id="75" name="文本框 74"/>
          <p:cNvSpPr txBox="1"/>
          <p:nvPr/>
        </p:nvSpPr>
        <p:spPr>
          <a:xfrm>
            <a:off x="5443220" y="3236595"/>
            <a:ext cx="667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Active</a:t>
            </a:r>
            <a:endParaRPr lang="en-US" altLang="zh-CN" sz="1400"/>
          </a:p>
        </p:txBody>
      </p:sp>
      <p:sp>
        <p:nvSpPr>
          <p:cNvPr id="76" name="文本框 75"/>
          <p:cNvSpPr txBox="1"/>
          <p:nvPr/>
        </p:nvSpPr>
        <p:spPr>
          <a:xfrm>
            <a:off x="6110605" y="3236595"/>
            <a:ext cx="578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IDLE</a:t>
            </a:r>
            <a:endParaRPr lang="en-US" altLang="zh-CN" sz="140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610" y="5558155"/>
            <a:ext cx="631825" cy="35750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10" y="5283200"/>
            <a:ext cx="725170" cy="822960"/>
          </a:xfrm>
          <a:prstGeom prst="rect">
            <a:avLst/>
          </a:prstGeom>
        </p:spPr>
      </p:pic>
      <p:grpSp>
        <p:nvGrpSpPr>
          <p:cNvPr id="84" name="组合 83"/>
          <p:cNvGrpSpPr/>
          <p:nvPr/>
        </p:nvGrpSpPr>
        <p:grpSpPr>
          <a:xfrm>
            <a:off x="3292475" y="5442585"/>
            <a:ext cx="929005" cy="648335"/>
            <a:chOff x="5012" y="7438"/>
            <a:chExt cx="1642" cy="1896"/>
          </a:xfrm>
        </p:grpSpPr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" y="7438"/>
              <a:ext cx="1642" cy="1896"/>
            </a:xfrm>
            <a:prstGeom prst="rect">
              <a:avLst/>
            </a:prstGeom>
          </p:spPr>
        </p:pic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420000">
              <a:off x="5826" y="8318"/>
              <a:ext cx="271" cy="308"/>
            </a:xfrm>
            <a:prstGeom prst="rect">
              <a:avLst/>
            </a:prstGeom>
          </p:spPr>
        </p:pic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605" y="5552440"/>
            <a:ext cx="1027430" cy="462280"/>
          </a:xfrm>
          <a:prstGeom prst="rect">
            <a:avLst/>
          </a:prstGeom>
        </p:spPr>
      </p:pic>
      <p:cxnSp>
        <p:nvCxnSpPr>
          <p:cNvPr id="87" name="直接连接符 86"/>
          <p:cNvCxnSpPr>
            <a:stCxn id="82" idx="3"/>
          </p:cNvCxnSpPr>
          <p:nvPr/>
        </p:nvCxnSpPr>
        <p:spPr>
          <a:xfrm>
            <a:off x="1935480" y="5702300"/>
            <a:ext cx="384810" cy="2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直接连接符 87"/>
          <p:cNvCxnSpPr/>
          <p:nvPr/>
        </p:nvCxnSpPr>
        <p:spPr>
          <a:xfrm>
            <a:off x="3002915" y="5692140"/>
            <a:ext cx="384810" cy="25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文本框 88"/>
          <p:cNvSpPr txBox="1"/>
          <p:nvPr/>
        </p:nvSpPr>
        <p:spPr>
          <a:xfrm>
            <a:off x="1886585" y="5480050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线缆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989580" y="5480685"/>
            <a:ext cx="4114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线缆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4244340" y="5694045"/>
            <a:ext cx="412750" cy="444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文本框 91"/>
          <p:cNvSpPr txBox="1"/>
          <p:nvPr/>
        </p:nvSpPr>
        <p:spPr>
          <a:xfrm>
            <a:off x="4169410" y="5480685"/>
            <a:ext cx="52578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rPr>
              <a:t>信号线</a:t>
            </a:r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1351915" y="612902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基站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313305" y="611378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屏蔽箱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474085" y="6113780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衰减器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758690" y="612902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直流分析仪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470" y="5088890"/>
            <a:ext cx="2266950" cy="1208405"/>
          </a:xfrm>
          <a:prstGeom prst="rect">
            <a:avLst/>
          </a:prstGeom>
        </p:spPr>
      </p:pic>
      <p:cxnSp>
        <p:nvCxnSpPr>
          <p:cNvPr id="98" name="直接箭头连接符 97"/>
          <p:cNvCxnSpPr/>
          <p:nvPr/>
        </p:nvCxnSpPr>
        <p:spPr>
          <a:xfrm>
            <a:off x="5802630" y="5739130"/>
            <a:ext cx="76517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99" name="文本框 98"/>
          <p:cNvSpPr txBox="1"/>
          <p:nvPr/>
        </p:nvSpPr>
        <p:spPr>
          <a:xfrm>
            <a:off x="6734175" y="6320790"/>
            <a:ext cx="2164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触发不同业务模式，记录功耗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584031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系统优化</a:t>
            </a:r>
            <a:r>
              <a:rPr lang="en-US" altLang="zh-CN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终端侧</a:t>
            </a:r>
            <a:endParaRPr lang="zh-CN" altLang="en-US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3"/>
          <p:cNvSpPr>
            <a:spLocks noChangeArrowheads="1"/>
          </p:cNvSpPr>
          <p:nvPr/>
        </p:nvSpPr>
        <p:spPr bwMode="auto">
          <a:xfrm>
            <a:off x="1211580" y="1745615"/>
            <a:ext cx="38233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w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NB-IoT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省电模式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267460" y="4690110"/>
            <a:ext cx="38233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w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终端功耗测试方案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</a:t>
            </a:r>
            <a:endParaRPr lang="en-US" altLang="zh-CN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3875" y="2387600"/>
            <a:ext cx="6513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COAP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16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的运行于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协议之上的应用层协议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1495" y="3277235"/>
            <a:ext cx="65049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MQTT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——用于轻量级的</a:t>
            </a:r>
            <a:r>
              <a:rPr lang="en-US" altLang="zh-CN" sz="16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发布/订阅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式消息传输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即时通信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91055" y="5032375"/>
            <a:ext cx="808101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字节替代，行移位，列混淆，和轮密钥加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211580" y="1852930"/>
            <a:ext cx="38233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w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物联网应用层协议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84031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系统优化</a:t>
            </a:r>
            <a:r>
              <a:rPr lang="en-US" altLang="zh-CN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网络侧</a:t>
            </a:r>
            <a:endParaRPr lang="zh-CN" altLang="en-US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3"/>
          <p:cNvSpPr>
            <a:spLocks noChangeArrowheads="1"/>
          </p:cNvSpPr>
          <p:nvPr/>
        </p:nvSpPr>
        <p:spPr bwMode="auto">
          <a:xfrm>
            <a:off x="1262380" y="4255770"/>
            <a:ext cx="38233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w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传输加密算法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91055" y="2820035"/>
            <a:ext cx="42468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适用于对</a:t>
            </a:r>
            <a:r>
              <a:rPr lang="zh-CN" altLang="en-US" sz="16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功耗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要求较高，数据周期性上报场景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2098675" y="3713480"/>
            <a:ext cx="4043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</a:t>
            </a:r>
            <a:r>
              <a:rPr lang="zh-CN" altLang="en-US" sz="160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即时性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要求较高，需维持长连接场景</a:t>
            </a:r>
            <a:endParaRPr lang="zh-CN" altLang="en-US" sz="1600"/>
          </a:p>
        </p:txBody>
      </p:sp>
      <p:sp>
        <p:nvSpPr>
          <p:cNvPr id="18" name="文本框 17"/>
          <p:cNvSpPr txBox="1"/>
          <p:nvPr/>
        </p:nvSpPr>
        <p:spPr>
          <a:xfrm>
            <a:off x="1809750" y="4761230"/>
            <a:ext cx="6513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对称加密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18005" y="5446395"/>
            <a:ext cx="6513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固件升级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</a:t>
            </a:r>
            <a:endParaRPr lang="en-US" altLang="zh-CN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2889885"/>
            <a:ext cx="755650" cy="932815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7504430" y="2355850"/>
            <a:ext cx="980440" cy="2378075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l" defTabSz="914400" eaLnBrk="0" hangingPunct="0">
              <a:buClrTx/>
              <a:buSzTx/>
              <a:buFontTx/>
            </a:pPr>
            <a:endParaRPr lang="en-US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04430" y="332994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447165" y="243903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终端设备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11580" y="4949190"/>
            <a:ext cx="408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w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数据库读写分离，减轻并发压力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11580" y="5490210"/>
            <a:ext cx="5859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w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具有分账户管理功能，不同用户界面显示有差别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84031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系统优化</a:t>
            </a:r>
            <a:r>
              <a:rPr lang="en-US" altLang="zh-CN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平台侧</a:t>
            </a:r>
            <a:endParaRPr lang="zh-CN" altLang="en-US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211580" y="1852930"/>
            <a:ext cx="38233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w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平台侧连接管理架构设计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24225" y="3105785"/>
            <a:ext cx="1046480" cy="71755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2645" y="3292475"/>
            <a:ext cx="960120" cy="374650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p>
            <a:pPr lvl="0" algn="l" defTabSz="914400" eaLnBrk="0" hangingPunct="0">
              <a:buClrTx/>
              <a:buSzTx/>
              <a:buFontTx/>
            </a:pPr>
            <a:r>
              <a:rPr lang="en-US" altLang="en-US" sz="160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IoT Hub</a:t>
            </a:r>
            <a:endParaRPr lang="en-US" altLang="en-US" sz="160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345055" y="3357245"/>
            <a:ext cx="948690" cy="6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2343150" y="3098165"/>
            <a:ext cx="9658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MQTT/COAP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693920" y="3448685"/>
            <a:ext cx="1046480" cy="50419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757420" y="35401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设备影子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690110" y="2355215"/>
            <a:ext cx="1046480" cy="50419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19320" y="243903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047740" y="3114040"/>
            <a:ext cx="1046480" cy="70993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65520" y="329628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规则引擎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324225" y="4230370"/>
            <a:ext cx="3774440" cy="504190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p>
            <a:pPr lvl="0" algn="l" defTabSz="914400" eaLnBrk="0" hangingPunct="0">
              <a:buClrTx/>
              <a:buSzTx/>
              <a:buFontTx/>
            </a:pPr>
            <a:endParaRPr lang="en-US" altLang="en-US" sz="1800" smtClean="0">
              <a:ln>
                <a:noFill/>
              </a:ln>
              <a:effectLst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14825" y="4321810"/>
            <a:ext cx="1895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安全认证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权限策略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585" y="3082925"/>
            <a:ext cx="636270" cy="794385"/>
          </a:xfrm>
          <a:prstGeom prst="rect">
            <a:avLst/>
          </a:prstGeom>
        </p:spPr>
      </p:pic>
      <p:cxnSp>
        <p:nvCxnSpPr>
          <p:cNvPr id="46" name="直接箭头连接符 45"/>
          <p:cNvCxnSpPr/>
          <p:nvPr/>
        </p:nvCxnSpPr>
        <p:spPr>
          <a:xfrm>
            <a:off x="4402455" y="3292475"/>
            <a:ext cx="162242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7" name="直接箭头连接符 46"/>
          <p:cNvCxnSpPr>
            <a:stCxn id="7" idx="0"/>
            <a:endCxn id="39" idx="1"/>
          </p:cNvCxnSpPr>
          <p:nvPr/>
        </p:nvCxnSpPr>
        <p:spPr>
          <a:xfrm flipV="1">
            <a:off x="3847465" y="2607310"/>
            <a:ext cx="842645" cy="4984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8" name="直接箭头连接符 47"/>
          <p:cNvCxnSpPr>
            <a:stCxn id="40" idx="3"/>
            <a:endCxn id="41" idx="0"/>
          </p:cNvCxnSpPr>
          <p:nvPr/>
        </p:nvCxnSpPr>
        <p:spPr>
          <a:xfrm>
            <a:off x="5715000" y="2607945"/>
            <a:ext cx="855980" cy="5060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9" name="直接箭头连接符 48"/>
          <p:cNvCxnSpPr/>
          <p:nvPr/>
        </p:nvCxnSpPr>
        <p:spPr>
          <a:xfrm>
            <a:off x="4385945" y="3580765"/>
            <a:ext cx="29654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1" name="直接箭头连接符 50"/>
          <p:cNvCxnSpPr/>
          <p:nvPr/>
        </p:nvCxnSpPr>
        <p:spPr>
          <a:xfrm>
            <a:off x="5743575" y="3580765"/>
            <a:ext cx="29654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2" name="直接箭头连接符 51"/>
          <p:cNvCxnSpPr>
            <a:stCxn id="7" idx="2"/>
          </p:cNvCxnSpPr>
          <p:nvPr/>
        </p:nvCxnSpPr>
        <p:spPr>
          <a:xfrm flipH="1">
            <a:off x="3843655" y="3823335"/>
            <a:ext cx="3810" cy="374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53" name="直接箭头连接符 52"/>
          <p:cNvCxnSpPr/>
          <p:nvPr/>
        </p:nvCxnSpPr>
        <p:spPr>
          <a:xfrm flipH="1">
            <a:off x="6561455" y="3822700"/>
            <a:ext cx="3810" cy="374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54" name="直接箭头连接符 53"/>
          <p:cNvCxnSpPr>
            <a:stCxn id="12" idx="2"/>
            <a:endCxn id="43" idx="0"/>
          </p:cNvCxnSpPr>
          <p:nvPr/>
        </p:nvCxnSpPr>
        <p:spPr>
          <a:xfrm flipH="1">
            <a:off x="5211445" y="3952875"/>
            <a:ext cx="5715" cy="2774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57" name="直接箭头连接符 56"/>
          <p:cNvCxnSpPr>
            <a:endCxn id="22" idx="1"/>
          </p:cNvCxnSpPr>
          <p:nvPr/>
        </p:nvCxnSpPr>
        <p:spPr>
          <a:xfrm>
            <a:off x="7099300" y="3498850"/>
            <a:ext cx="40513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8" name="直接箭头连接符 57"/>
          <p:cNvCxnSpPr/>
          <p:nvPr/>
        </p:nvCxnSpPr>
        <p:spPr>
          <a:xfrm>
            <a:off x="8507730" y="3479800"/>
            <a:ext cx="371475" cy="6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研究内容</a:t>
            </a:r>
            <a:endParaRPr lang="en-US" altLang="zh-CN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3450" y="5581650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数据挖掘流程图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84031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系统优化</a:t>
            </a:r>
            <a:r>
              <a:rPr lang="en-US" altLang="zh-CN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用户侧</a:t>
            </a:r>
            <a:endParaRPr lang="zh-CN" altLang="en-US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命名文件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1878965"/>
            <a:ext cx="6121400" cy="3652358"/>
          </a:xfrm>
          <a:prstGeom prst="rect">
            <a:avLst/>
          </a:prstGeom>
        </p:spPr>
      </p:pic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211580" y="1852930"/>
            <a:ext cx="382333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charset="0"/>
              <a:buChar char="w"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数据挖掘与行为分析</a:t>
            </a:r>
            <a:endParaRPr lang="zh-CN" altLang="en-US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14490" y="2954020"/>
            <a:ext cx="65131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数据收集及预处理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行为模式提取及行为类型推断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构建预测模型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测试验证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584031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电力抄表系统应用</a:t>
            </a:r>
            <a:endParaRPr lang="zh-CN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826578"/>
            <a:ext cx="8915400" cy="4862512"/>
          </a:xfrm>
        </p:spPr>
        <p:txBody>
          <a:bodyPr/>
          <a:lstStyle/>
          <a:p>
            <a:pPr marL="0" indent="0">
              <a:buClr>
                <a:srgbClr val="8E0000"/>
              </a:buClr>
              <a:buNone/>
            </a:pPr>
            <a:endParaRPr lang="zh-CN" altLang="en-US" dirty="0">
              <a:solidFill>
                <a:srgbClr val="8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8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528" name="组合 22"/>
          <p:cNvGrpSpPr/>
          <p:nvPr/>
        </p:nvGrpSpPr>
        <p:grpSpPr bwMode="auto">
          <a:xfrm>
            <a:off x="3545206" y="2529523"/>
            <a:ext cx="1538287" cy="838200"/>
            <a:chOff x="574606" y="1655219"/>
            <a:chExt cx="1928557" cy="854681"/>
          </a:xfrm>
        </p:grpSpPr>
        <p:grpSp>
          <p:nvGrpSpPr>
            <p:cNvPr id="17" name="组合 59"/>
            <p:cNvGrpSpPr/>
            <p:nvPr/>
          </p:nvGrpSpPr>
          <p:grpSpPr>
            <a:xfrm>
              <a:off x="1588286" y="1709567"/>
              <a:ext cx="914877" cy="754379"/>
              <a:chOff x="12877800" y="1685925"/>
              <a:chExt cx="358775" cy="346075"/>
            </a:xfrm>
            <a:solidFill>
              <a:schemeClr val="bg1">
                <a:lumMod val="65000"/>
              </a:schemeClr>
            </a:solidFill>
          </p:grpSpPr>
          <p:sp>
            <p:nvSpPr>
              <p:cNvPr id="21" name="Freeform 100"/>
              <p:cNvSpPr/>
              <p:nvPr/>
            </p:nvSpPr>
            <p:spPr bwMode="auto">
              <a:xfrm>
                <a:off x="12934950" y="1762125"/>
                <a:ext cx="244475" cy="26987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162"/>
                  </a:cxn>
                  <a:cxn ang="0">
                    <a:pos x="0" y="162"/>
                  </a:cxn>
                  <a:cxn ang="0">
                    <a:pos x="0" y="166"/>
                  </a:cxn>
                  <a:cxn ang="0">
                    <a:pos x="4" y="168"/>
                  </a:cxn>
                  <a:cxn ang="0">
                    <a:pos x="4" y="168"/>
                  </a:cxn>
                  <a:cxn ang="0">
                    <a:pos x="10" y="170"/>
                  </a:cxn>
                  <a:cxn ang="0">
                    <a:pos x="50" y="170"/>
                  </a:cxn>
                  <a:cxn ang="0">
                    <a:pos x="50" y="170"/>
                  </a:cxn>
                  <a:cxn ang="0">
                    <a:pos x="54" y="168"/>
                  </a:cxn>
                  <a:cxn ang="0">
                    <a:pos x="54" y="168"/>
                  </a:cxn>
                  <a:cxn ang="0">
                    <a:pos x="56" y="164"/>
                  </a:cxn>
                  <a:cxn ang="0">
                    <a:pos x="56" y="120"/>
                  </a:cxn>
                  <a:cxn ang="0">
                    <a:pos x="98" y="120"/>
                  </a:cxn>
                  <a:cxn ang="0">
                    <a:pos x="98" y="164"/>
                  </a:cxn>
                  <a:cxn ang="0">
                    <a:pos x="98" y="164"/>
                  </a:cxn>
                  <a:cxn ang="0">
                    <a:pos x="98" y="168"/>
                  </a:cxn>
                  <a:cxn ang="0">
                    <a:pos x="98" y="168"/>
                  </a:cxn>
                  <a:cxn ang="0">
                    <a:pos x="102" y="170"/>
                  </a:cxn>
                  <a:cxn ang="0">
                    <a:pos x="144" y="170"/>
                  </a:cxn>
                  <a:cxn ang="0">
                    <a:pos x="144" y="170"/>
                  </a:cxn>
                  <a:cxn ang="0">
                    <a:pos x="150" y="168"/>
                  </a:cxn>
                  <a:cxn ang="0">
                    <a:pos x="150" y="168"/>
                  </a:cxn>
                  <a:cxn ang="0">
                    <a:pos x="152" y="166"/>
                  </a:cxn>
                  <a:cxn ang="0">
                    <a:pos x="154" y="162"/>
                  </a:cxn>
                  <a:cxn ang="0">
                    <a:pos x="154" y="70"/>
                  </a:cxn>
                  <a:cxn ang="0">
                    <a:pos x="76" y="0"/>
                  </a:cxn>
                  <a:cxn ang="0">
                    <a:pos x="0" y="70"/>
                  </a:cxn>
                </a:cxnLst>
                <a:rect l="0" t="0" r="r" b="b"/>
                <a:pathLst>
                  <a:path w="154" h="170">
                    <a:moveTo>
                      <a:pt x="0" y="70"/>
                    </a:moveTo>
                    <a:lnTo>
                      <a:pt x="0" y="162"/>
                    </a:lnTo>
                    <a:lnTo>
                      <a:pt x="0" y="162"/>
                    </a:lnTo>
                    <a:lnTo>
                      <a:pt x="0" y="166"/>
                    </a:lnTo>
                    <a:lnTo>
                      <a:pt x="4" y="168"/>
                    </a:lnTo>
                    <a:lnTo>
                      <a:pt x="4" y="168"/>
                    </a:lnTo>
                    <a:lnTo>
                      <a:pt x="10" y="170"/>
                    </a:lnTo>
                    <a:lnTo>
                      <a:pt x="50" y="170"/>
                    </a:lnTo>
                    <a:lnTo>
                      <a:pt x="50" y="170"/>
                    </a:lnTo>
                    <a:lnTo>
                      <a:pt x="54" y="168"/>
                    </a:lnTo>
                    <a:lnTo>
                      <a:pt x="54" y="168"/>
                    </a:lnTo>
                    <a:lnTo>
                      <a:pt x="56" y="164"/>
                    </a:lnTo>
                    <a:lnTo>
                      <a:pt x="56" y="120"/>
                    </a:lnTo>
                    <a:lnTo>
                      <a:pt x="98" y="120"/>
                    </a:lnTo>
                    <a:lnTo>
                      <a:pt x="98" y="164"/>
                    </a:lnTo>
                    <a:lnTo>
                      <a:pt x="98" y="164"/>
                    </a:lnTo>
                    <a:lnTo>
                      <a:pt x="98" y="168"/>
                    </a:lnTo>
                    <a:lnTo>
                      <a:pt x="98" y="168"/>
                    </a:lnTo>
                    <a:lnTo>
                      <a:pt x="102" y="170"/>
                    </a:lnTo>
                    <a:lnTo>
                      <a:pt x="144" y="170"/>
                    </a:lnTo>
                    <a:lnTo>
                      <a:pt x="144" y="170"/>
                    </a:lnTo>
                    <a:lnTo>
                      <a:pt x="150" y="168"/>
                    </a:lnTo>
                    <a:lnTo>
                      <a:pt x="150" y="168"/>
                    </a:lnTo>
                    <a:lnTo>
                      <a:pt x="152" y="166"/>
                    </a:lnTo>
                    <a:lnTo>
                      <a:pt x="154" y="162"/>
                    </a:lnTo>
                    <a:lnTo>
                      <a:pt x="154" y="70"/>
                    </a:lnTo>
                    <a:lnTo>
                      <a:pt x="76" y="0"/>
                    </a:lnTo>
                    <a:lnTo>
                      <a:pt x="0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lIns="84406" tIns="42203" rIns="84406" bIns="42203"/>
              <a:lstStyle/>
              <a:p>
                <a:pPr>
                  <a:defRPr/>
                </a:pPr>
                <a:endParaRPr lang="zh-CN" altLang="en-US" sz="166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 101"/>
              <p:cNvSpPr/>
              <p:nvPr/>
            </p:nvSpPr>
            <p:spPr bwMode="auto">
              <a:xfrm>
                <a:off x="12877800" y="1685925"/>
                <a:ext cx="358775" cy="187325"/>
              </a:xfrm>
              <a:custGeom>
                <a:avLst/>
                <a:gdLst/>
                <a:ahLst/>
                <a:cxnLst>
                  <a:cxn ang="0">
                    <a:pos x="220" y="94"/>
                  </a:cxn>
                  <a:cxn ang="0">
                    <a:pos x="184" y="60"/>
                  </a:cxn>
                  <a:cxn ang="0">
                    <a:pos x="184" y="10"/>
                  </a:cxn>
                  <a:cxn ang="0">
                    <a:pos x="184" y="10"/>
                  </a:cxn>
                  <a:cxn ang="0">
                    <a:pos x="182" y="6"/>
                  </a:cxn>
                  <a:cxn ang="0">
                    <a:pos x="178" y="4"/>
                  </a:cxn>
                  <a:cxn ang="0">
                    <a:pos x="164" y="4"/>
                  </a:cxn>
                  <a:cxn ang="0">
                    <a:pos x="164" y="4"/>
                  </a:cxn>
                  <a:cxn ang="0">
                    <a:pos x="160" y="6"/>
                  </a:cxn>
                  <a:cxn ang="0">
                    <a:pos x="160" y="10"/>
                  </a:cxn>
                  <a:cxn ang="0">
                    <a:pos x="160" y="38"/>
                  </a:cxn>
                  <a:cxn ang="0">
                    <a:pos x="122" y="4"/>
                  </a:cxn>
                  <a:cxn ang="0">
                    <a:pos x="122" y="4"/>
                  </a:cxn>
                  <a:cxn ang="0">
                    <a:pos x="118" y="2"/>
                  </a:cxn>
                  <a:cxn ang="0">
                    <a:pos x="112" y="0"/>
                  </a:cxn>
                  <a:cxn ang="0">
                    <a:pos x="108" y="2"/>
                  </a:cxn>
                  <a:cxn ang="0">
                    <a:pos x="102" y="4"/>
                  </a:cxn>
                  <a:cxn ang="0">
                    <a:pos x="6" y="94"/>
                  </a:cxn>
                  <a:cxn ang="0">
                    <a:pos x="6" y="94"/>
                  </a:cxn>
                  <a:cxn ang="0">
                    <a:pos x="2" y="98"/>
                  </a:cxn>
                  <a:cxn ang="0">
                    <a:pos x="0" y="104"/>
                  </a:cxn>
                  <a:cxn ang="0">
                    <a:pos x="2" y="110"/>
                  </a:cxn>
                  <a:cxn ang="0">
                    <a:pos x="4" y="114"/>
                  </a:cxn>
                  <a:cxn ang="0">
                    <a:pos x="4" y="114"/>
                  </a:cxn>
                  <a:cxn ang="0">
                    <a:pos x="4" y="114"/>
                  </a:cxn>
                  <a:cxn ang="0">
                    <a:pos x="10" y="118"/>
                  </a:cxn>
                  <a:cxn ang="0">
                    <a:pos x="14" y="118"/>
                  </a:cxn>
                  <a:cxn ang="0">
                    <a:pos x="14" y="118"/>
                  </a:cxn>
                  <a:cxn ang="0">
                    <a:pos x="20" y="118"/>
                  </a:cxn>
                  <a:cxn ang="0">
                    <a:pos x="24" y="116"/>
                  </a:cxn>
                  <a:cxn ang="0">
                    <a:pos x="112" y="34"/>
                  </a:cxn>
                  <a:cxn ang="0">
                    <a:pos x="200" y="116"/>
                  </a:cxn>
                  <a:cxn ang="0">
                    <a:pos x="200" y="116"/>
                  </a:cxn>
                  <a:cxn ang="0">
                    <a:pos x="206" y="118"/>
                  </a:cxn>
                  <a:cxn ang="0">
                    <a:pos x="212" y="118"/>
                  </a:cxn>
                  <a:cxn ang="0">
                    <a:pos x="216" y="118"/>
                  </a:cxn>
                  <a:cxn ang="0">
                    <a:pos x="222" y="114"/>
                  </a:cxn>
                  <a:cxn ang="0">
                    <a:pos x="222" y="114"/>
                  </a:cxn>
                  <a:cxn ang="0">
                    <a:pos x="224" y="110"/>
                  </a:cxn>
                  <a:cxn ang="0">
                    <a:pos x="226" y="104"/>
                  </a:cxn>
                  <a:cxn ang="0">
                    <a:pos x="224" y="98"/>
                  </a:cxn>
                  <a:cxn ang="0">
                    <a:pos x="220" y="94"/>
                  </a:cxn>
                  <a:cxn ang="0">
                    <a:pos x="220" y="94"/>
                  </a:cxn>
                </a:cxnLst>
                <a:rect l="0" t="0" r="r" b="b"/>
                <a:pathLst>
                  <a:path w="226" h="118">
                    <a:moveTo>
                      <a:pt x="220" y="94"/>
                    </a:moveTo>
                    <a:lnTo>
                      <a:pt x="184" y="60"/>
                    </a:lnTo>
                    <a:lnTo>
                      <a:pt x="184" y="10"/>
                    </a:lnTo>
                    <a:lnTo>
                      <a:pt x="184" y="10"/>
                    </a:lnTo>
                    <a:lnTo>
                      <a:pt x="182" y="6"/>
                    </a:lnTo>
                    <a:lnTo>
                      <a:pt x="178" y="4"/>
                    </a:lnTo>
                    <a:lnTo>
                      <a:pt x="164" y="4"/>
                    </a:lnTo>
                    <a:lnTo>
                      <a:pt x="164" y="4"/>
                    </a:lnTo>
                    <a:lnTo>
                      <a:pt x="160" y="6"/>
                    </a:lnTo>
                    <a:lnTo>
                      <a:pt x="160" y="10"/>
                    </a:lnTo>
                    <a:lnTo>
                      <a:pt x="160" y="38"/>
                    </a:lnTo>
                    <a:lnTo>
                      <a:pt x="122" y="4"/>
                    </a:lnTo>
                    <a:lnTo>
                      <a:pt x="122" y="4"/>
                    </a:lnTo>
                    <a:lnTo>
                      <a:pt x="118" y="2"/>
                    </a:lnTo>
                    <a:lnTo>
                      <a:pt x="112" y="0"/>
                    </a:lnTo>
                    <a:lnTo>
                      <a:pt x="108" y="2"/>
                    </a:lnTo>
                    <a:lnTo>
                      <a:pt x="102" y="4"/>
                    </a:lnTo>
                    <a:lnTo>
                      <a:pt x="6" y="94"/>
                    </a:lnTo>
                    <a:lnTo>
                      <a:pt x="6" y="94"/>
                    </a:lnTo>
                    <a:lnTo>
                      <a:pt x="2" y="98"/>
                    </a:lnTo>
                    <a:lnTo>
                      <a:pt x="0" y="104"/>
                    </a:lnTo>
                    <a:lnTo>
                      <a:pt x="2" y="110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4" y="114"/>
                    </a:lnTo>
                    <a:lnTo>
                      <a:pt x="10" y="118"/>
                    </a:lnTo>
                    <a:lnTo>
                      <a:pt x="14" y="118"/>
                    </a:lnTo>
                    <a:lnTo>
                      <a:pt x="14" y="118"/>
                    </a:lnTo>
                    <a:lnTo>
                      <a:pt x="20" y="118"/>
                    </a:lnTo>
                    <a:lnTo>
                      <a:pt x="24" y="116"/>
                    </a:lnTo>
                    <a:lnTo>
                      <a:pt x="112" y="34"/>
                    </a:lnTo>
                    <a:lnTo>
                      <a:pt x="200" y="116"/>
                    </a:lnTo>
                    <a:lnTo>
                      <a:pt x="200" y="116"/>
                    </a:lnTo>
                    <a:lnTo>
                      <a:pt x="206" y="118"/>
                    </a:lnTo>
                    <a:lnTo>
                      <a:pt x="212" y="118"/>
                    </a:lnTo>
                    <a:lnTo>
                      <a:pt x="216" y="118"/>
                    </a:lnTo>
                    <a:lnTo>
                      <a:pt x="222" y="114"/>
                    </a:lnTo>
                    <a:lnTo>
                      <a:pt x="222" y="114"/>
                    </a:lnTo>
                    <a:lnTo>
                      <a:pt x="224" y="110"/>
                    </a:lnTo>
                    <a:lnTo>
                      <a:pt x="226" y="104"/>
                    </a:lnTo>
                    <a:lnTo>
                      <a:pt x="224" y="98"/>
                    </a:lnTo>
                    <a:lnTo>
                      <a:pt x="220" y="94"/>
                    </a:lnTo>
                    <a:lnTo>
                      <a:pt x="220" y="9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lIns="84406" tIns="42203" rIns="84406" bIns="42203"/>
              <a:lstStyle/>
              <a:p>
                <a:pPr>
                  <a:defRPr/>
                </a:pPr>
                <a:endParaRPr lang="zh-CN" altLang="en-US" sz="1660" dirty="0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7540" name="Picture 1372" descr="图片51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06" y="1655219"/>
              <a:ext cx="365147" cy="57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541" name="图片 25" descr="_Foxmail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4019" y="2179631"/>
              <a:ext cx="321622" cy="33026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" name="直接箭头连接符 11"/>
            <p:cNvCxnSpPr/>
            <p:nvPr/>
          </p:nvCxnSpPr>
          <p:spPr bwMode="auto">
            <a:xfrm>
              <a:off x="926881" y="1920688"/>
              <a:ext cx="816005" cy="437053"/>
            </a:xfrm>
            <a:prstGeom prst="straightConnector1">
              <a:avLst/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107529" name="组合 20"/>
          <p:cNvGrpSpPr/>
          <p:nvPr/>
        </p:nvGrpSpPr>
        <p:grpSpPr bwMode="auto">
          <a:xfrm>
            <a:off x="7663180" y="2649855"/>
            <a:ext cx="1233805" cy="663575"/>
            <a:chOff x="498799" y="3085083"/>
            <a:chExt cx="2662666" cy="1271362"/>
          </a:xfrm>
        </p:grpSpPr>
        <p:cxnSp>
          <p:nvCxnSpPr>
            <p:cNvPr id="25" name="直接箭头连接符 31"/>
            <p:cNvCxnSpPr/>
            <p:nvPr/>
          </p:nvCxnSpPr>
          <p:spPr>
            <a:xfrm flipH="1" flipV="1">
              <a:off x="504015" y="3205022"/>
              <a:ext cx="2609" cy="1151423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32"/>
            <p:cNvCxnSpPr/>
            <p:nvPr/>
          </p:nvCxnSpPr>
          <p:spPr>
            <a:xfrm>
              <a:off x="498799" y="4343361"/>
              <a:ext cx="2662666" cy="2181"/>
            </a:xfrm>
            <a:prstGeom prst="straightConnector1">
              <a:avLst/>
            </a:prstGeom>
            <a:ln w="25400">
              <a:solidFill>
                <a:schemeClr val="bg1">
                  <a:lumMod val="6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43"/>
            <p:cNvSpPr/>
            <p:nvPr/>
          </p:nvSpPr>
          <p:spPr>
            <a:xfrm>
              <a:off x="504015" y="3405649"/>
              <a:ext cx="2459250" cy="693471"/>
            </a:xfrm>
            <a:custGeom>
              <a:avLst/>
              <a:gdLst>
                <a:gd name="connsiteX0" fmla="*/ 0 w 2377440"/>
                <a:gd name="connsiteY0" fmla="*/ 468630 h 483870"/>
                <a:gd name="connsiteX1" fmla="*/ 175260 w 2377440"/>
                <a:gd name="connsiteY1" fmla="*/ 476250 h 483870"/>
                <a:gd name="connsiteX2" fmla="*/ 342900 w 2377440"/>
                <a:gd name="connsiteY2" fmla="*/ 422910 h 483870"/>
                <a:gd name="connsiteX3" fmla="*/ 579120 w 2377440"/>
                <a:gd name="connsiteY3" fmla="*/ 201930 h 483870"/>
                <a:gd name="connsiteX4" fmla="*/ 777240 w 2377440"/>
                <a:gd name="connsiteY4" fmla="*/ 300990 h 483870"/>
                <a:gd name="connsiteX5" fmla="*/ 1112520 w 2377440"/>
                <a:gd name="connsiteY5" fmla="*/ 270510 h 483870"/>
                <a:gd name="connsiteX6" fmla="*/ 1318260 w 2377440"/>
                <a:gd name="connsiteY6" fmla="*/ 323850 h 483870"/>
                <a:gd name="connsiteX7" fmla="*/ 1844040 w 2377440"/>
                <a:gd name="connsiteY7" fmla="*/ 57150 h 483870"/>
                <a:gd name="connsiteX8" fmla="*/ 2080260 w 2377440"/>
                <a:gd name="connsiteY8" fmla="*/ 41910 h 483870"/>
                <a:gd name="connsiteX9" fmla="*/ 2377440 w 2377440"/>
                <a:gd name="connsiteY9" fmla="*/ 308610 h 483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7440" h="483870">
                  <a:moveTo>
                    <a:pt x="0" y="468630"/>
                  </a:moveTo>
                  <a:cubicBezTo>
                    <a:pt x="59055" y="476250"/>
                    <a:pt x="118110" y="483870"/>
                    <a:pt x="175260" y="476250"/>
                  </a:cubicBezTo>
                  <a:cubicBezTo>
                    <a:pt x="232410" y="468630"/>
                    <a:pt x="275590" y="468630"/>
                    <a:pt x="342900" y="422910"/>
                  </a:cubicBezTo>
                  <a:cubicBezTo>
                    <a:pt x="410210" y="377190"/>
                    <a:pt x="506730" y="222250"/>
                    <a:pt x="579120" y="201930"/>
                  </a:cubicBezTo>
                  <a:cubicBezTo>
                    <a:pt x="651510" y="181610"/>
                    <a:pt x="688340" y="289560"/>
                    <a:pt x="777240" y="300990"/>
                  </a:cubicBezTo>
                  <a:cubicBezTo>
                    <a:pt x="866140" y="312420"/>
                    <a:pt x="1022350" y="266700"/>
                    <a:pt x="1112520" y="270510"/>
                  </a:cubicBezTo>
                  <a:cubicBezTo>
                    <a:pt x="1202690" y="274320"/>
                    <a:pt x="1196340" y="359410"/>
                    <a:pt x="1318260" y="323850"/>
                  </a:cubicBezTo>
                  <a:cubicBezTo>
                    <a:pt x="1440180" y="288290"/>
                    <a:pt x="1717040" y="104140"/>
                    <a:pt x="1844040" y="57150"/>
                  </a:cubicBezTo>
                  <a:cubicBezTo>
                    <a:pt x="1971040" y="10160"/>
                    <a:pt x="1991360" y="0"/>
                    <a:pt x="2080260" y="41910"/>
                  </a:cubicBezTo>
                  <a:cubicBezTo>
                    <a:pt x="2169160" y="83820"/>
                    <a:pt x="2273300" y="196215"/>
                    <a:pt x="2377440" y="308610"/>
                  </a:cubicBezTo>
                </a:path>
              </a:pathLst>
            </a:cu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84381" tIns="42190" rIns="84381" bIns="42190" anchor="ctr"/>
            <a:lstStyle/>
            <a:p>
              <a:pPr algn="ctr">
                <a:defRPr/>
              </a:pPr>
              <a:endParaRPr lang="zh-CN" altLang="en-US" sz="184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7" name="TextBox 17"/>
            <p:cNvSpPr txBox="1">
              <a:spLocks noChangeArrowheads="1"/>
            </p:cNvSpPr>
            <p:nvPr/>
          </p:nvSpPr>
          <p:spPr bwMode="auto">
            <a:xfrm>
              <a:off x="686568" y="3327143"/>
              <a:ext cx="991002" cy="484213"/>
            </a:xfrm>
            <a:prstGeom prst="rect">
              <a:avLst/>
            </a:prstGeom>
            <a:noFill/>
            <a:ln>
              <a:noFill/>
            </a:ln>
          </p:spPr>
          <p:txBody>
            <a:bodyPr lIns="84381" tIns="42190" rIns="84381" bIns="4219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100">
                  <a:ea typeface="微软雅黑" panose="020B0503020204020204" pitchFamily="34" charset="-122"/>
                  <a:cs typeface="Times New Roman" panose="02020603050405020304" pitchFamily="18" charset="0"/>
                </a:rPr>
                <a:t>7am</a:t>
              </a:r>
              <a:endParaRPr kumimoji="0" lang="zh-CN" altLang="en-US" sz="11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538" name="TextBox 18"/>
            <p:cNvSpPr txBox="1">
              <a:spLocks noChangeArrowheads="1"/>
            </p:cNvSpPr>
            <p:nvPr/>
          </p:nvSpPr>
          <p:spPr bwMode="auto">
            <a:xfrm>
              <a:off x="2149600" y="3085083"/>
              <a:ext cx="884077" cy="809049"/>
            </a:xfrm>
            <a:prstGeom prst="rect">
              <a:avLst/>
            </a:prstGeom>
            <a:noFill/>
            <a:ln>
              <a:noFill/>
            </a:ln>
          </p:spPr>
          <p:txBody>
            <a:bodyPr lIns="84381" tIns="42190" rIns="84381" bIns="4219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100">
                  <a:ea typeface="微软雅黑" panose="020B0503020204020204" pitchFamily="34" charset="-122"/>
                  <a:cs typeface="Times New Roman" panose="02020603050405020304" pitchFamily="18" charset="0"/>
                </a:rPr>
                <a:t>9pm</a:t>
              </a:r>
              <a:endParaRPr kumimoji="0" lang="zh-CN" altLang="en-US" sz="110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MH_SubTitle_1"/>
          <p:cNvSpPr/>
          <p:nvPr>
            <p:custDataLst>
              <p:tags r:id="rId3"/>
            </p:custDataLst>
          </p:nvPr>
        </p:nvSpPr>
        <p:spPr>
          <a:xfrm>
            <a:off x="1233805" y="1826895"/>
            <a:ext cx="3883025" cy="263525"/>
          </a:xfrm>
          <a:prstGeom prst="roundRect">
            <a:avLst>
              <a:gd name="adj" fmla="val 31857"/>
            </a:avLst>
          </a:prstGeom>
          <a:solidFill>
            <a:srgbClr val="00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en-US" sz="1800" b="1" dirty="0" err="1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基本诉求</a:t>
            </a:r>
            <a:endParaRPr kumimoji="0" lang="zh-CN" altLang="en-US" sz="1800" b="1" dirty="0">
              <a:solidFill>
                <a:srgbClr val="FFFF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MH_SubTitle_1"/>
          <p:cNvSpPr/>
          <p:nvPr>
            <p:custDataLst>
              <p:tags r:id="rId4"/>
            </p:custDataLst>
          </p:nvPr>
        </p:nvSpPr>
        <p:spPr>
          <a:xfrm>
            <a:off x="5290185" y="1826895"/>
            <a:ext cx="3883025" cy="263525"/>
          </a:xfrm>
          <a:prstGeom prst="roundRect">
            <a:avLst>
              <a:gd name="adj" fmla="val 31857"/>
            </a:avLst>
          </a:prstGeom>
          <a:solidFill>
            <a:srgbClr val="00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kumimoji="0" lang="en-US" altLang="en-US" sz="1800" b="1" dirty="0" err="1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业务诉求</a:t>
            </a:r>
            <a:endParaRPr kumimoji="0" lang="en-US" altLang="en-US" sz="1800" b="1" dirty="0">
              <a:solidFill>
                <a:srgbClr val="FFFFFF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7532" name="圆角矩形 31"/>
          <p:cNvSpPr>
            <a:spLocks noChangeArrowheads="1"/>
          </p:cNvSpPr>
          <p:nvPr/>
        </p:nvSpPr>
        <p:spPr bwMode="auto">
          <a:xfrm>
            <a:off x="1244918" y="2201228"/>
            <a:ext cx="3849687" cy="1233487"/>
          </a:xfrm>
          <a:prstGeom prst="roundRect">
            <a:avLst>
              <a:gd name="adj" fmla="val 10019"/>
            </a:avLst>
          </a:prstGeom>
          <a:noFill/>
          <a:ln w="19050">
            <a:solidFill>
              <a:srgbClr val="004B9F"/>
            </a:solidFill>
            <a:round/>
          </a:ln>
        </p:spPr>
        <p:txBody>
          <a:bodyPr lIns="84394" tIns="42198" rIns="84394" bIns="42198"/>
          <a:lstStyle/>
          <a:p>
            <a:pPr marL="285750" indent="-285750" eaLnBrk="1" hangingPunct="1">
              <a:spcBef>
                <a:spcPts val="550"/>
              </a:spcBef>
              <a:buClr>
                <a:srgbClr val="00284D"/>
              </a:buClr>
              <a:buFont typeface="Wingdings" panose="05000000000000000000" charset="0"/>
              <a:buChar char="w"/>
            </a:pPr>
            <a:r>
              <a:rPr lang="zh-CN" altLang="en-US" sz="1400" dirty="0">
                <a:solidFill>
                  <a:srgbClr val="3333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低成本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海量规模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550"/>
              </a:spcBef>
              <a:buClr>
                <a:srgbClr val="000000"/>
              </a:buClr>
              <a:buFont typeface="Wingdings" panose="05000000000000000000" charset="0"/>
              <a:buChar char="w"/>
            </a:pPr>
            <a:r>
              <a:rPr lang="zh-CN" altLang="en-US" sz="1400" dirty="0">
                <a:solidFill>
                  <a:srgbClr val="3333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低功耗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水表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气表，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深度覆盖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安装位置诉求</a:t>
            </a:r>
            <a:r>
              <a:rPr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533" name="圆角矩形 32"/>
          <p:cNvSpPr>
            <a:spLocks noChangeArrowheads="1"/>
          </p:cNvSpPr>
          <p:nvPr/>
        </p:nvSpPr>
        <p:spPr bwMode="auto">
          <a:xfrm>
            <a:off x="5307013" y="2202815"/>
            <a:ext cx="3849687" cy="1231900"/>
          </a:xfrm>
          <a:prstGeom prst="roundRect">
            <a:avLst>
              <a:gd name="adj" fmla="val 10019"/>
            </a:avLst>
          </a:prstGeom>
          <a:noFill/>
          <a:ln w="19050">
            <a:solidFill>
              <a:srgbClr val="004B9F"/>
            </a:solidFill>
            <a:round/>
          </a:ln>
        </p:spPr>
        <p:txBody>
          <a:bodyPr lIns="84394" tIns="42198" rIns="84394" bIns="42198"/>
          <a:lstStyle>
            <a:lvl1pPr marL="263525" indent="-263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上报频次增加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阶梯收费、</a:t>
            </a:r>
            <a:r>
              <a:rPr kumimoji="0" lang="zh-CN" altLang="en-US" sz="1400" dirty="0">
                <a:solidFill>
                  <a:srgbClr val="3333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大数据分析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诉求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监控告警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故障发现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实时上报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故障诊断</a:t>
            </a:r>
            <a:r>
              <a:rPr kumimoji="0" lang="en-US" altLang="zh-CN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3667" name="图片 27" descr="屏幕剪辑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330" y="4731385"/>
            <a:ext cx="2331720" cy="126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445" y="4732020"/>
            <a:ext cx="708660" cy="1262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3385" y="4732020"/>
            <a:ext cx="911225" cy="1262380"/>
          </a:xfrm>
          <a:prstGeom prst="rect">
            <a:avLst/>
          </a:prstGeom>
        </p:spPr>
      </p:pic>
      <p:sp>
        <p:nvSpPr>
          <p:cNvPr id="12" name="MH_SubTitle_1"/>
          <p:cNvSpPr/>
          <p:nvPr>
            <p:custDataLst>
              <p:tags r:id="rId8"/>
            </p:custDataLst>
          </p:nvPr>
        </p:nvSpPr>
        <p:spPr>
          <a:xfrm>
            <a:off x="1228725" y="3555365"/>
            <a:ext cx="7927340" cy="263525"/>
          </a:xfrm>
          <a:prstGeom prst="roundRect">
            <a:avLst>
              <a:gd name="adj" fmla="val 31857"/>
            </a:avLst>
          </a:prstGeom>
          <a:solidFill>
            <a:srgbClr val="00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800" b="1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实现细节</a:t>
            </a:r>
            <a:endParaRPr kumimoji="0" lang="zh-CN" altLang="en-US" sz="1800" b="1" dirty="0">
              <a:solidFill>
                <a:srgbClr val="FFFF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45235" y="3943350"/>
            <a:ext cx="7936230" cy="2625725"/>
          </a:xfrm>
          <a:prstGeom prst="roundRect">
            <a:avLst/>
          </a:prstGeom>
          <a:noFill/>
          <a:ln w="19050" cap="flat" cmpd="sng" algn="ctr">
            <a:solidFill>
              <a:srgbClr val="004B9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64285" y="4019550"/>
            <a:ext cx="4448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w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NB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模组的采集器挂载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只电表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63845" y="4019550"/>
            <a:ext cx="4448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w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模式，每小时上报一次电量数据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64285" y="4326255"/>
            <a:ext cx="4448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w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使用华为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Ocean Connet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平台作为连接管理平台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71465" y="4333875"/>
            <a:ext cx="4448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w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支持用户充值和查询，支持对电表启停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0220" y="4732020"/>
            <a:ext cx="1936750" cy="126238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864360" y="599948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采集器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62960" y="5999480"/>
            <a:ext cx="136652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Ocean Connect</a:t>
            </a:r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44260" y="5991860"/>
            <a:ext cx="1366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93710" y="5991860"/>
            <a:ext cx="1366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  <a:endParaRPr lang="en-US" altLang="zh-CN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584031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充电桩系统应用</a:t>
            </a:r>
            <a:endParaRPr lang="zh-CN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SubTitle_1"/>
          <p:cNvSpPr/>
          <p:nvPr>
            <p:custDataLst>
              <p:tags r:id="rId1"/>
            </p:custDataLst>
          </p:nvPr>
        </p:nvSpPr>
        <p:spPr>
          <a:xfrm>
            <a:off x="1233805" y="1826895"/>
            <a:ext cx="3883025" cy="263525"/>
          </a:xfrm>
          <a:prstGeom prst="roundRect">
            <a:avLst>
              <a:gd name="adj" fmla="val 31857"/>
            </a:avLst>
          </a:prstGeom>
          <a:solidFill>
            <a:srgbClr val="00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en-US" sz="1800" b="1" dirty="0" err="1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基本诉求</a:t>
            </a:r>
            <a:endParaRPr kumimoji="0" lang="zh-CN" altLang="en-US" sz="1800" b="1" dirty="0">
              <a:solidFill>
                <a:srgbClr val="FFFF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MH_SubTitle_1"/>
          <p:cNvSpPr/>
          <p:nvPr>
            <p:custDataLst>
              <p:tags r:id="rId2"/>
            </p:custDataLst>
          </p:nvPr>
        </p:nvSpPr>
        <p:spPr>
          <a:xfrm>
            <a:off x="5290185" y="1826895"/>
            <a:ext cx="3883025" cy="263525"/>
          </a:xfrm>
          <a:prstGeom prst="roundRect">
            <a:avLst>
              <a:gd name="adj" fmla="val 31857"/>
            </a:avLst>
          </a:prstGeom>
          <a:solidFill>
            <a:srgbClr val="00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/>
            <a:r>
              <a:rPr kumimoji="0" lang="en-US" altLang="en-US" sz="1800" b="1" dirty="0" err="1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业务诉求</a:t>
            </a:r>
            <a:endParaRPr kumimoji="0" lang="en-US" altLang="en-US" sz="1800" b="1" dirty="0">
              <a:solidFill>
                <a:srgbClr val="FFFFFF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7532" name="圆角矩形 31"/>
          <p:cNvSpPr>
            <a:spLocks noChangeArrowheads="1"/>
          </p:cNvSpPr>
          <p:nvPr/>
        </p:nvSpPr>
        <p:spPr bwMode="auto">
          <a:xfrm>
            <a:off x="1244918" y="2201228"/>
            <a:ext cx="3849687" cy="1233487"/>
          </a:xfrm>
          <a:prstGeom prst="roundRect">
            <a:avLst>
              <a:gd name="adj" fmla="val 10019"/>
            </a:avLst>
          </a:prstGeom>
          <a:noFill/>
          <a:ln w="19050">
            <a:solidFill>
              <a:srgbClr val="004B9F"/>
            </a:solidFill>
            <a:round/>
          </a:ln>
        </p:spPr>
        <p:txBody>
          <a:bodyPr lIns="84394" tIns="42198" rIns="84394" bIns="42198"/>
          <a:lstStyle/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为新能源电动车提供充电服务</a:t>
            </a:r>
            <a:endParaRPr lang="zh-CN" altLang="en-US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数据上报，</a:t>
            </a:r>
            <a:r>
              <a:rPr lang="zh-CN" altLang="en-US" sz="1400" dirty="0">
                <a:solidFill>
                  <a:srgbClr val="3333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实时</a:t>
            </a: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控制</a:t>
            </a:r>
            <a:endParaRPr lang="zh-CN" altLang="en-US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地下停车场环境</a:t>
            </a:r>
            <a:endParaRPr lang="zh-CN" altLang="en-US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endParaRPr lang="zh-CN" altLang="en-US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533" name="圆角矩形 32"/>
          <p:cNvSpPr>
            <a:spLocks noChangeArrowheads="1"/>
          </p:cNvSpPr>
          <p:nvPr/>
        </p:nvSpPr>
        <p:spPr bwMode="auto">
          <a:xfrm>
            <a:off x="5306378" y="2210435"/>
            <a:ext cx="3849687" cy="1231900"/>
          </a:xfrm>
          <a:prstGeom prst="roundRect">
            <a:avLst>
              <a:gd name="adj" fmla="val 10019"/>
            </a:avLst>
          </a:prstGeom>
          <a:noFill/>
          <a:ln w="19050">
            <a:solidFill>
              <a:srgbClr val="004B9F"/>
            </a:solidFill>
            <a:round/>
          </a:ln>
        </p:spPr>
        <p:txBody>
          <a:bodyPr lIns="84394" tIns="42198" rIns="84394" bIns="42198"/>
          <a:lstStyle>
            <a:lvl1pPr marL="263525" indent="-2635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地图显示附近充电桩，快速找桩</a:t>
            </a:r>
            <a:endParaRPr kumimoji="0" lang="zh-CN" altLang="en-US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扫描二维码使用，支持</a:t>
            </a:r>
            <a:r>
              <a:rPr kumimoji="0" lang="zh-CN" altLang="en-US" sz="1400" dirty="0">
                <a:solidFill>
                  <a:srgbClr val="3333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移动支付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spcBef>
                <a:spcPts val="550"/>
              </a:spcBef>
              <a:buFont typeface="Wingdings" panose="05000000000000000000" charset="0"/>
              <a:buChar char="w"/>
            </a:pP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根据使用频次，</a:t>
            </a:r>
            <a:r>
              <a:rPr kumimoji="0" lang="zh-CN" altLang="en-US" sz="1400" dirty="0">
                <a:solidFill>
                  <a:srgbClr val="3333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规划</a:t>
            </a:r>
            <a:r>
              <a:rPr kumimoji="0"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rPr>
              <a:t>新充电桩的放置</a:t>
            </a:r>
            <a:endParaRPr kumimoji="0" lang="zh-CN" altLang="en-US" sz="1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MH_SubTitle_1"/>
          <p:cNvSpPr/>
          <p:nvPr>
            <p:custDataLst>
              <p:tags r:id="rId3"/>
            </p:custDataLst>
          </p:nvPr>
        </p:nvSpPr>
        <p:spPr>
          <a:xfrm>
            <a:off x="1228725" y="3753485"/>
            <a:ext cx="7927340" cy="263525"/>
          </a:xfrm>
          <a:prstGeom prst="roundRect">
            <a:avLst>
              <a:gd name="adj" fmla="val 31857"/>
            </a:avLst>
          </a:prstGeom>
          <a:solidFill>
            <a:srgbClr val="004B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800" b="1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拟实现细节</a:t>
            </a:r>
            <a:endParaRPr kumimoji="0" lang="zh-CN" altLang="en-US" sz="1800" b="1" dirty="0">
              <a:solidFill>
                <a:srgbClr val="FFFF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245235" y="4223385"/>
            <a:ext cx="7936230" cy="2156460"/>
          </a:xfrm>
          <a:prstGeom prst="roundRect">
            <a:avLst/>
          </a:prstGeom>
          <a:noFill/>
          <a:ln w="19050" cap="flat" cmpd="sng" algn="ctr">
            <a:solidFill>
              <a:srgbClr val="004B9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83335" y="4368165"/>
            <a:ext cx="4448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w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应用层使用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MQTT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协议，用心跳包保持长连接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83335" y="5393055"/>
            <a:ext cx="4448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w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GeoHash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算法查找附近充电桩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83335" y="5737860"/>
            <a:ext cx="4448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w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提取用户特征，提取充电桩被使用特征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44260" y="5991860"/>
            <a:ext cx="1366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管理平台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93710" y="5991860"/>
            <a:ext cx="1366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微软雅黑" panose="020B0503020204020204" pitchFamily="34" charset="-122"/>
                <a:ea typeface="微软雅黑" panose="020B0503020204020204" pitchFamily="34" charset="-122"/>
              </a:rPr>
              <a:t>用户端</a:t>
            </a:r>
            <a:endParaRPr lang="zh-CN" altLang="en-US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186555" y="2430145"/>
            <a:ext cx="740410" cy="924560"/>
            <a:chOff x="6346" y="3710"/>
            <a:chExt cx="1166" cy="145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6" y="3710"/>
              <a:ext cx="704" cy="145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4" y="4050"/>
              <a:ext cx="359" cy="1011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1283335" y="6306820"/>
            <a:ext cx="444881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0" eaLnBrk="1" latinLnBrk="0" hangingPunct="1">
              <a:lnSpc>
                <a:spcPts val="1980"/>
              </a:lnSpc>
              <a:buFont typeface="Wingdings" panose="05000000000000000000" charset="0"/>
              <a:buChar char=""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 eaLnBrk="1" latinLnBrk="0" hangingPunct="1">
              <a:lnSpc>
                <a:spcPts val="1980"/>
              </a:lnSpc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83335" y="4744720"/>
            <a:ext cx="4448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w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平台侧使用微服务架构，连接管理，支付服务，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69085" y="5051425"/>
            <a:ext cx="44488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数据分析服务分模块部署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465" y="4599940"/>
            <a:ext cx="1907540" cy="1403985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5568315" y="4652645"/>
            <a:ext cx="256540" cy="75565"/>
          </a:xfrm>
          <a:prstGeom prst="rect">
            <a:avLst/>
          </a:prstGeom>
          <a:solidFill>
            <a:srgbClr val="0028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414135" y="5857875"/>
            <a:ext cx="387350" cy="76200"/>
          </a:xfrm>
          <a:prstGeom prst="rect">
            <a:avLst/>
          </a:prstGeom>
          <a:solidFill>
            <a:srgbClr val="F0F2F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345" y="4618990"/>
            <a:ext cx="755650" cy="133477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4450"/>
            <a:ext cx="8915400" cy="1008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type="body" idx="1"/>
          </p:nvPr>
        </p:nvSpPr>
        <p:spPr>
          <a:xfrm>
            <a:off x="519113" y="1308100"/>
            <a:ext cx="8805862" cy="4481513"/>
          </a:xfrm>
        </p:spPr>
        <p:txBody>
          <a:bodyPr/>
          <a:lstStyle/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8E0000"/>
              </a:buClr>
              <a:buFontTx/>
              <a:buAutoNum type="ea1JpnChsDbPeriod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8E0000"/>
              </a:buClr>
              <a:buFontTx/>
              <a:buAutoNum type="ea1JpnChsDbPeriod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8E0000"/>
              </a:buClr>
              <a:buFontTx/>
              <a:buAutoNum type="ea1JpnChsDbPeriod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内容及难点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8E0000"/>
              </a:buClr>
              <a:buFontTx/>
              <a:buAutoNum type="ea1JpnChsDbPeriod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4450"/>
            <a:ext cx="8915400" cy="1008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type="body" idx="1"/>
          </p:nvPr>
        </p:nvSpPr>
        <p:spPr>
          <a:xfrm>
            <a:off x="519113" y="1308100"/>
            <a:ext cx="8805862" cy="4481513"/>
          </a:xfrm>
        </p:spPr>
        <p:txBody>
          <a:bodyPr/>
          <a:lstStyle/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内容及难点</a:t>
            </a:r>
            <a:endParaRPr lang="zh-CN" altLang="en-US" sz="32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92138" y="0"/>
            <a:ext cx="8915400" cy="1008063"/>
          </a:xfrm>
        </p:spPr>
        <p:txBody>
          <a:bodyPr/>
          <a:lstStyle/>
          <a:p>
            <a:pPr>
              <a:defRPr/>
            </a:pPr>
            <a:r>
              <a:rPr lang="zh-CN" altLang="en-US" sz="36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3"/>
          <p:cNvGraphicFramePr>
            <a:graphicFrameLocks noGrp="1"/>
          </p:cNvGraphicFramePr>
          <p:nvPr>
            <p:ph idx="1"/>
          </p:nvPr>
        </p:nvGraphicFramePr>
        <p:xfrm>
          <a:off x="495300" y="1617663"/>
          <a:ext cx="8915400" cy="3530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2671"/>
                <a:gridCol w="5902729"/>
              </a:tblGrid>
              <a:tr h="498009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进度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/>
                </a:tc>
              </a:tr>
              <a:tr h="589507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2017.12-2018.2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完成系统终端部分的硬件编程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1" marB="45721"/>
                </a:tc>
              </a:tr>
              <a:tr h="948506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2018.3-2018.6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完成平台端设计及编程，完成数据分析部分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/>
                </a:tc>
              </a:tr>
              <a:tr h="571074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2018.7-2018.11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部署智能电表应用及充电桩应用，调试并收集数据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21" marB="45721"/>
                </a:tc>
              </a:tr>
              <a:tr h="922988"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2018.12-2019.3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32" marB="4573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 smtClean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整理文档及数据，撰写毕业论文，准备毕设答辩</a:t>
                      </a:r>
                      <a:endParaRPr lang="en-US" altLang="zh-CN" sz="2400" b="1" kern="1200" dirty="0" smtClean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T="45721" marB="45721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950" y="1032193"/>
            <a:ext cx="9028113" cy="5005387"/>
          </a:xfrm>
        </p:spPr>
        <p:txBody>
          <a:bodyPr>
            <a:no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None/>
              <a:defRPr/>
            </a:pPr>
            <a:endParaRPr lang="en-US" altLang="zh-CN" sz="4800" b="1" kern="1200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None/>
              <a:defRPr/>
            </a:pPr>
            <a:endParaRPr lang="en-US" altLang="zh-CN" sz="4800" b="1" kern="1200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457200" indent="-457200" algn="ctr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48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60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谢谢！</a:t>
            </a:r>
            <a:endParaRPr lang="zh-CN" altLang="en-US" sz="48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898" y="225118"/>
            <a:ext cx="1153501" cy="114965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1"/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4450"/>
            <a:ext cx="8915400" cy="1008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type="body" idx="1"/>
          </p:nvPr>
        </p:nvSpPr>
        <p:spPr>
          <a:xfrm>
            <a:off x="519113" y="1308100"/>
            <a:ext cx="8805862" cy="4481513"/>
          </a:xfrm>
        </p:spPr>
        <p:txBody>
          <a:bodyPr/>
          <a:lstStyle/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8E0000"/>
              </a:buClr>
              <a:buFontTx/>
              <a:buAutoNum type="ea1JpnChsDbPeriod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内容及难点</a:t>
            </a:r>
            <a:endParaRPr lang="zh-CN" altLang="en-US" sz="32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/>
        </p:nvSpPr>
        <p:spPr>
          <a:xfrm>
            <a:off x="597218" y="-762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530860" y="4844415"/>
            <a:ext cx="8718550" cy="7620"/>
          </a:xfrm>
          <a:prstGeom prst="line">
            <a:avLst/>
          </a:prstGeom>
          <a:ln w="25400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626870" y="4757420"/>
            <a:ext cx="179705" cy="179705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233420" y="4757420"/>
            <a:ext cx="179705" cy="179705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839970" y="4757420"/>
            <a:ext cx="179705" cy="179705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8053070" y="4757420"/>
            <a:ext cx="179705" cy="179705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任意多边形 63"/>
          <p:cNvSpPr/>
          <p:nvPr/>
        </p:nvSpPr>
        <p:spPr>
          <a:xfrm flipV="1">
            <a:off x="2909570" y="4994910"/>
            <a:ext cx="802640" cy="949325"/>
          </a:xfrm>
          <a:custGeom>
            <a:avLst/>
            <a:gdLst>
              <a:gd name="connsiteX0" fmla="*/ 573106 w 1146212"/>
              <a:gd name="connsiteY0" fmla="*/ 0 h 1356296"/>
              <a:gd name="connsiteX1" fmla="*/ 1146212 w 1146212"/>
              <a:gd name="connsiteY1" fmla="*/ 573106 h 1356296"/>
              <a:gd name="connsiteX2" fmla="*/ 688607 w 1146212"/>
              <a:gd name="connsiteY2" fmla="*/ 1134569 h 1356296"/>
              <a:gd name="connsiteX3" fmla="*/ 644343 w 1146212"/>
              <a:gd name="connsiteY3" fmla="*/ 1139031 h 1356296"/>
              <a:gd name="connsiteX4" fmla="*/ 570739 w 1146212"/>
              <a:gd name="connsiteY4" fmla="*/ 1356296 h 1356296"/>
              <a:gd name="connsiteX5" fmla="*/ 496969 w 1146212"/>
              <a:gd name="connsiteY5" fmla="*/ 1138537 h 1356296"/>
              <a:gd name="connsiteX6" fmla="*/ 457605 w 1146212"/>
              <a:gd name="connsiteY6" fmla="*/ 1134569 h 1356296"/>
              <a:gd name="connsiteX7" fmla="*/ 0 w 1146212"/>
              <a:gd name="connsiteY7" fmla="*/ 573106 h 1356296"/>
              <a:gd name="connsiteX8" fmla="*/ 573106 w 1146212"/>
              <a:gd name="connsiteY8" fmla="*/ 0 h 135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6212" h="1356296">
                <a:moveTo>
                  <a:pt x="573106" y="0"/>
                </a:moveTo>
                <a:cubicBezTo>
                  <a:pt x="889624" y="0"/>
                  <a:pt x="1146212" y="256588"/>
                  <a:pt x="1146212" y="573106"/>
                </a:cubicBezTo>
                <a:cubicBezTo>
                  <a:pt x="1146212" y="850059"/>
                  <a:pt x="949762" y="1081129"/>
                  <a:pt x="688607" y="1134569"/>
                </a:cubicBezTo>
                <a:lnTo>
                  <a:pt x="644343" y="1139031"/>
                </a:lnTo>
                <a:lnTo>
                  <a:pt x="570739" y="1356296"/>
                </a:lnTo>
                <a:lnTo>
                  <a:pt x="496969" y="1138537"/>
                </a:lnTo>
                <a:lnTo>
                  <a:pt x="457605" y="1134569"/>
                </a:lnTo>
                <a:cubicBezTo>
                  <a:pt x="196450" y="1081129"/>
                  <a:pt x="0" y="850059"/>
                  <a:pt x="0" y="573106"/>
                </a:cubicBezTo>
                <a:cubicBezTo>
                  <a:pt x="0" y="256588"/>
                  <a:pt x="256588" y="0"/>
                  <a:pt x="573106" y="0"/>
                </a:cubicBezTo>
                <a:close/>
              </a:path>
            </a:pathLst>
          </a:custGeom>
          <a:solidFill>
            <a:srgbClr val="CC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4538980" y="3751580"/>
            <a:ext cx="802640" cy="949325"/>
          </a:xfrm>
          <a:custGeom>
            <a:avLst/>
            <a:gdLst>
              <a:gd name="connsiteX0" fmla="*/ 573106 w 1146212"/>
              <a:gd name="connsiteY0" fmla="*/ 0 h 1356296"/>
              <a:gd name="connsiteX1" fmla="*/ 1146212 w 1146212"/>
              <a:gd name="connsiteY1" fmla="*/ 573106 h 1356296"/>
              <a:gd name="connsiteX2" fmla="*/ 688607 w 1146212"/>
              <a:gd name="connsiteY2" fmla="*/ 1134569 h 1356296"/>
              <a:gd name="connsiteX3" fmla="*/ 643946 w 1146212"/>
              <a:gd name="connsiteY3" fmla="*/ 1139071 h 1356296"/>
              <a:gd name="connsiteX4" fmla="*/ 570356 w 1146212"/>
              <a:gd name="connsiteY4" fmla="*/ 1356296 h 1356296"/>
              <a:gd name="connsiteX5" fmla="*/ 496572 w 1146212"/>
              <a:gd name="connsiteY5" fmla="*/ 1138497 h 1356296"/>
              <a:gd name="connsiteX6" fmla="*/ 457605 w 1146212"/>
              <a:gd name="connsiteY6" fmla="*/ 1134569 h 1356296"/>
              <a:gd name="connsiteX7" fmla="*/ 0 w 1146212"/>
              <a:gd name="connsiteY7" fmla="*/ 573106 h 1356296"/>
              <a:gd name="connsiteX8" fmla="*/ 573106 w 1146212"/>
              <a:gd name="connsiteY8" fmla="*/ 0 h 135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6212" h="1356296">
                <a:moveTo>
                  <a:pt x="573106" y="0"/>
                </a:moveTo>
                <a:cubicBezTo>
                  <a:pt x="889624" y="0"/>
                  <a:pt x="1146212" y="256588"/>
                  <a:pt x="1146212" y="573106"/>
                </a:cubicBezTo>
                <a:cubicBezTo>
                  <a:pt x="1146212" y="850059"/>
                  <a:pt x="949762" y="1081129"/>
                  <a:pt x="688607" y="1134569"/>
                </a:cubicBezTo>
                <a:lnTo>
                  <a:pt x="643946" y="1139071"/>
                </a:lnTo>
                <a:lnTo>
                  <a:pt x="570356" y="1356296"/>
                </a:lnTo>
                <a:lnTo>
                  <a:pt x="496572" y="1138497"/>
                </a:lnTo>
                <a:lnTo>
                  <a:pt x="457605" y="1134569"/>
                </a:lnTo>
                <a:cubicBezTo>
                  <a:pt x="196450" y="1081129"/>
                  <a:pt x="0" y="850059"/>
                  <a:pt x="0" y="573106"/>
                </a:cubicBezTo>
                <a:cubicBezTo>
                  <a:pt x="0" y="256588"/>
                  <a:pt x="256588" y="0"/>
                  <a:pt x="573106" y="0"/>
                </a:cubicBezTo>
                <a:close/>
              </a:path>
            </a:pathLst>
          </a:custGeom>
          <a:solidFill>
            <a:srgbClr val="CC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1315720" y="3732530"/>
            <a:ext cx="802640" cy="951865"/>
          </a:xfrm>
          <a:custGeom>
            <a:avLst/>
            <a:gdLst>
              <a:gd name="connsiteX0" fmla="*/ 573106 w 1146212"/>
              <a:gd name="connsiteY0" fmla="*/ 0 h 1359992"/>
              <a:gd name="connsiteX1" fmla="*/ 1146212 w 1146212"/>
              <a:gd name="connsiteY1" fmla="*/ 573106 h 1359992"/>
              <a:gd name="connsiteX2" fmla="*/ 688607 w 1146212"/>
              <a:gd name="connsiteY2" fmla="*/ 1134569 h 1359992"/>
              <a:gd name="connsiteX3" fmla="*/ 648089 w 1146212"/>
              <a:gd name="connsiteY3" fmla="*/ 1138653 h 1359992"/>
              <a:gd name="connsiteX4" fmla="*/ 573105 w 1146212"/>
              <a:gd name="connsiteY4" fmla="*/ 1359992 h 1359992"/>
              <a:gd name="connsiteX5" fmla="*/ 498122 w 1146212"/>
              <a:gd name="connsiteY5" fmla="*/ 1138653 h 1359992"/>
              <a:gd name="connsiteX6" fmla="*/ 457605 w 1146212"/>
              <a:gd name="connsiteY6" fmla="*/ 1134569 h 1359992"/>
              <a:gd name="connsiteX7" fmla="*/ 0 w 1146212"/>
              <a:gd name="connsiteY7" fmla="*/ 573106 h 1359992"/>
              <a:gd name="connsiteX8" fmla="*/ 573106 w 1146212"/>
              <a:gd name="connsiteY8" fmla="*/ 0 h 13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6212" h="1359992">
                <a:moveTo>
                  <a:pt x="573106" y="0"/>
                </a:moveTo>
                <a:cubicBezTo>
                  <a:pt x="889624" y="0"/>
                  <a:pt x="1146212" y="256588"/>
                  <a:pt x="1146212" y="573106"/>
                </a:cubicBezTo>
                <a:cubicBezTo>
                  <a:pt x="1146212" y="850059"/>
                  <a:pt x="949762" y="1081129"/>
                  <a:pt x="688607" y="1134569"/>
                </a:cubicBezTo>
                <a:lnTo>
                  <a:pt x="648089" y="1138653"/>
                </a:lnTo>
                <a:lnTo>
                  <a:pt x="573105" y="1359992"/>
                </a:lnTo>
                <a:lnTo>
                  <a:pt x="498122" y="1138653"/>
                </a:lnTo>
                <a:lnTo>
                  <a:pt x="457605" y="1134569"/>
                </a:lnTo>
                <a:cubicBezTo>
                  <a:pt x="196450" y="1081129"/>
                  <a:pt x="0" y="850059"/>
                  <a:pt x="0" y="573106"/>
                </a:cubicBezTo>
                <a:cubicBezTo>
                  <a:pt x="0" y="256588"/>
                  <a:pt x="256588" y="0"/>
                  <a:pt x="573106" y="0"/>
                </a:cubicBezTo>
                <a:close/>
              </a:path>
            </a:pathLst>
          </a:custGeom>
          <a:solidFill>
            <a:srgbClr val="CCCD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1389380" y="3805555"/>
            <a:ext cx="655320" cy="655320"/>
          </a:xfrm>
          <a:prstGeom prst="ellipse">
            <a:avLst/>
          </a:prstGeom>
          <a:solidFill>
            <a:srgbClr val="1BAC95"/>
          </a:solidFill>
          <a:ln>
            <a:noFill/>
          </a:ln>
          <a:effectLst>
            <a:innerShdw blurRad="3429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noAutofit/>
          </a:bodyPr>
          <a:p>
            <a:pPr algn="ctr"/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 flipV="1">
            <a:off x="2983230" y="5217795"/>
            <a:ext cx="655320" cy="655320"/>
          </a:xfrm>
          <a:prstGeom prst="ellipse">
            <a:avLst/>
          </a:prstGeom>
          <a:solidFill>
            <a:srgbClr val="A9C16E"/>
          </a:solidFill>
          <a:ln>
            <a:noFill/>
          </a:ln>
          <a:effectLst>
            <a:innerShdw blurRad="3429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noAutofit/>
          </a:bodyPr>
          <a:p>
            <a:pPr algn="ctr"/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任意多边形 68"/>
          <p:cNvSpPr/>
          <p:nvPr/>
        </p:nvSpPr>
        <p:spPr>
          <a:xfrm flipV="1">
            <a:off x="6135370" y="4994910"/>
            <a:ext cx="802640" cy="949325"/>
          </a:xfrm>
          <a:custGeom>
            <a:avLst/>
            <a:gdLst>
              <a:gd name="connsiteX0" fmla="*/ 573106 w 1146212"/>
              <a:gd name="connsiteY0" fmla="*/ 0 h 1356296"/>
              <a:gd name="connsiteX1" fmla="*/ 1146212 w 1146212"/>
              <a:gd name="connsiteY1" fmla="*/ 573106 h 1356296"/>
              <a:gd name="connsiteX2" fmla="*/ 688607 w 1146212"/>
              <a:gd name="connsiteY2" fmla="*/ 1134569 h 1356296"/>
              <a:gd name="connsiteX3" fmla="*/ 646792 w 1146212"/>
              <a:gd name="connsiteY3" fmla="*/ 1138784 h 1356296"/>
              <a:gd name="connsiteX4" fmla="*/ 573105 w 1146212"/>
              <a:gd name="connsiteY4" fmla="*/ 1356296 h 1356296"/>
              <a:gd name="connsiteX5" fmla="*/ 499418 w 1146212"/>
              <a:gd name="connsiteY5" fmla="*/ 1138784 h 1356296"/>
              <a:gd name="connsiteX6" fmla="*/ 457605 w 1146212"/>
              <a:gd name="connsiteY6" fmla="*/ 1134569 h 1356296"/>
              <a:gd name="connsiteX7" fmla="*/ 0 w 1146212"/>
              <a:gd name="connsiteY7" fmla="*/ 573106 h 1356296"/>
              <a:gd name="connsiteX8" fmla="*/ 573106 w 1146212"/>
              <a:gd name="connsiteY8" fmla="*/ 0 h 135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6212" h="1356296">
                <a:moveTo>
                  <a:pt x="573106" y="0"/>
                </a:moveTo>
                <a:cubicBezTo>
                  <a:pt x="889624" y="0"/>
                  <a:pt x="1146212" y="256588"/>
                  <a:pt x="1146212" y="573106"/>
                </a:cubicBezTo>
                <a:cubicBezTo>
                  <a:pt x="1146212" y="850059"/>
                  <a:pt x="949762" y="1081129"/>
                  <a:pt x="688607" y="1134569"/>
                </a:cubicBezTo>
                <a:lnTo>
                  <a:pt x="646792" y="1138784"/>
                </a:lnTo>
                <a:lnTo>
                  <a:pt x="573105" y="1356296"/>
                </a:lnTo>
                <a:lnTo>
                  <a:pt x="499418" y="1138784"/>
                </a:lnTo>
                <a:lnTo>
                  <a:pt x="457605" y="1134569"/>
                </a:lnTo>
                <a:cubicBezTo>
                  <a:pt x="196450" y="1081129"/>
                  <a:pt x="0" y="850059"/>
                  <a:pt x="0" y="573106"/>
                </a:cubicBezTo>
                <a:cubicBezTo>
                  <a:pt x="0" y="256588"/>
                  <a:pt x="256588" y="0"/>
                  <a:pt x="573106" y="0"/>
                </a:cubicBezTo>
                <a:close/>
              </a:path>
            </a:pathLst>
          </a:custGeom>
          <a:solidFill>
            <a:srgbClr val="CCCD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4614545" y="3822065"/>
            <a:ext cx="655320" cy="655320"/>
          </a:xfrm>
          <a:prstGeom prst="ellipse">
            <a:avLst/>
          </a:prstGeom>
          <a:solidFill>
            <a:srgbClr val="F3AA32"/>
          </a:solidFill>
          <a:ln>
            <a:noFill/>
          </a:ln>
          <a:effectLst>
            <a:innerShdw blurRad="3429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 flipV="1">
            <a:off x="6209030" y="5210175"/>
            <a:ext cx="655320" cy="6553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3429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736205" y="3742690"/>
            <a:ext cx="802640" cy="949325"/>
          </a:xfrm>
          <a:custGeom>
            <a:avLst/>
            <a:gdLst>
              <a:gd name="connsiteX0" fmla="*/ 573106 w 1146212"/>
              <a:gd name="connsiteY0" fmla="*/ 0 h 1356296"/>
              <a:gd name="connsiteX1" fmla="*/ 1146212 w 1146212"/>
              <a:gd name="connsiteY1" fmla="*/ 573106 h 1356296"/>
              <a:gd name="connsiteX2" fmla="*/ 688607 w 1146212"/>
              <a:gd name="connsiteY2" fmla="*/ 1134569 h 1356296"/>
              <a:gd name="connsiteX3" fmla="*/ 646792 w 1146212"/>
              <a:gd name="connsiteY3" fmla="*/ 1138784 h 1356296"/>
              <a:gd name="connsiteX4" fmla="*/ 573105 w 1146212"/>
              <a:gd name="connsiteY4" fmla="*/ 1356296 h 1356296"/>
              <a:gd name="connsiteX5" fmla="*/ 499418 w 1146212"/>
              <a:gd name="connsiteY5" fmla="*/ 1138784 h 1356296"/>
              <a:gd name="connsiteX6" fmla="*/ 457605 w 1146212"/>
              <a:gd name="connsiteY6" fmla="*/ 1134569 h 1356296"/>
              <a:gd name="connsiteX7" fmla="*/ 0 w 1146212"/>
              <a:gd name="connsiteY7" fmla="*/ 573106 h 1356296"/>
              <a:gd name="connsiteX8" fmla="*/ 573106 w 1146212"/>
              <a:gd name="connsiteY8" fmla="*/ 0 h 1356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6212" h="1356296">
                <a:moveTo>
                  <a:pt x="573106" y="0"/>
                </a:moveTo>
                <a:cubicBezTo>
                  <a:pt x="889624" y="0"/>
                  <a:pt x="1146212" y="256588"/>
                  <a:pt x="1146212" y="573106"/>
                </a:cubicBezTo>
                <a:cubicBezTo>
                  <a:pt x="1146212" y="850059"/>
                  <a:pt x="949762" y="1081129"/>
                  <a:pt x="688607" y="1134569"/>
                </a:cubicBezTo>
                <a:lnTo>
                  <a:pt x="646792" y="1138784"/>
                </a:lnTo>
                <a:lnTo>
                  <a:pt x="573105" y="1356296"/>
                </a:lnTo>
                <a:lnTo>
                  <a:pt x="499418" y="1138784"/>
                </a:lnTo>
                <a:lnTo>
                  <a:pt x="457605" y="1134569"/>
                </a:lnTo>
                <a:cubicBezTo>
                  <a:pt x="196450" y="1081129"/>
                  <a:pt x="0" y="850059"/>
                  <a:pt x="0" y="573106"/>
                </a:cubicBezTo>
                <a:cubicBezTo>
                  <a:pt x="0" y="256588"/>
                  <a:pt x="256588" y="0"/>
                  <a:pt x="573106" y="0"/>
                </a:cubicBezTo>
                <a:close/>
              </a:path>
            </a:pathLst>
          </a:custGeom>
          <a:solidFill>
            <a:srgbClr val="CCCDC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809865" y="3813175"/>
            <a:ext cx="655320" cy="655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3429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noAutofit/>
          </a:bodyPr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53820" y="3938905"/>
            <a:ext cx="7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582160" y="3956685"/>
            <a:ext cx="7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768590" y="3949065"/>
            <a:ext cx="7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6446520" y="4759960"/>
            <a:ext cx="179705" cy="179705"/>
          </a:xfrm>
          <a:prstGeom prst="ellipse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0760" y="5268595"/>
            <a:ext cx="1647190" cy="583565"/>
          </a:xfrm>
          <a:prstGeom prst="rect">
            <a:avLst/>
          </a:prstGeom>
          <a:noFill/>
          <a:ln w="15875" cap="rnd" cmpd="sng">
            <a:noFill/>
          </a:ln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比尔盖茨提出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物联网的概念。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914400" y="5019040"/>
            <a:ext cx="1604010" cy="1136650"/>
          </a:xfrm>
          <a:prstGeom prst="roundRect">
            <a:avLst/>
          </a:prstGeom>
          <a:noFill/>
          <a:ln w="127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77770" y="3676650"/>
            <a:ext cx="1688465" cy="829945"/>
          </a:xfrm>
          <a:prstGeom prst="rect">
            <a:avLst/>
          </a:prstGeom>
          <a:noFill/>
          <a:ln w="15875" cap="rnd" cmpd="sng">
            <a:noFill/>
          </a:ln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国际电信联盟：物联网通信时代即将来临。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42105" y="5268595"/>
            <a:ext cx="1765300" cy="583565"/>
          </a:xfrm>
          <a:prstGeom prst="rect">
            <a:avLst/>
          </a:prstGeom>
          <a:noFill/>
          <a:ln w="15875" cap="rnd" cmpd="sng">
            <a:noFill/>
          </a:ln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IBM提出</a:t>
            </a:r>
            <a:r>
              <a:rPr lang="zh-CN" altLang="en-US" sz="16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智慧地球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63895" y="3693795"/>
            <a:ext cx="1717040" cy="829945"/>
          </a:xfrm>
          <a:prstGeom prst="rect">
            <a:avLst/>
          </a:prstGeom>
          <a:noFill/>
          <a:ln w="15875" cap="rnd" cmpd="sng">
            <a:noFill/>
          </a:ln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温家宝总理提出“</a:t>
            </a:r>
            <a:r>
              <a:rPr lang="zh-CN" altLang="en-US" sz="16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感知中国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”战略构想。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343775" y="5046980"/>
            <a:ext cx="1621155" cy="1076325"/>
          </a:xfrm>
          <a:prstGeom prst="rect">
            <a:avLst/>
          </a:prstGeom>
          <a:noFill/>
          <a:ln w="15875" cap="rnd" cmpd="sng">
            <a:noFill/>
          </a:ln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0028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</a:t>
            </a:r>
            <a:r>
              <a:rPr lang="zh-CN" altLang="en-US" sz="16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“十三五”规划</a:t>
            </a:r>
            <a:r>
              <a:rPr lang="zh-CN" altLang="en-US" sz="1600" b="1" dirty="0">
                <a:solidFill>
                  <a:srgbClr val="0028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纲要提出“发展物联网开环应用”。</a:t>
            </a:r>
            <a:endParaRPr lang="zh-CN" altLang="en-US" sz="1600" b="1" dirty="0">
              <a:solidFill>
                <a:srgbClr val="0028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52115" y="5361305"/>
            <a:ext cx="7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2005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180455" y="5361305"/>
            <a:ext cx="74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</a:t>
            </a: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099300" y="6263640"/>
            <a:ext cx="2311400" cy="457200"/>
          </a:xfrm>
        </p:spPr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3" name="圆角矩形 2"/>
          <p:cNvSpPr/>
          <p:nvPr/>
        </p:nvSpPr>
        <p:spPr>
          <a:xfrm>
            <a:off x="2491105" y="3531235"/>
            <a:ext cx="1604010" cy="1136650"/>
          </a:xfrm>
          <a:prstGeom prst="roundRect">
            <a:avLst/>
          </a:prstGeom>
          <a:noFill/>
          <a:ln w="127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40200" y="5026025"/>
            <a:ext cx="1604010" cy="1136650"/>
          </a:xfrm>
          <a:prstGeom prst="roundRect">
            <a:avLst/>
          </a:prstGeom>
          <a:noFill/>
          <a:ln w="127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761355" y="3527425"/>
            <a:ext cx="1604010" cy="1136650"/>
          </a:xfrm>
          <a:prstGeom prst="roundRect">
            <a:avLst/>
          </a:prstGeom>
          <a:noFill/>
          <a:ln w="127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40600" y="5016500"/>
            <a:ext cx="1604010" cy="1136650"/>
          </a:xfrm>
          <a:prstGeom prst="roundRect">
            <a:avLst/>
          </a:prstGeom>
          <a:noFill/>
          <a:ln w="127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13"/>
          <p:cNvSpPr>
            <a:spLocks noChangeArrowheads="1"/>
          </p:cNvSpPr>
          <p:nvPr/>
        </p:nvSpPr>
        <p:spPr bwMode="auto">
          <a:xfrm>
            <a:off x="597366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物联网概念</a:t>
            </a:r>
            <a:endParaRPr lang="en-US" altLang="zh-CN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4275" y="1947545"/>
            <a:ext cx="93402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w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互联网等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信息承载体，让所有能行使独立功能的普通</a:t>
            </a:r>
            <a:r>
              <a:rPr lang="en-US" altLang="zh-CN" sz="20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</a:t>
            </a:r>
            <a:endParaRPr lang="en-US" altLang="zh-CN" sz="2000" b="1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sz="20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联互通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的网络。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97366" y="2813319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物联网历史演变</a:t>
            </a:r>
            <a:endParaRPr lang="en-US" altLang="zh-CN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13"/>
          <p:cNvSpPr>
            <a:spLocks noChangeArrowheads="1"/>
          </p:cNvSpPr>
          <p:nvPr/>
        </p:nvSpPr>
        <p:spPr bwMode="auto">
          <a:xfrm>
            <a:off x="597366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/>
        </p:nvSpPr>
        <p:spPr>
          <a:xfrm>
            <a:off x="597218" y="-762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  <a:endParaRPr lang="zh-CN" altLang="en-US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122160" y="6271895"/>
            <a:ext cx="2311400" cy="457200"/>
          </a:xfrm>
        </p:spPr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16" name="矩形 13"/>
          <p:cNvSpPr>
            <a:spLocks noChangeArrowheads="1"/>
          </p:cNvSpPr>
          <p:nvPr/>
        </p:nvSpPr>
        <p:spPr bwMode="auto">
          <a:xfrm>
            <a:off x="597366" y="124550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物联网具有广阔前景</a:t>
            </a:r>
            <a:endParaRPr lang="en-US" altLang="zh-CN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3"/>
          <p:cNvSpPr>
            <a:spLocks noChangeArrowheads="1"/>
          </p:cNvSpPr>
          <p:nvPr/>
        </p:nvSpPr>
        <p:spPr bwMode="auto">
          <a:xfrm>
            <a:off x="597366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" name="图片 29" descr="市场空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2595" y="2400935"/>
            <a:ext cx="2849880" cy="2444990"/>
          </a:xfrm>
          <a:prstGeom prst="rect">
            <a:avLst/>
          </a:prstGeom>
        </p:spPr>
      </p:pic>
      <p:pic>
        <p:nvPicPr>
          <p:cNvPr id="32" name="图片 31" descr="首页条形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2466340"/>
            <a:ext cx="3501292" cy="2167890"/>
          </a:xfrm>
          <a:prstGeom prst="rect">
            <a:avLst/>
          </a:prstGeom>
        </p:spPr>
      </p:pic>
      <p:pic>
        <p:nvPicPr>
          <p:cNvPr id="35" name="图片 34" descr="总连接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815" y="2438400"/>
            <a:ext cx="2743280" cy="236982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97535" y="5020945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在行业应用中比例逐年提高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47465" y="5020945"/>
            <a:ext cx="26841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2020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年实现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300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亿连接数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67220" y="5020945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indent="0" algn="l">
              <a:buFont typeface="Wingdings" panose="05000000000000000000" charset="0"/>
              <a:buNone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亚太、北美、西欧市场广阔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TextBox 5"/>
          <p:cNvSpPr txBox="1"/>
          <p:nvPr/>
        </p:nvSpPr>
        <p:spPr>
          <a:xfrm>
            <a:off x="8413115" y="1994535"/>
            <a:ext cx="1327785" cy="246380"/>
          </a:xfrm>
          <a:prstGeom prst="rect">
            <a:avLst/>
          </a:prstGeom>
          <a:noFill/>
        </p:spPr>
        <p:txBody>
          <a:bodyPr wrap="square" lIns="63277" tIns="31638" rIns="63277" bIns="31638">
            <a:spAutoFit/>
          </a:bodyPr>
          <a:p>
            <a:pPr>
              <a:buClr>
                <a:schemeClr val="tx2"/>
              </a:buClr>
              <a:buSzPct val="75000"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数据来源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 IDC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4450"/>
            <a:ext cx="8915400" cy="10080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8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5400" dirty="0">
              <a:ea typeface="宋体" panose="02010600030101010101" pitchFamily="2" charset="-122"/>
            </a:endParaRPr>
          </a:p>
        </p:txBody>
      </p:sp>
      <p:sp>
        <p:nvSpPr>
          <p:cNvPr id="14339" name="内容占位符 2"/>
          <p:cNvSpPr>
            <a:spLocks noGrp="1"/>
          </p:cNvSpPr>
          <p:nvPr>
            <p:ph type="body" idx="1"/>
          </p:nvPr>
        </p:nvSpPr>
        <p:spPr>
          <a:xfrm>
            <a:off x="519113" y="1308100"/>
            <a:ext cx="8805862" cy="4481513"/>
          </a:xfrm>
        </p:spPr>
        <p:txBody>
          <a:bodyPr/>
          <a:lstStyle/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200" b="1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内容及难点</a:t>
            </a:r>
            <a:endParaRPr lang="zh-CN" altLang="en-US" sz="3200" b="1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lnSpc>
                <a:spcPct val="150000"/>
              </a:lnSpc>
              <a:spcBef>
                <a:spcPct val="0"/>
              </a:spcBef>
              <a:buClr>
                <a:srgbClr val="D9D9D9"/>
              </a:buClr>
              <a:buFont typeface="+mj-ea"/>
              <a:buAutoNum type="ea1JpnChsDbPeriod"/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389357" y="1592580"/>
            <a:ext cx="3064835" cy="1531738"/>
            <a:chOff x="9629" y="2460"/>
            <a:chExt cx="5587" cy="3167"/>
          </a:xfrm>
        </p:grpSpPr>
        <p:cxnSp>
          <p:nvCxnSpPr>
            <p:cNvPr id="15" name="Straight Arrow Connector 4"/>
            <p:cNvCxnSpPr/>
            <p:nvPr/>
          </p:nvCxnSpPr>
          <p:spPr>
            <a:xfrm>
              <a:off x="10566" y="4313"/>
              <a:ext cx="465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6"/>
            <p:cNvCxnSpPr/>
            <p:nvPr/>
          </p:nvCxnSpPr>
          <p:spPr>
            <a:xfrm flipV="1">
              <a:off x="10566" y="2460"/>
              <a:ext cx="0" cy="18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5"/>
            <p:cNvSpPr/>
            <p:nvPr/>
          </p:nvSpPr>
          <p:spPr>
            <a:xfrm>
              <a:off x="10662" y="2748"/>
              <a:ext cx="3429" cy="1397"/>
            </a:xfrm>
            <a:prstGeom prst="ellipse">
              <a:avLst/>
            </a:prstGeom>
            <a:solidFill>
              <a:srgbClr val="00B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algn="ctr"/>
              <a:endParaRPr lang="zh-CN" altLang="en-US" sz="2400" b="1" baseline="30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6"/>
            <p:cNvSpPr txBox="1"/>
            <p:nvPr/>
          </p:nvSpPr>
          <p:spPr>
            <a:xfrm>
              <a:off x="11988" y="5057"/>
              <a:ext cx="2219" cy="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传输距离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8"/>
            <p:cNvSpPr txBox="1"/>
            <p:nvPr/>
          </p:nvSpPr>
          <p:spPr>
            <a:xfrm>
              <a:off x="10479" y="4235"/>
              <a:ext cx="423" cy="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&lt;1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米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11274" y="4233"/>
              <a:ext cx="277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米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6" name="TextBox 20"/>
            <p:cNvSpPr txBox="1"/>
            <p:nvPr/>
          </p:nvSpPr>
          <p:spPr>
            <a:xfrm>
              <a:off x="11985" y="4233"/>
              <a:ext cx="413" cy="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十米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12875" y="4239"/>
              <a:ext cx="413" cy="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百米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9" name="TextBox 22"/>
            <p:cNvSpPr txBox="1"/>
            <p:nvPr/>
          </p:nvSpPr>
          <p:spPr>
            <a:xfrm>
              <a:off x="13794" y="4234"/>
              <a:ext cx="413" cy="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千米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3" name="TextBox 23"/>
            <p:cNvSpPr txBox="1"/>
            <p:nvPr/>
          </p:nvSpPr>
          <p:spPr>
            <a:xfrm>
              <a:off x="14614" y="4233"/>
              <a:ext cx="549" cy="1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/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十千米</a:t>
              </a:r>
              <a:endPara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5" name="TextBox 25"/>
            <p:cNvSpPr txBox="1"/>
            <p:nvPr/>
          </p:nvSpPr>
          <p:spPr>
            <a:xfrm>
              <a:off x="9629" y="2852"/>
              <a:ext cx="669" cy="22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传输速率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26"/>
            <p:cNvSpPr txBox="1"/>
            <p:nvPr/>
          </p:nvSpPr>
          <p:spPr>
            <a:xfrm>
              <a:off x="9978" y="4144"/>
              <a:ext cx="614" cy="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低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28"/>
            <p:cNvSpPr txBox="1"/>
            <p:nvPr/>
          </p:nvSpPr>
          <p:spPr>
            <a:xfrm>
              <a:off x="9952" y="2544"/>
              <a:ext cx="614" cy="1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3" name="矩形 13"/>
          <p:cNvSpPr>
            <a:spLocks noChangeArrowheads="1"/>
          </p:cNvSpPr>
          <p:nvPr/>
        </p:nvSpPr>
        <p:spPr bwMode="auto">
          <a:xfrm>
            <a:off x="597366" y="124550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现有连接技术</a:t>
            </a:r>
            <a:endParaRPr lang="en-US" altLang="zh-CN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84275" y="1842135"/>
            <a:ext cx="53060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w"/>
            </a:pP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RFID, ZIGBEE, UWB, Bluetooth, Wifi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w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传输距离短，速率高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charset="0"/>
              <a:buChar char="w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000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功耗高、连接数小、成本高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等缺陷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12"/>
          <p:cNvSpPr/>
          <p:nvPr/>
        </p:nvSpPr>
        <p:spPr>
          <a:xfrm>
            <a:off x="8518525" y="1895475"/>
            <a:ext cx="1153795" cy="443230"/>
          </a:xfrm>
          <a:prstGeom prst="ellipse">
            <a:avLst/>
          </a:prstGeom>
          <a:solidFill>
            <a:srgbClr val="B87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LPWA</a:t>
            </a:r>
            <a:endParaRPr lang="en-US" sz="1800" baseline="30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01230" y="1998980"/>
            <a:ext cx="11734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aseline="30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现有连接技术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19160" y="1895475"/>
            <a:ext cx="1152525" cy="44323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矩形 13"/>
          <p:cNvSpPr>
            <a:spLocks noChangeArrowheads="1"/>
          </p:cNvSpPr>
          <p:nvPr/>
        </p:nvSpPr>
        <p:spPr bwMode="auto">
          <a:xfrm>
            <a:off x="597366" y="300318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LPWA——</a:t>
            </a: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低功耗广域物联网</a:t>
            </a:r>
            <a:endParaRPr lang="zh-CN" altLang="en-US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74090" y="3630930"/>
          <a:ext cx="4733290" cy="2723515"/>
        </p:xfrm>
        <a:graphic>
          <a:graphicData uri="http://schemas.openxmlformats.org/drawingml/2006/table">
            <a:tbl>
              <a:tblPr/>
              <a:tblGrid>
                <a:gridCol w="970280"/>
                <a:gridCol w="1309370"/>
                <a:gridCol w="1089660"/>
                <a:gridCol w="1363980"/>
              </a:tblGrid>
              <a:tr h="30289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　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NB-IoT 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LoRa 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Sigfox 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频谱安全性 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GUL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牌照波段，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A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安全性高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54A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无执照波段，难以协调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defTabSz="912495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defTabSz="912495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defTabSz="912495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defTabSz="912495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defTabSz="912495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defTabSz="91249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2495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国内无可用频段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建网成本 </a:t>
                      </a: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与现蜂窝网融合演进，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54A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成本低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54A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独立建设网络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独立建设网络，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成本投入大 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2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运营模式 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运营商经营</a:t>
                      </a:r>
                      <a:r>
                        <a:rPr kumimoji="0" lang="zh-CN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54A5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，广域物联</a:t>
                      </a:r>
                      <a:endParaRPr kumimoji="0" lang="zh-CN" alt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54A5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局域网运营</a:t>
                      </a:r>
                      <a:endParaRPr kumimoji="0" lang="zh-CN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Sigfox</a:t>
                      </a:r>
                      <a:r>
                        <a:rPr kumimoji="0" lang="zh-CN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建网，与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运营商合作运营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00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用户容量 </a:t>
                      </a:r>
                      <a:endParaRPr kumimoji="0" lang="zh-CN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50K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2K~50K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11.7K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535305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覆盖距离，建网成本，运营模式，电池寿命等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5502" marT="5502" marB="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5502" marR="5502" marT="5502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5502" marR="5502" marT="5502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cPr marL="5502" marR="5502" marT="5502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pSp>
        <p:nvGrpSpPr>
          <p:cNvPr id="64" name="组合 63"/>
          <p:cNvGrpSpPr/>
          <p:nvPr/>
        </p:nvGrpSpPr>
        <p:grpSpPr>
          <a:xfrm>
            <a:off x="5707380" y="3925570"/>
            <a:ext cx="4310496" cy="2173522"/>
            <a:chOff x="1907" y="7214"/>
            <a:chExt cx="5737" cy="2412"/>
          </a:xfrm>
        </p:grpSpPr>
        <p:cxnSp>
          <p:nvCxnSpPr>
            <p:cNvPr id="27681" name="直接连接符 94"/>
            <p:cNvCxnSpPr>
              <a:cxnSpLocks noChangeShapeType="1"/>
            </p:cNvCxnSpPr>
            <p:nvPr/>
          </p:nvCxnSpPr>
          <p:spPr bwMode="auto">
            <a:xfrm>
              <a:off x="2789" y="8469"/>
              <a:ext cx="2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82" name="直接连接符 95"/>
            <p:cNvCxnSpPr>
              <a:cxnSpLocks noChangeShapeType="1"/>
            </p:cNvCxnSpPr>
            <p:nvPr/>
          </p:nvCxnSpPr>
          <p:spPr bwMode="auto">
            <a:xfrm>
              <a:off x="3948" y="7602"/>
              <a:ext cx="0" cy="1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83" name="直接连接符 96"/>
            <p:cNvCxnSpPr>
              <a:cxnSpLocks noChangeShapeType="1"/>
            </p:cNvCxnSpPr>
            <p:nvPr/>
          </p:nvCxnSpPr>
          <p:spPr bwMode="auto">
            <a:xfrm flipH="1">
              <a:off x="3175" y="7839"/>
              <a:ext cx="1546" cy="1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84" name="直接连接符 97"/>
            <p:cNvCxnSpPr>
              <a:cxnSpLocks noChangeShapeType="1"/>
            </p:cNvCxnSpPr>
            <p:nvPr/>
          </p:nvCxnSpPr>
          <p:spPr bwMode="auto">
            <a:xfrm>
              <a:off x="3175" y="7839"/>
              <a:ext cx="1546" cy="1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85" name="直接连接符 98"/>
            <p:cNvCxnSpPr>
              <a:cxnSpLocks noChangeShapeType="1"/>
            </p:cNvCxnSpPr>
            <p:nvPr/>
          </p:nvCxnSpPr>
          <p:spPr bwMode="auto">
            <a:xfrm flipH="1">
              <a:off x="3175" y="7602"/>
              <a:ext cx="773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87" name="直接连接符 100"/>
            <p:cNvCxnSpPr>
              <a:cxnSpLocks noChangeShapeType="1"/>
            </p:cNvCxnSpPr>
            <p:nvPr/>
          </p:nvCxnSpPr>
          <p:spPr bwMode="auto">
            <a:xfrm>
              <a:off x="4721" y="7839"/>
              <a:ext cx="29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88" name="直接连接符 101"/>
            <p:cNvCxnSpPr>
              <a:cxnSpLocks noChangeShapeType="1"/>
            </p:cNvCxnSpPr>
            <p:nvPr/>
          </p:nvCxnSpPr>
          <p:spPr bwMode="auto">
            <a:xfrm flipH="1">
              <a:off x="4721" y="8469"/>
              <a:ext cx="29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89" name="直接连接符 102"/>
            <p:cNvCxnSpPr>
              <a:cxnSpLocks noChangeShapeType="1"/>
            </p:cNvCxnSpPr>
            <p:nvPr/>
          </p:nvCxnSpPr>
          <p:spPr bwMode="auto">
            <a:xfrm flipH="1">
              <a:off x="3948" y="9100"/>
              <a:ext cx="773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90" name="直接连接符 103"/>
            <p:cNvCxnSpPr>
              <a:cxnSpLocks noChangeShapeType="1"/>
            </p:cNvCxnSpPr>
            <p:nvPr/>
          </p:nvCxnSpPr>
          <p:spPr bwMode="auto">
            <a:xfrm flipH="1" flipV="1">
              <a:off x="3175" y="9100"/>
              <a:ext cx="773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91" name="直接连接符 104"/>
            <p:cNvCxnSpPr>
              <a:cxnSpLocks noChangeShapeType="1"/>
            </p:cNvCxnSpPr>
            <p:nvPr/>
          </p:nvCxnSpPr>
          <p:spPr bwMode="auto">
            <a:xfrm flipH="1" flipV="1">
              <a:off x="2789" y="8469"/>
              <a:ext cx="387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27692" name="直接连接符 105"/>
            <p:cNvCxnSpPr>
              <a:cxnSpLocks noChangeShapeType="1"/>
            </p:cNvCxnSpPr>
            <p:nvPr/>
          </p:nvCxnSpPr>
          <p:spPr bwMode="auto">
            <a:xfrm flipV="1">
              <a:off x="2789" y="7839"/>
              <a:ext cx="387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129" name="TextBox 106"/>
            <p:cNvSpPr txBox="1">
              <a:spLocks noChangeArrowheads="1"/>
            </p:cNvSpPr>
            <p:nvPr/>
          </p:nvSpPr>
          <p:spPr bwMode="auto">
            <a:xfrm>
              <a:off x="3484" y="7214"/>
              <a:ext cx="95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632460">
                <a:defRPr/>
              </a:pPr>
              <a:r>
                <a:rPr lang="zh-CN" altLang="en-US" sz="111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低时延</a:t>
              </a:r>
              <a:endParaRPr lang="zh-CN" altLang="en-US" sz="111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TextBox 107"/>
            <p:cNvSpPr txBox="1">
              <a:spLocks noChangeArrowheads="1"/>
            </p:cNvSpPr>
            <p:nvPr/>
          </p:nvSpPr>
          <p:spPr bwMode="auto">
            <a:xfrm>
              <a:off x="4721" y="7602"/>
              <a:ext cx="1176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632460">
                <a:defRPr/>
              </a:pPr>
              <a:r>
                <a:rPr lang="zh-CN" altLang="en-US" sz="111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高可靠性</a:t>
              </a:r>
              <a:endParaRPr lang="zh-CN" altLang="en-US" sz="111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1" name="TextBox 109"/>
            <p:cNvSpPr txBox="1">
              <a:spLocks noChangeArrowheads="1"/>
            </p:cNvSpPr>
            <p:nvPr/>
          </p:nvSpPr>
          <p:spPr bwMode="auto">
            <a:xfrm>
              <a:off x="4957" y="8282"/>
              <a:ext cx="95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632460">
                <a:defRPr/>
              </a:pPr>
              <a:r>
                <a:rPr lang="zh-CN" altLang="en-US" sz="111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高速率</a:t>
              </a:r>
              <a:endParaRPr lang="zh-CN" altLang="en-US" sz="111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TextBox 110"/>
            <p:cNvSpPr txBox="1">
              <a:spLocks noChangeArrowheads="1"/>
            </p:cNvSpPr>
            <p:nvPr/>
          </p:nvSpPr>
          <p:spPr bwMode="auto">
            <a:xfrm>
              <a:off x="4735" y="9005"/>
              <a:ext cx="1398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632460">
                <a:defRPr/>
              </a:pPr>
              <a:r>
                <a:rPr lang="zh-CN" altLang="en-US" sz="111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高频谱效率</a:t>
              </a:r>
              <a:endParaRPr lang="zh-CN" altLang="en-US" sz="111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97" name="TextBox 111"/>
            <p:cNvSpPr txBox="1">
              <a:spLocks noChangeArrowheads="1"/>
            </p:cNvSpPr>
            <p:nvPr/>
          </p:nvSpPr>
          <p:spPr bwMode="auto">
            <a:xfrm>
              <a:off x="3483" y="9336"/>
              <a:ext cx="954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11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低功耗</a:t>
              </a:r>
              <a:endParaRPr kumimoji="0" lang="zh-CN" altLang="en-US" sz="111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TextBox 112"/>
            <p:cNvSpPr txBox="1">
              <a:spLocks noChangeArrowheads="1"/>
            </p:cNvSpPr>
            <p:nvPr/>
          </p:nvSpPr>
          <p:spPr bwMode="auto">
            <a:xfrm>
              <a:off x="2124" y="9030"/>
              <a:ext cx="95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632460">
                <a:defRPr/>
              </a:pPr>
              <a:r>
                <a:rPr lang="zh-CN" altLang="en-US" sz="111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易部署</a:t>
              </a:r>
              <a:endParaRPr lang="zh-CN" altLang="en-US" sz="111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TextBox 113"/>
            <p:cNvSpPr txBox="1">
              <a:spLocks noChangeArrowheads="1"/>
            </p:cNvSpPr>
            <p:nvPr/>
          </p:nvSpPr>
          <p:spPr bwMode="auto">
            <a:xfrm>
              <a:off x="1907" y="8244"/>
              <a:ext cx="954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 defTabSz="632460">
                <a:defRPr/>
              </a:pPr>
              <a:r>
                <a:rPr lang="zh-CN" altLang="en-US" sz="111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低成本</a:t>
              </a:r>
              <a:endParaRPr lang="zh-CN" altLang="en-US" sz="111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700" name="TextBox 114"/>
            <p:cNvSpPr txBox="1">
              <a:spLocks noChangeArrowheads="1"/>
            </p:cNvSpPr>
            <p:nvPr/>
          </p:nvSpPr>
          <p:spPr bwMode="auto">
            <a:xfrm>
              <a:off x="2277" y="7556"/>
              <a:ext cx="954" cy="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 sz="111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大覆盖</a:t>
              </a:r>
              <a:endParaRPr kumimoji="0" lang="zh-CN" altLang="en-US" sz="1200" dirty="0">
                <a:solidFill>
                  <a:schemeClr val="tx1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7708" name="直接连接符 122"/>
            <p:cNvCxnSpPr>
              <a:cxnSpLocks noChangeShapeType="1"/>
            </p:cNvCxnSpPr>
            <p:nvPr/>
          </p:nvCxnSpPr>
          <p:spPr bwMode="auto">
            <a:xfrm>
              <a:off x="3948" y="7602"/>
              <a:ext cx="773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45" name="直接连接符 132"/>
            <p:cNvCxnSpPr/>
            <p:nvPr/>
          </p:nvCxnSpPr>
          <p:spPr bwMode="auto">
            <a:xfrm flipV="1">
              <a:off x="3532" y="8014"/>
              <a:ext cx="417" cy="109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33"/>
            <p:cNvCxnSpPr/>
            <p:nvPr/>
          </p:nvCxnSpPr>
          <p:spPr bwMode="auto">
            <a:xfrm>
              <a:off x="3948" y="8032"/>
              <a:ext cx="483" cy="8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34"/>
            <p:cNvCxnSpPr/>
            <p:nvPr/>
          </p:nvCxnSpPr>
          <p:spPr bwMode="auto">
            <a:xfrm>
              <a:off x="4576" y="8452"/>
              <a:ext cx="18" cy="56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35"/>
            <p:cNvCxnSpPr/>
            <p:nvPr/>
          </p:nvCxnSpPr>
          <p:spPr bwMode="auto">
            <a:xfrm flipV="1">
              <a:off x="3927" y="9005"/>
              <a:ext cx="658" cy="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36"/>
            <p:cNvCxnSpPr/>
            <p:nvPr/>
          </p:nvCxnSpPr>
          <p:spPr bwMode="auto">
            <a:xfrm>
              <a:off x="3405" y="8917"/>
              <a:ext cx="543" cy="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37"/>
            <p:cNvCxnSpPr/>
            <p:nvPr/>
          </p:nvCxnSpPr>
          <p:spPr bwMode="auto">
            <a:xfrm>
              <a:off x="4401" y="8096"/>
              <a:ext cx="192" cy="39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38"/>
            <p:cNvCxnSpPr/>
            <p:nvPr/>
          </p:nvCxnSpPr>
          <p:spPr bwMode="auto">
            <a:xfrm flipH="1">
              <a:off x="3078" y="8123"/>
              <a:ext cx="454" cy="33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39"/>
            <p:cNvCxnSpPr/>
            <p:nvPr/>
          </p:nvCxnSpPr>
          <p:spPr bwMode="auto">
            <a:xfrm>
              <a:off x="3078" y="8463"/>
              <a:ext cx="339" cy="45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717" name="直接连接符 135"/>
            <p:cNvCxnSpPr>
              <a:cxnSpLocks noChangeShapeType="1"/>
            </p:cNvCxnSpPr>
            <p:nvPr/>
          </p:nvCxnSpPr>
          <p:spPr bwMode="auto">
            <a:xfrm>
              <a:off x="6437" y="8692"/>
              <a:ext cx="773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</a:ln>
          </p:spPr>
        </p:cxnSp>
        <p:sp>
          <p:nvSpPr>
            <p:cNvPr id="27720" name="TextBox 138"/>
            <p:cNvSpPr txBox="1">
              <a:spLocks noChangeArrowheads="1"/>
            </p:cNvSpPr>
            <p:nvPr/>
          </p:nvSpPr>
          <p:spPr bwMode="auto">
            <a:xfrm>
              <a:off x="6279" y="8051"/>
              <a:ext cx="1141" cy="30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sz="12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NB-IOT</a:t>
              </a:r>
              <a:endParaRPr kumimoji="0" lang="zh-CN" altLang="en-US" sz="1200" b="1" dirty="0">
                <a:solidFill>
                  <a:srgbClr val="000000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7721" name="直接连接符 139"/>
            <p:cNvCxnSpPr>
              <a:cxnSpLocks noChangeShapeType="1"/>
            </p:cNvCxnSpPr>
            <p:nvPr/>
          </p:nvCxnSpPr>
          <p:spPr bwMode="auto">
            <a:xfrm>
              <a:off x="3948" y="7721"/>
              <a:ext cx="668" cy="233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</p:spPr>
        </p:cxnSp>
        <p:cxnSp>
          <p:nvCxnSpPr>
            <p:cNvPr id="27722" name="直接连接符 140"/>
            <p:cNvCxnSpPr>
              <a:cxnSpLocks noChangeShapeType="1"/>
            </p:cNvCxnSpPr>
            <p:nvPr/>
          </p:nvCxnSpPr>
          <p:spPr bwMode="auto">
            <a:xfrm>
              <a:off x="4616" y="7953"/>
              <a:ext cx="203" cy="51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</p:spPr>
        </p:cxnSp>
        <p:cxnSp>
          <p:nvCxnSpPr>
            <p:cNvPr id="27723" name="直接连接符 142"/>
            <p:cNvCxnSpPr>
              <a:cxnSpLocks noChangeShapeType="1"/>
            </p:cNvCxnSpPr>
            <p:nvPr/>
          </p:nvCxnSpPr>
          <p:spPr bwMode="auto">
            <a:xfrm flipH="1">
              <a:off x="4431" y="8483"/>
              <a:ext cx="388" cy="351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</p:spPr>
        </p:cxnSp>
        <p:cxnSp>
          <p:nvCxnSpPr>
            <p:cNvPr id="27724" name="直接连接符 145"/>
            <p:cNvCxnSpPr>
              <a:cxnSpLocks noChangeShapeType="1"/>
            </p:cNvCxnSpPr>
            <p:nvPr/>
          </p:nvCxnSpPr>
          <p:spPr bwMode="auto">
            <a:xfrm flipV="1">
              <a:off x="3948" y="8834"/>
              <a:ext cx="483" cy="5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</p:spPr>
        </p:cxnSp>
        <p:cxnSp>
          <p:nvCxnSpPr>
            <p:cNvPr id="27725" name="直接连接符 147"/>
            <p:cNvCxnSpPr>
              <a:cxnSpLocks noChangeShapeType="1"/>
            </p:cNvCxnSpPr>
            <p:nvPr/>
          </p:nvCxnSpPr>
          <p:spPr bwMode="auto">
            <a:xfrm>
              <a:off x="3658" y="8716"/>
              <a:ext cx="290" cy="150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</p:spPr>
        </p:cxnSp>
        <p:cxnSp>
          <p:nvCxnSpPr>
            <p:cNvPr id="27726" name="直接连接符 149"/>
            <p:cNvCxnSpPr>
              <a:cxnSpLocks noChangeShapeType="1"/>
            </p:cNvCxnSpPr>
            <p:nvPr/>
          </p:nvCxnSpPr>
          <p:spPr bwMode="auto">
            <a:xfrm>
              <a:off x="3465" y="8469"/>
              <a:ext cx="193" cy="247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</p:spPr>
        </p:cxnSp>
        <p:cxnSp>
          <p:nvCxnSpPr>
            <p:cNvPr id="27727" name="直接连接符 151"/>
            <p:cNvCxnSpPr>
              <a:cxnSpLocks noChangeShapeType="1"/>
            </p:cNvCxnSpPr>
            <p:nvPr/>
          </p:nvCxnSpPr>
          <p:spPr bwMode="auto">
            <a:xfrm>
              <a:off x="3368" y="8014"/>
              <a:ext cx="97" cy="469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</p:spPr>
        </p:cxnSp>
        <p:cxnSp>
          <p:nvCxnSpPr>
            <p:cNvPr id="27728" name="直接连接符 153"/>
            <p:cNvCxnSpPr>
              <a:cxnSpLocks noChangeShapeType="1"/>
            </p:cNvCxnSpPr>
            <p:nvPr/>
          </p:nvCxnSpPr>
          <p:spPr bwMode="auto">
            <a:xfrm flipH="1">
              <a:off x="3368" y="7721"/>
              <a:ext cx="580" cy="294"/>
            </a:xfrm>
            <a:prstGeom prst="line">
              <a:avLst/>
            </a:prstGeom>
            <a:noFill/>
            <a:ln w="25400">
              <a:solidFill>
                <a:srgbClr val="00B050"/>
              </a:solidFill>
              <a:round/>
            </a:ln>
          </p:spPr>
        </p:cxnSp>
        <p:sp>
          <p:nvSpPr>
            <p:cNvPr id="27729" name="TextBox 155"/>
            <p:cNvSpPr txBox="1">
              <a:spLocks noChangeArrowheads="1"/>
            </p:cNvSpPr>
            <p:nvPr/>
          </p:nvSpPr>
          <p:spPr bwMode="auto">
            <a:xfrm>
              <a:off x="6063" y="8804"/>
              <a:ext cx="1581" cy="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631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63182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私有技术</a:t>
              </a:r>
              <a:endParaRPr kumimoji="0"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kumimoji="0"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200" b="1" dirty="0">
                  <a:solidFill>
                    <a:srgbClr val="000000"/>
                  </a:solidFill>
                  <a:ea typeface="微软雅黑" panose="020B0503020204020204" pitchFamily="34" charset="-122"/>
                </a:rPr>
                <a:t>LoRa</a:t>
              </a:r>
              <a:r>
                <a:rPr kumimoji="0" lang="zh-CN" altLang="en-US" sz="12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等）</a:t>
              </a:r>
              <a:endParaRPr kumimoji="0"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730" name="直接连接符 156"/>
            <p:cNvCxnSpPr>
              <a:cxnSpLocks noChangeShapeType="1"/>
            </p:cNvCxnSpPr>
            <p:nvPr/>
          </p:nvCxnSpPr>
          <p:spPr bwMode="auto">
            <a:xfrm>
              <a:off x="6437" y="7953"/>
              <a:ext cx="773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标题 1"/>
          <p:cNvSpPr>
            <a:spLocks noGrp="1"/>
          </p:cNvSpPr>
          <p:nvPr/>
        </p:nvSpPr>
        <p:spPr>
          <a:xfrm>
            <a:off x="592138" y="0"/>
            <a:ext cx="8915400" cy="1008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36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600" b="1" kern="1200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13"/>
          <p:cNvSpPr>
            <a:spLocks noChangeArrowheads="1"/>
          </p:cNvSpPr>
          <p:nvPr/>
        </p:nvSpPr>
        <p:spPr bwMode="auto">
          <a:xfrm>
            <a:off x="597366" y="124550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NB-IoT</a:t>
            </a: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技术特征</a:t>
            </a:r>
            <a:endParaRPr lang="zh-CN" altLang="en-US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>
            <a:spLocks noChangeArrowheads="1"/>
          </p:cNvSpPr>
          <p:nvPr/>
        </p:nvSpPr>
        <p:spPr bwMode="auto">
          <a:xfrm>
            <a:off x="6951345" y="4671725"/>
            <a:ext cx="1862138" cy="1411287"/>
          </a:xfrm>
          <a:prstGeom prst="roundRect">
            <a:avLst>
              <a:gd name="adj" fmla="val 10019"/>
            </a:avLst>
          </a:prstGeom>
          <a:noFill/>
          <a:ln w="19050">
            <a:solidFill>
              <a:srgbClr val="00B0F0"/>
            </a:solidFill>
            <a:round/>
          </a:ln>
        </p:spPr>
        <p:txBody>
          <a:bodyPr lIns="84394" tIns="42198" rIns="84394" bIns="4219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kumimoji="0" lang="zh-CN" altLang="en-US" sz="180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5"/>
          <p:cNvSpPr>
            <a:spLocks noChangeAspect="1"/>
          </p:cNvSpPr>
          <p:nvPr/>
        </p:nvSpPr>
        <p:spPr bwMode="auto">
          <a:xfrm>
            <a:off x="7370445" y="3193762"/>
            <a:ext cx="996950" cy="9969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F0"/>
            </a:solidFill>
            <a:round/>
          </a:ln>
        </p:spPr>
        <p:txBody>
          <a:bodyPr lIns="84406" tIns="42203" rIns="84406" bIns="42203"/>
          <a:lstStyle>
            <a:lvl1pPr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4264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4264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4264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4264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4264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kumimoji="0" lang="zh-CN" altLang="en-US" sz="1800" b="1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dollar2.png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7294" y="3423193"/>
            <a:ext cx="912463" cy="605933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52229" name="椭圆 7"/>
          <p:cNvSpPr>
            <a:spLocks noChangeAspect="1"/>
          </p:cNvSpPr>
          <p:nvPr/>
        </p:nvSpPr>
        <p:spPr bwMode="auto">
          <a:xfrm>
            <a:off x="3466783" y="3193762"/>
            <a:ext cx="996950" cy="996950"/>
          </a:xfrm>
          <a:prstGeom prst="ellipse">
            <a:avLst/>
          </a:prstGeom>
          <a:noFill/>
          <a:ln w="28575">
            <a:solidFill>
              <a:srgbClr val="7CBF33"/>
            </a:solidFill>
            <a:round/>
          </a:ln>
        </p:spPr>
        <p:txBody>
          <a:bodyPr lIns="84406" tIns="42203" rIns="84406" bIns="42203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kumimoji="0" lang="zh-CN" altLang="en-US" sz="180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74"/>
          <p:cNvGrpSpPr/>
          <p:nvPr/>
        </p:nvGrpSpPr>
        <p:grpSpPr bwMode="auto">
          <a:xfrm>
            <a:off x="3720783" y="3338225"/>
            <a:ext cx="465137" cy="684212"/>
            <a:chOff x="3646180" y="441806"/>
            <a:chExt cx="324000" cy="576000"/>
          </a:xfrm>
        </p:grpSpPr>
        <p:grpSp>
          <p:nvGrpSpPr>
            <p:cNvPr id="8" name="组合 15"/>
            <p:cNvGrpSpPr/>
            <p:nvPr/>
          </p:nvGrpSpPr>
          <p:grpSpPr bwMode="auto">
            <a:xfrm>
              <a:off x="3646180" y="441806"/>
              <a:ext cx="324000" cy="576000"/>
              <a:chOff x="4686186" y="2419178"/>
              <a:chExt cx="157814" cy="279772"/>
            </a:xfrm>
          </p:grpSpPr>
          <p:grpSp>
            <p:nvGrpSpPr>
              <p:cNvPr id="9" name="组合 35"/>
              <p:cNvGrpSpPr>
                <a:grpSpLocks noChangeAspect="1"/>
              </p:cNvGrpSpPr>
              <p:nvPr/>
            </p:nvGrpSpPr>
            <p:grpSpPr bwMode="auto">
              <a:xfrm>
                <a:off x="4688456" y="2419178"/>
                <a:ext cx="155544" cy="279772"/>
                <a:chOff x="3131820" y="940684"/>
                <a:chExt cx="720000" cy="1414886"/>
              </a:xfrm>
            </p:grpSpPr>
            <p:sp>
              <p:nvSpPr>
                <p:cNvPr id="10" name="矩形 13"/>
                <p:cNvSpPr>
                  <a:spLocks noChangeArrowheads="1"/>
                </p:cNvSpPr>
                <p:nvPr/>
              </p:nvSpPr>
              <p:spPr bwMode="auto">
                <a:xfrm>
                  <a:off x="3131820" y="1131570"/>
                  <a:ext cx="720000" cy="1224000"/>
                </a:xfrm>
                <a:prstGeom prst="rect">
                  <a:avLst/>
                </a:prstGeom>
                <a:noFill/>
                <a:ln w="28575">
                  <a:solidFill>
                    <a:srgbClr val="7CBF33"/>
                  </a:solidFill>
                  <a:round/>
                </a:ln>
              </p:spPr>
              <p:txBody>
                <a:bodyPr lIns="84406" tIns="42203" rIns="84406" bIns="42203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rgbClr val="CC9900"/>
                    </a:buClr>
                    <a:buFont typeface="Wingdings" panose="05000000000000000000" pitchFamily="2" charset="2"/>
                    <a:buChar char="n"/>
                  </a:pPr>
                  <a:endParaRPr kumimoji="0" lang="zh-CN" altLang="en-US" sz="180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8"/>
                <p:cNvSpPr/>
                <p:nvPr/>
              </p:nvSpPr>
              <p:spPr bwMode="auto">
                <a:xfrm>
                  <a:off x="3304638" y="940684"/>
                  <a:ext cx="360000" cy="180000"/>
                </a:xfrm>
                <a:prstGeom prst="rect">
                  <a:avLst/>
                </a:prstGeom>
                <a:noFill/>
                <a:ln w="28575">
                  <a:solidFill>
                    <a:srgbClr val="7CBF33"/>
                  </a:solidFill>
                  <a:round/>
                </a:ln>
              </p:spPr>
              <p:txBody>
                <a:bodyPr lIns="84406" tIns="42203" rIns="84406" bIns="42203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buClr>
                      <a:srgbClr val="CC9900"/>
                    </a:buClr>
                    <a:buFont typeface="Wingdings" panose="05000000000000000000" pitchFamily="2" charset="2"/>
                    <a:buChar char="n"/>
                  </a:pPr>
                  <a:endParaRPr kumimoji="0" lang="zh-CN" altLang="en-US" sz="180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减号 9"/>
              <p:cNvSpPr>
                <a:spLocks noChangeAspect="1"/>
              </p:cNvSpPr>
              <p:nvPr/>
            </p:nvSpPr>
            <p:spPr bwMode="auto">
              <a:xfrm>
                <a:off x="4686186" y="2499020"/>
                <a:ext cx="147580" cy="70105"/>
              </a:xfrm>
              <a:prstGeom prst="mathMinus">
                <a:avLst/>
              </a:prstGeom>
              <a:noFill/>
              <a:ln w="28575" cap="flat" cmpd="sng" algn="ctr">
                <a:solidFill>
                  <a:srgbClr val="7CB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84406" tIns="42203" rIns="84406" bIns="42203"/>
              <a:lstStyle/>
              <a:p>
                <a:pPr>
                  <a:buClr>
                    <a:srgbClr val="CC9900"/>
                  </a:buClr>
                  <a:buFont typeface="Wingdings" panose="05000000000000000000" pitchFamily="2" charset="2"/>
                  <a:buChar char="n"/>
                  <a:defRPr/>
                </a:pPr>
                <a:endParaRPr lang="zh-CN" altLang="en-US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" name="下箭头 10"/>
            <p:cNvSpPr>
              <a:spLocks noChangeArrowheads="1"/>
            </p:cNvSpPr>
            <p:nvPr/>
          </p:nvSpPr>
          <p:spPr bwMode="auto">
            <a:xfrm>
              <a:off x="3717697" y="779844"/>
              <a:ext cx="167093" cy="164244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7CBF33"/>
              </a:solidFill>
              <a:round/>
            </a:ln>
          </p:spPr>
          <p:txBody>
            <a:bodyPr lIns="84406" tIns="42203" rIns="84406" bIns="42203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CC9900"/>
                </a:buClr>
                <a:buFont typeface="Wingdings" panose="05000000000000000000" pitchFamily="2" charset="2"/>
                <a:buChar char="n"/>
              </a:pPr>
              <a:endParaRPr kumimoji="0" lang="zh-CN" altLang="en-US" sz="180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231" name="椭圆 15"/>
          <p:cNvSpPr>
            <a:spLocks noChangeAspect="1"/>
          </p:cNvSpPr>
          <p:nvPr/>
        </p:nvSpPr>
        <p:spPr bwMode="auto">
          <a:xfrm>
            <a:off x="1509395" y="3198525"/>
            <a:ext cx="996950" cy="996950"/>
          </a:xfrm>
          <a:prstGeom prst="ellipse">
            <a:avLst/>
          </a:prstGeom>
          <a:noFill/>
          <a:ln w="28575">
            <a:solidFill>
              <a:srgbClr val="FD9203"/>
            </a:solidFill>
            <a:round/>
          </a:ln>
        </p:spPr>
        <p:txBody>
          <a:bodyPr lIns="84406" tIns="42203" rIns="84406" bIns="42203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00"/>
              </a:buClr>
            </a:pPr>
            <a:endParaRPr kumimoji="0" lang="zh-CN" altLang="en-US" sz="180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椭圆 16"/>
          <p:cNvSpPr>
            <a:spLocks noChangeArrowheads="1"/>
          </p:cNvSpPr>
          <p:nvPr/>
        </p:nvSpPr>
        <p:spPr bwMode="auto">
          <a:xfrm>
            <a:off x="1680845" y="3365212"/>
            <a:ext cx="663575" cy="663575"/>
          </a:xfrm>
          <a:prstGeom prst="ellipse">
            <a:avLst/>
          </a:prstGeom>
          <a:noFill/>
          <a:ln w="28575">
            <a:solidFill>
              <a:srgbClr val="FD9203"/>
            </a:solidFill>
            <a:round/>
          </a:ln>
        </p:spPr>
        <p:txBody>
          <a:bodyPr lIns="84406" tIns="42203" rIns="84406" bIns="42203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00"/>
              </a:buClr>
            </a:pPr>
            <a:endParaRPr kumimoji="0" lang="zh-CN" altLang="en-US" sz="180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椭圆 17"/>
          <p:cNvSpPr>
            <a:spLocks noChangeArrowheads="1"/>
          </p:cNvSpPr>
          <p:nvPr/>
        </p:nvSpPr>
        <p:spPr bwMode="auto">
          <a:xfrm>
            <a:off x="1860233" y="3525550"/>
            <a:ext cx="331787" cy="333375"/>
          </a:xfrm>
          <a:prstGeom prst="ellipse">
            <a:avLst/>
          </a:prstGeom>
          <a:noFill/>
          <a:ln w="28575">
            <a:solidFill>
              <a:srgbClr val="FD9203"/>
            </a:solidFill>
            <a:round/>
          </a:ln>
        </p:spPr>
        <p:txBody>
          <a:bodyPr lIns="84406" tIns="42203" rIns="84406" bIns="42203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00"/>
              </a:buClr>
            </a:pPr>
            <a:endParaRPr kumimoji="0" lang="zh-CN" altLang="en-US" sz="180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5"/>
          <p:cNvCxnSpPr>
            <a:endCxn id="52231" idx="6"/>
          </p:cNvCxnSpPr>
          <p:nvPr/>
        </p:nvCxnSpPr>
        <p:spPr>
          <a:xfrm flipV="1">
            <a:off x="2346008" y="3704302"/>
            <a:ext cx="160337" cy="317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6"/>
          <p:cNvCxnSpPr/>
          <p:nvPr/>
        </p:nvCxnSpPr>
        <p:spPr>
          <a:xfrm>
            <a:off x="2025333" y="3704937"/>
            <a:ext cx="222250" cy="22701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83933" y="4768562"/>
            <a:ext cx="2012950" cy="312738"/>
          </a:xfrm>
          <a:prstGeom prst="rect">
            <a:avLst/>
          </a:prstGeom>
        </p:spPr>
        <p:txBody>
          <a:bodyPr lIns="84382" tIns="42192" rIns="84382" bIns="42192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0051A5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20dB</a:t>
            </a:r>
            <a:r>
              <a:rPr lang="en-US" altLang="zh-CN" sz="1400" b="1" dirty="0">
                <a:solidFill>
                  <a:srgbClr val="8E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75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增益</a:t>
            </a:r>
            <a:endParaRPr lang="en-US" altLang="zh-CN" sz="1475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21"/>
          <p:cNvSpPr>
            <a:spLocks noChangeArrowheads="1"/>
          </p:cNvSpPr>
          <p:nvPr/>
        </p:nvSpPr>
        <p:spPr bwMode="auto">
          <a:xfrm>
            <a:off x="6868795" y="4768562"/>
            <a:ext cx="2027238" cy="300652"/>
          </a:xfrm>
          <a:prstGeom prst="rect">
            <a:avLst/>
          </a:prstGeom>
          <a:noFill/>
          <a:ln>
            <a:noFill/>
          </a:ln>
        </p:spPr>
        <p:txBody>
          <a:bodyPr lIns="84382" tIns="42192" rIns="84382" bIns="42192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 dirty="0">
                <a:solidFill>
                  <a:srgbClr val="0051A5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en-US" altLang="zh-CN" sz="1400" b="1" dirty="0" smtClean="0">
                <a:solidFill>
                  <a:srgbClr val="0051A5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$ </a:t>
            </a:r>
            <a:r>
              <a:rPr kumimoji="0" lang="zh-CN" altLang="en-US" sz="14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kumimoji="0"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组成本</a:t>
            </a:r>
            <a:r>
              <a:rPr kumimoji="0"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椭圆 22"/>
          <p:cNvSpPr>
            <a:spLocks noChangeAspect="1"/>
          </p:cNvSpPr>
          <p:nvPr/>
        </p:nvSpPr>
        <p:spPr bwMode="auto">
          <a:xfrm>
            <a:off x="5447983" y="3200112"/>
            <a:ext cx="996950" cy="996950"/>
          </a:xfrm>
          <a:prstGeom prst="ellipse">
            <a:avLst/>
          </a:prstGeom>
          <a:noFill/>
          <a:ln w="28575">
            <a:solidFill>
              <a:srgbClr val="C43CFF"/>
            </a:solidFill>
            <a:round/>
          </a:ln>
        </p:spPr>
        <p:txBody>
          <a:bodyPr lIns="84406" tIns="42203" rIns="84406" bIns="42203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CC9900"/>
              </a:buClr>
            </a:pPr>
            <a:endParaRPr kumimoji="0" lang="zh-CN" altLang="en-US" sz="180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27"/>
          <p:cNvGrpSpPr/>
          <p:nvPr/>
        </p:nvGrpSpPr>
        <p:grpSpPr bwMode="auto">
          <a:xfrm>
            <a:off x="5614670" y="3327112"/>
            <a:ext cx="665163" cy="741363"/>
            <a:chOff x="6953513" y="1684393"/>
            <a:chExt cx="392300" cy="454512"/>
          </a:xfrm>
        </p:grpSpPr>
        <p:sp>
          <p:nvSpPr>
            <p:cNvPr id="25" name="椭圆 24"/>
            <p:cNvSpPr/>
            <p:nvPr/>
          </p:nvSpPr>
          <p:spPr>
            <a:xfrm>
              <a:off x="6953513" y="1684393"/>
              <a:ext cx="218153" cy="226770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406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214734" y="1866393"/>
              <a:ext cx="131079" cy="136256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406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7040587" y="2048392"/>
              <a:ext cx="87073" cy="90513"/>
            </a:xfrm>
            <a:prstGeom prst="ellipse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 sz="406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3"/>
            <p:cNvCxnSpPr>
              <a:cxnSpLocks noChangeShapeType="1"/>
              <a:stCxn id="25" idx="6"/>
              <a:endCxn id="26" idx="0"/>
            </p:cNvCxnSpPr>
            <p:nvPr/>
          </p:nvCxnSpPr>
          <p:spPr bwMode="auto">
            <a:xfrm>
              <a:off x="7171666" y="1798265"/>
              <a:ext cx="108608" cy="68128"/>
            </a:xfrm>
            <a:prstGeom prst="line">
              <a:avLst/>
            </a:prstGeom>
            <a:noFill/>
            <a:ln w="28575">
              <a:solidFill>
                <a:srgbClr val="606060"/>
              </a:solidFill>
              <a:rou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29" name="直接连接符 24"/>
            <p:cNvCxnSpPr>
              <a:cxnSpLocks noChangeShapeType="1"/>
            </p:cNvCxnSpPr>
            <p:nvPr/>
          </p:nvCxnSpPr>
          <p:spPr bwMode="auto">
            <a:xfrm flipH="1">
              <a:off x="7127660" y="1995836"/>
              <a:ext cx="118907" cy="78834"/>
            </a:xfrm>
            <a:prstGeom prst="line">
              <a:avLst/>
            </a:prstGeom>
            <a:noFill/>
            <a:ln w="28575">
              <a:solidFill>
                <a:srgbClr val="606060"/>
              </a:solidFill>
              <a:rou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</p:cxnSp>
      </p:grpSp>
      <p:sp>
        <p:nvSpPr>
          <p:cNvPr id="22" name="矩形 29"/>
          <p:cNvSpPr>
            <a:spLocks noChangeArrowheads="1"/>
          </p:cNvSpPr>
          <p:nvPr/>
        </p:nvSpPr>
        <p:spPr bwMode="auto">
          <a:xfrm>
            <a:off x="2984183" y="4768562"/>
            <a:ext cx="1963737" cy="300652"/>
          </a:xfrm>
          <a:prstGeom prst="rect">
            <a:avLst/>
          </a:prstGeom>
          <a:noFill/>
          <a:ln>
            <a:noFill/>
          </a:ln>
        </p:spPr>
        <p:txBody>
          <a:bodyPr lIns="84382" tIns="42192" rIns="84382" bIns="42192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 dirty="0">
                <a:solidFill>
                  <a:srgbClr val="0051A5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kumimoji="0" lang="zh-CN" altLang="en-US" sz="1400" b="1" dirty="0">
                <a:solidFill>
                  <a:srgbClr val="0051A5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kumimoji="0"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电池寿命</a:t>
            </a:r>
            <a:endParaRPr kumimoji="0" lang="en-US" altLang="zh-CN" sz="14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30"/>
          <p:cNvSpPr>
            <a:spLocks noChangeArrowheads="1"/>
          </p:cNvSpPr>
          <p:nvPr/>
        </p:nvSpPr>
        <p:spPr bwMode="auto">
          <a:xfrm>
            <a:off x="4947920" y="4768562"/>
            <a:ext cx="1970088" cy="300652"/>
          </a:xfrm>
          <a:prstGeom prst="rect">
            <a:avLst/>
          </a:prstGeom>
          <a:noFill/>
          <a:ln>
            <a:noFill/>
          </a:ln>
        </p:spPr>
        <p:txBody>
          <a:bodyPr lIns="84382" tIns="42192" rIns="84382" bIns="42192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400" b="1" dirty="0">
                <a:solidFill>
                  <a:srgbClr val="0051A5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50K</a:t>
            </a:r>
            <a:r>
              <a:rPr kumimoji="0"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连接数每小区</a:t>
            </a:r>
            <a:endParaRPr kumimoji="0" lang="en-US" altLang="zh-CN" sz="14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25"/>
          <p:cNvSpPr>
            <a:spLocks noChangeArrowheads="1"/>
          </p:cNvSpPr>
          <p:nvPr/>
        </p:nvSpPr>
        <p:spPr bwMode="auto">
          <a:xfrm>
            <a:off x="1069658" y="4227225"/>
            <a:ext cx="1862137" cy="431800"/>
          </a:xfrm>
          <a:prstGeom prst="roundRect">
            <a:avLst/>
          </a:prstGeom>
          <a:solidFill>
            <a:srgbClr val="FD9203"/>
          </a:solidFill>
          <a:ln w="9525">
            <a:noFill/>
            <a:miter lim="800000"/>
          </a:ln>
        </p:spPr>
        <p:txBody>
          <a:bodyPr lIns="332308" tIns="0" rIns="0" bIns="0" anchor="ctr"/>
          <a:lstStyle/>
          <a:p>
            <a:pPr algn="ctr">
              <a:lnSpc>
                <a:spcPct val="90000"/>
              </a:lnSpc>
              <a:buSzPct val="80000"/>
              <a:defRPr/>
            </a:pPr>
            <a:endParaRPr lang="zh-CN" altLang="en-US" sz="129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243" name="矩形 32"/>
          <p:cNvSpPr>
            <a:spLocks noChangeArrowheads="1"/>
          </p:cNvSpPr>
          <p:nvPr/>
        </p:nvSpPr>
        <p:spPr bwMode="auto">
          <a:xfrm>
            <a:off x="1485583" y="4282812"/>
            <a:ext cx="1031875" cy="361950"/>
          </a:xfrm>
          <a:prstGeom prst="rect">
            <a:avLst/>
          </a:prstGeom>
          <a:noFill/>
          <a:ln>
            <a:noFill/>
          </a:ln>
        </p:spPr>
        <p:txBody>
          <a:bodyPr lIns="84394" tIns="42198" rIns="84394" bIns="4219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广覆盖</a:t>
            </a:r>
            <a:endParaRPr kumimoji="0"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33"/>
          <p:cNvSpPr>
            <a:spLocks noChangeArrowheads="1"/>
          </p:cNvSpPr>
          <p:nvPr/>
        </p:nvSpPr>
        <p:spPr bwMode="auto">
          <a:xfrm>
            <a:off x="725805" y="5040630"/>
            <a:ext cx="2575560" cy="892810"/>
          </a:xfrm>
          <a:prstGeom prst="rect">
            <a:avLst/>
          </a:prstGeom>
          <a:noFill/>
          <a:ln>
            <a:noFill/>
          </a:ln>
        </p:spPr>
        <p:txBody>
          <a:bodyPr wrap="square" lIns="63279" tIns="31639" rIns="63279" bIns="31639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窄带功率谱密度提升 </a:t>
            </a:r>
            <a:endParaRPr kumimoji="0"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重传次数：</a:t>
            </a:r>
            <a:r>
              <a:rPr kumimoji="0"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endParaRPr kumimoji="0" lang="zh-CN" altLang="en-US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编码增益</a:t>
            </a:r>
            <a:endParaRPr kumimoji="0"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Box 36"/>
          <p:cNvSpPr txBox="1">
            <a:spLocks noChangeArrowheads="1"/>
          </p:cNvSpPr>
          <p:nvPr/>
        </p:nvSpPr>
        <p:spPr bwMode="auto">
          <a:xfrm>
            <a:off x="6620510" y="5065395"/>
            <a:ext cx="2207895" cy="892810"/>
          </a:xfrm>
          <a:prstGeom prst="rect">
            <a:avLst/>
          </a:prstGeom>
          <a:noFill/>
          <a:ln>
            <a:noFill/>
          </a:ln>
        </p:spPr>
        <p:txBody>
          <a:bodyPr wrap="square" lIns="63279" tIns="31639" rIns="63279" bIns="31639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简化射频硬件</a:t>
            </a:r>
            <a:endParaRPr kumimoji="0"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简化协议，降低成本</a:t>
            </a:r>
            <a:endParaRPr kumimoji="0"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简化电源管理</a:t>
            </a:r>
            <a:endParaRPr kumimoji="0" lang="zh-CN" altLang="en-US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7"/>
          <p:cNvSpPr txBox="1">
            <a:spLocks noChangeArrowheads="1"/>
          </p:cNvSpPr>
          <p:nvPr/>
        </p:nvSpPr>
        <p:spPr bwMode="auto">
          <a:xfrm>
            <a:off x="2627313" y="5081935"/>
            <a:ext cx="2284412" cy="892810"/>
          </a:xfrm>
          <a:prstGeom prst="rect">
            <a:avLst/>
          </a:prstGeom>
          <a:noFill/>
          <a:ln>
            <a:noFill/>
          </a:ln>
        </p:spPr>
        <p:txBody>
          <a:bodyPr lIns="63279" tIns="31639" rIns="63279" bIns="31639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简化协议 </a:t>
            </a:r>
            <a:r>
              <a:rPr kumimoji="0"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芯片功耗低</a:t>
            </a:r>
            <a:endParaRPr kumimoji="0"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功放效率高</a:t>
            </a:r>
            <a:endParaRPr kumimoji="0"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发射</a:t>
            </a:r>
            <a:r>
              <a:rPr kumimoji="0"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接收时间短</a:t>
            </a:r>
            <a:endParaRPr kumimoji="0" lang="en-US" altLang="zh-CN" sz="12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8"/>
          <p:cNvSpPr txBox="1">
            <a:spLocks noChangeArrowheads="1"/>
          </p:cNvSpPr>
          <p:nvPr/>
        </p:nvSpPr>
        <p:spPr bwMode="auto">
          <a:xfrm>
            <a:off x="4734243" y="5081617"/>
            <a:ext cx="2263775" cy="892810"/>
          </a:xfrm>
          <a:prstGeom prst="rect">
            <a:avLst/>
          </a:prstGeom>
          <a:noFill/>
          <a:ln>
            <a:noFill/>
          </a:ln>
        </p:spPr>
        <p:txBody>
          <a:bodyPr lIns="63279" tIns="31639" rIns="63279" bIns="31639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>
                <a:ea typeface="微软雅黑" panose="020B0503020204020204" pitchFamily="34" charset="-122"/>
                <a:cs typeface="Times New Roman" panose="02020603050405020304" pitchFamily="18" charset="0"/>
              </a:rPr>
              <a:t>频谱效率高</a:t>
            </a:r>
            <a:endParaRPr kumimoji="0" lang="en-US" altLang="zh-CN" sz="120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>
                <a:ea typeface="微软雅黑" panose="020B0503020204020204" pitchFamily="34" charset="-122"/>
                <a:cs typeface="Times New Roman" panose="02020603050405020304" pitchFamily="18" charset="0"/>
              </a:rPr>
              <a:t>小包数据发送特征</a:t>
            </a:r>
            <a:endParaRPr kumimoji="0" lang="en-US" altLang="zh-CN" sz="120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w"/>
            </a:pPr>
            <a:r>
              <a:rPr kumimoji="0" lang="zh-CN" altLang="en-US" sz="1200">
                <a:ea typeface="微软雅黑" panose="020B0503020204020204" pitchFamily="34" charset="-122"/>
                <a:cs typeface="Times New Roman" panose="02020603050405020304" pitchFamily="18" charset="0"/>
              </a:rPr>
              <a:t>终端极低激活比</a:t>
            </a:r>
            <a:endParaRPr kumimoji="0" lang="zh-CN" altLang="en-US" sz="12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7"/>
          <p:cNvSpPr>
            <a:spLocks noChangeArrowheads="1"/>
          </p:cNvSpPr>
          <p:nvPr/>
        </p:nvSpPr>
        <p:spPr bwMode="auto">
          <a:xfrm>
            <a:off x="1071245" y="4681250"/>
            <a:ext cx="1862138" cy="1401762"/>
          </a:xfrm>
          <a:prstGeom prst="roundRect">
            <a:avLst>
              <a:gd name="adj" fmla="val 10139"/>
            </a:avLst>
          </a:prstGeom>
          <a:noFill/>
          <a:ln w="19050">
            <a:solidFill>
              <a:srgbClr val="FD9203"/>
            </a:solidFill>
            <a:round/>
          </a:ln>
        </p:spPr>
        <p:txBody>
          <a:bodyPr lIns="84394" tIns="42198" rIns="84394" bIns="4219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kumimoji="0" lang="zh-CN" altLang="en-US" sz="180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8"/>
          <p:cNvSpPr>
            <a:spLocks noChangeArrowheads="1"/>
          </p:cNvSpPr>
          <p:nvPr/>
        </p:nvSpPr>
        <p:spPr bwMode="auto">
          <a:xfrm>
            <a:off x="3039745" y="4679662"/>
            <a:ext cx="1862138" cy="1403350"/>
          </a:xfrm>
          <a:prstGeom prst="roundRect">
            <a:avLst>
              <a:gd name="adj" fmla="val 10019"/>
            </a:avLst>
          </a:prstGeom>
          <a:noFill/>
          <a:ln w="19050">
            <a:solidFill>
              <a:srgbClr val="7CBF33"/>
            </a:solidFill>
            <a:round/>
          </a:ln>
        </p:spPr>
        <p:txBody>
          <a:bodyPr lIns="84394" tIns="42198" rIns="84394" bIns="4219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en-US" sz="180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9"/>
          <p:cNvSpPr>
            <a:spLocks noChangeArrowheads="1"/>
          </p:cNvSpPr>
          <p:nvPr/>
        </p:nvSpPr>
        <p:spPr bwMode="auto">
          <a:xfrm>
            <a:off x="5009833" y="4681250"/>
            <a:ext cx="1860550" cy="1401762"/>
          </a:xfrm>
          <a:prstGeom prst="roundRect">
            <a:avLst>
              <a:gd name="adj" fmla="val 9671"/>
            </a:avLst>
          </a:prstGeom>
          <a:noFill/>
          <a:ln w="19050">
            <a:solidFill>
              <a:srgbClr val="C43CFF"/>
            </a:solidFill>
            <a:round/>
          </a:ln>
        </p:spPr>
        <p:txBody>
          <a:bodyPr lIns="84394" tIns="42198" rIns="84394" bIns="42198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kumimoji="0" lang="zh-CN" altLang="en-US" sz="180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27"/>
          <p:cNvSpPr>
            <a:spLocks noChangeArrowheads="1"/>
          </p:cNvSpPr>
          <p:nvPr/>
        </p:nvSpPr>
        <p:spPr bwMode="auto">
          <a:xfrm>
            <a:off x="3023870" y="4227225"/>
            <a:ext cx="1862138" cy="431800"/>
          </a:xfrm>
          <a:prstGeom prst="roundRect">
            <a:avLst/>
          </a:prstGeom>
          <a:solidFill>
            <a:srgbClr val="7CBF33"/>
          </a:solidFill>
          <a:ln w="9525">
            <a:noFill/>
            <a:miter lim="800000"/>
          </a:ln>
        </p:spPr>
        <p:txBody>
          <a:bodyPr lIns="730974" tIns="0" rIns="0" bIns="0" anchor="ctr"/>
          <a:lstStyle/>
          <a:p>
            <a:pPr algn="ctr">
              <a:lnSpc>
                <a:spcPct val="90000"/>
              </a:lnSpc>
              <a:buSzPct val="80000"/>
              <a:defRPr/>
            </a:pPr>
            <a:endParaRPr lang="zh-CN" altLang="en-US" sz="129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252" name="矩形 41"/>
          <p:cNvSpPr>
            <a:spLocks noChangeArrowheads="1"/>
          </p:cNvSpPr>
          <p:nvPr/>
        </p:nvSpPr>
        <p:spPr bwMode="auto">
          <a:xfrm>
            <a:off x="3433445" y="4282787"/>
            <a:ext cx="1030288" cy="361950"/>
          </a:xfrm>
          <a:prstGeom prst="rect">
            <a:avLst/>
          </a:prstGeom>
          <a:noFill/>
          <a:ln>
            <a:noFill/>
          </a:ln>
        </p:spPr>
        <p:txBody>
          <a:bodyPr lIns="84382" tIns="42192" rIns="84382" bIns="42192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低功耗</a:t>
            </a:r>
            <a:endParaRPr kumimoji="0" lang="zh-CN" altLang="en-US" sz="18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 29"/>
          <p:cNvSpPr>
            <a:spLocks noChangeArrowheads="1"/>
          </p:cNvSpPr>
          <p:nvPr/>
        </p:nvSpPr>
        <p:spPr bwMode="auto">
          <a:xfrm>
            <a:off x="5005070" y="4227225"/>
            <a:ext cx="1860550" cy="431800"/>
          </a:xfrm>
          <a:prstGeom prst="roundRect">
            <a:avLst/>
          </a:prstGeom>
          <a:solidFill>
            <a:srgbClr val="C43CFF"/>
          </a:solidFill>
          <a:ln w="9525">
            <a:noFill/>
            <a:miter lim="800000"/>
          </a:ln>
        </p:spPr>
        <p:txBody>
          <a:bodyPr lIns="731077" tIns="0" rIns="0" bIns="0" anchor="ctr"/>
          <a:lstStyle/>
          <a:p>
            <a:pPr algn="ctr">
              <a:lnSpc>
                <a:spcPct val="90000"/>
              </a:lnSpc>
              <a:buSzPct val="80000"/>
              <a:defRPr/>
            </a:pPr>
            <a:endParaRPr lang="zh-CN" altLang="en-US" sz="129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254" name="矩形 43"/>
          <p:cNvSpPr>
            <a:spLocks noChangeArrowheads="1"/>
          </p:cNvSpPr>
          <p:nvPr/>
        </p:nvSpPr>
        <p:spPr bwMode="auto">
          <a:xfrm>
            <a:off x="5419408" y="4282812"/>
            <a:ext cx="1030287" cy="361950"/>
          </a:xfrm>
          <a:prstGeom prst="rect">
            <a:avLst/>
          </a:prstGeom>
          <a:noFill/>
          <a:ln>
            <a:noFill/>
          </a:ln>
        </p:spPr>
        <p:txBody>
          <a:bodyPr lIns="84394" tIns="42198" rIns="84394" bIns="4219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大连接</a:t>
            </a:r>
            <a:endParaRPr kumimoji="0" lang="zh-CN" altLang="en-US" sz="18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矩形 27"/>
          <p:cNvSpPr>
            <a:spLocks noChangeArrowheads="1"/>
          </p:cNvSpPr>
          <p:nvPr/>
        </p:nvSpPr>
        <p:spPr bwMode="auto">
          <a:xfrm>
            <a:off x="6951345" y="4219287"/>
            <a:ext cx="1860550" cy="431800"/>
          </a:xfrm>
          <a:prstGeom prst="roundRect">
            <a:avLst/>
          </a:prstGeom>
          <a:solidFill>
            <a:srgbClr val="00B0F0"/>
          </a:solidFill>
          <a:ln w="9525">
            <a:noFill/>
            <a:miter lim="800000"/>
          </a:ln>
        </p:spPr>
        <p:txBody>
          <a:bodyPr lIns="332308" tIns="0" rIns="0" bIns="0" anchor="ctr"/>
          <a:lstStyle/>
          <a:p>
            <a:pPr algn="ctr">
              <a:defRPr/>
            </a:pPr>
            <a:endParaRPr lang="zh-CN" altLang="en-US" sz="129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256" name="矩形 45"/>
          <p:cNvSpPr>
            <a:spLocks noChangeArrowheads="1"/>
          </p:cNvSpPr>
          <p:nvPr/>
        </p:nvSpPr>
        <p:spPr bwMode="auto">
          <a:xfrm>
            <a:off x="7360920" y="4280902"/>
            <a:ext cx="1030288" cy="361950"/>
          </a:xfrm>
          <a:prstGeom prst="rect">
            <a:avLst/>
          </a:prstGeom>
          <a:noFill/>
          <a:ln>
            <a:noFill/>
          </a:ln>
        </p:spPr>
        <p:txBody>
          <a:bodyPr lIns="84394" tIns="42198" rIns="84394" bIns="4219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低成本</a:t>
            </a:r>
            <a:endParaRPr kumimoji="0" lang="en-US" altLang="zh-CN" sz="18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矩形 25"/>
          <p:cNvSpPr>
            <a:spLocks noChangeArrowheads="1"/>
          </p:cNvSpPr>
          <p:nvPr/>
        </p:nvSpPr>
        <p:spPr bwMode="auto">
          <a:xfrm>
            <a:off x="3533458" y="1781522"/>
            <a:ext cx="2719387" cy="341313"/>
          </a:xfrm>
          <a:prstGeom prst="roundRect">
            <a:avLst/>
          </a:prstGeom>
          <a:solidFill>
            <a:srgbClr val="0653A3"/>
          </a:solidFill>
          <a:ln w="9525">
            <a:noFill/>
            <a:miter lim="800000"/>
          </a:ln>
        </p:spPr>
        <p:txBody>
          <a:bodyPr lIns="332308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SzPct val="80000"/>
            </a:pPr>
            <a:r>
              <a:rPr kumimoji="0" lang="en-US" altLang="zh-CN" sz="18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LPWA</a:t>
            </a:r>
            <a:r>
              <a:rPr kumimoji="0" lang="zh-CN" altLang="en-US" sz="18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应用部分痛点</a:t>
            </a:r>
            <a:endParaRPr kumimoji="0" lang="zh-CN" altLang="en-US" sz="18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线连接符 50"/>
          <p:cNvCxnSpPr/>
          <p:nvPr/>
        </p:nvCxnSpPr>
        <p:spPr bwMode="auto">
          <a:xfrm>
            <a:off x="4893310" y="2115820"/>
            <a:ext cx="3175" cy="1549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653A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线连接符 56"/>
          <p:cNvCxnSpPr/>
          <p:nvPr/>
        </p:nvCxnSpPr>
        <p:spPr bwMode="auto">
          <a:xfrm flipV="1">
            <a:off x="1972628" y="2284760"/>
            <a:ext cx="5862637" cy="79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653A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线连接符 60"/>
          <p:cNvCxnSpPr/>
          <p:nvPr/>
        </p:nvCxnSpPr>
        <p:spPr bwMode="auto">
          <a:xfrm>
            <a:off x="1988820" y="2286347"/>
            <a:ext cx="4763" cy="1460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653A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线连接符 62"/>
          <p:cNvCxnSpPr/>
          <p:nvPr/>
        </p:nvCxnSpPr>
        <p:spPr bwMode="auto">
          <a:xfrm>
            <a:off x="3925570" y="2291110"/>
            <a:ext cx="4763" cy="1476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653A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线连接符 63"/>
          <p:cNvCxnSpPr/>
          <p:nvPr/>
        </p:nvCxnSpPr>
        <p:spPr bwMode="auto">
          <a:xfrm>
            <a:off x="5865495" y="2283172"/>
            <a:ext cx="3175" cy="1476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653A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线连接符 64"/>
          <p:cNvCxnSpPr/>
          <p:nvPr/>
        </p:nvCxnSpPr>
        <p:spPr bwMode="auto">
          <a:xfrm>
            <a:off x="7833995" y="2276505"/>
            <a:ext cx="3175" cy="1476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653A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矩形 25"/>
          <p:cNvSpPr>
            <a:spLocks noChangeArrowheads="1"/>
          </p:cNvSpPr>
          <p:nvPr/>
        </p:nvSpPr>
        <p:spPr bwMode="auto">
          <a:xfrm>
            <a:off x="1061720" y="2432397"/>
            <a:ext cx="1862138" cy="709613"/>
          </a:xfrm>
          <a:prstGeom prst="roundRect">
            <a:avLst/>
          </a:prstGeom>
          <a:solidFill>
            <a:srgbClr val="0653A3"/>
          </a:solidFill>
          <a:ln w="9525">
            <a:noFill/>
            <a:miter lim="800000"/>
          </a:ln>
        </p:spPr>
        <p:txBody>
          <a:bodyPr lIns="332308" tIns="0" rIns="0" bIns="0" anchor="ctr"/>
          <a:lstStyle/>
          <a:p>
            <a:pPr algn="ctr">
              <a:lnSpc>
                <a:spcPct val="90000"/>
              </a:lnSpc>
              <a:buSzPct val="80000"/>
              <a:defRPr/>
            </a:pPr>
            <a:endParaRPr lang="zh-CN" altLang="en-US" sz="129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矩形 25"/>
          <p:cNvSpPr>
            <a:spLocks noChangeArrowheads="1"/>
          </p:cNvSpPr>
          <p:nvPr/>
        </p:nvSpPr>
        <p:spPr bwMode="auto">
          <a:xfrm>
            <a:off x="2998470" y="2437160"/>
            <a:ext cx="1862138" cy="704850"/>
          </a:xfrm>
          <a:prstGeom prst="roundRect">
            <a:avLst/>
          </a:prstGeom>
          <a:solidFill>
            <a:srgbClr val="0653A3"/>
          </a:solidFill>
          <a:ln w="9525">
            <a:noFill/>
            <a:miter lim="800000"/>
          </a:ln>
        </p:spPr>
        <p:txBody>
          <a:bodyPr lIns="332308" tIns="0" rIns="0" bIns="0" anchor="ctr"/>
          <a:lstStyle/>
          <a:p>
            <a:pPr algn="ctr">
              <a:lnSpc>
                <a:spcPct val="90000"/>
              </a:lnSpc>
              <a:buSzPct val="80000"/>
              <a:defRPr/>
            </a:pPr>
            <a:endParaRPr lang="zh-CN" altLang="en-US" sz="129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矩形 25"/>
          <p:cNvSpPr>
            <a:spLocks noChangeArrowheads="1"/>
          </p:cNvSpPr>
          <p:nvPr/>
        </p:nvSpPr>
        <p:spPr bwMode="auto">
          <a:xfrm>
            <a:off x="4943158" y="2427635"/>
            <a:ext cx="1860550" cy="714375"/>
          </a:xfrm>
          <a:prstGeom prst="roundRect">
            <a:avLst/>
          </a:prstGeom>
          <a:solidFill>
            <a:srgbClr val="0653A3"/>
          </a:solidFill>
          <a:ln w="9525">
            <a:noFill/>
            <a:miter lim="800000"/>
          </a:ln>
        </p:spPr>
        <p:txBody>
          <a:bodyPr lIns="332308" tIns="0" rIns="0" bIns="0" anchor="ctr"/>
          <a:lstStyle/>
          <a:p>
            <a:pPr algn="ctr">
              <a:lnSpc>
                <a:spcPct val="90000"/>
              </a:lnSpc>
              <a:buSzPct val="80000"/>
              <a:defRPr/>
            </a:pPr>
            <a:endParaRPr lang="zh-CN" altLang="en-US" sz="129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矩形 25"/>
          <p:cNvSpPr>
            <a:spLocks noChangeArrowheads="1"/>
          </p:cNvSpPr>
          <p:nvPr/>
        </p:nvSpPr>
        <p:spPr bwMode="auto">
          <a:xfrm>
            <a:off x="6918008" y="2411760"/>
            <a:ext cx="1860550" cy="730250"/>
          </a:xfrm>
          <a:prstGeom prst="roundRect">
            <a:avLst/>
          </a:prstGeom>
          <a:solidFill>
            <a:srgbClr val="0653A3"/>
          </a:solidFill>
          <a:ln w="9525">
            <a:noFill/>
            <a:miter lim="800000"/>
          </a:ln>
        </p:spPr>
        <p:txBody>
          <a:bodyPr lIns="332308" tIns="0" rIns="0" bIns="0" anchor="ctr"/>
          <a:lstStyle/>
          <a:p>
            <a:pPr algn="ctr">
              <a:lnSpc>
                <a:spcPct val="90000"/>
              </a:lnSpc>
              <a:buSzPct val="80000"/>
              <a:defRPr/>
            </a:pPr>
            <a:endParaRPr lang="zh-CN" altLang="en-US" sz="1290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269" name="文本框 70"/>
          <p:cNvSpPr txBox="1">
            <a:spLocks noChangeArrowheads="1"/>
          </p:cNvSpPr>
          <p:nvPr/>
        </p:nvSpPr>
        <p:spPr bwMode="auto">
          <a:xfrm>
            <a:off x="3400108" y="2637185"/>
            <a:ext cx="1511300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终端功耗过高</a:t>
            </a:r>
            <a:endParaRPr lang="zh-CN" altLang="en-US" sz="12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270" name="文本框 71"/>
          <p:cNvSpPr txBox="1">
            <a:spLocks noChangeArrowheads="1"/>
          </p:cNvSpPr>
          <p:nvPr/>
        </p:nvSpPr>
        <p:spPr bwMode="auto">
          <a:xfrm>
            <a:off x="5322570" y="2538760"/>
            <a:ext cx="150971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无法满足海量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终端应用需求</a:t>
            </a:r>
            <a:endParaRPr lang="zh-CN" altLang="en-US" sz="12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271" name="文本框 72"/>
          <p:cNvSpPr txBox="1">
            <a:spLocks noChangeArrowheads="1"/>
          </p:cNvSpPr>
          <p:nvPr/>
        </p:nvSpPr>
        <p:spPr bwMode="auto">
          <a:xfrm>
            <a:off x="1217320" y="2445097"/>
            <a:ext cx="182880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典型场景网络覆盖不</a:t>
            </a:r>
            <a:endParaRPr lang="en-US" altLang="zh-CN" sz="12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足，如室内无线抄表、边远地区环境监控</a:t>
            </a:r>
            <a:endParaRPr lang="zh-CN" altLang="en-US" sz="12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272" name="文本框 73"/>
          <p:cNvSpPr txBox="1">
            <a:spLocks noChangeArrowheads="1"/>
          </p:cNvSpPr>
          <p:nvPr/>
        </p:nvSpPr>
        <p:spPr bwMode="auto">
          <a:xfrm>
            <a:off x="7046595" y="2460357"/>
            <a:ext cx="168592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1" dirty="0">
                <a:solidFill>
                  <a:schemeClr val="bg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终端种类多、批量小，业务开发门槛高，综合成本高</a:t>
            </a:r>
            <a:endParaRPr lang="zh-CN" altLang="en-US" sz="1200" b="1" dirty="0">
              <a:solidFill>
                <a:schemeClr val="bg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灯片编号占位符 1"/>
          <p:cNvSpPr>
            <a:spLocks noGrp="1"/>
          </p:cNvSpPr>
          <p:nvPr/>
        </p:nvSpPr>
        <p:spPr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 descr="系统架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4375" y="2857500"/>
            <a:ext cx="5537835" cy="191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2138" y="0"/>
            <a:ext cx="8915400" cy="1008063"/>
          </a:xfrm>
        </p:spPr>
        <p:txBody>
          <a:bodyPr/>
          <a:lstStyle/>
          <a:p>
            <a:pPr>
              <a:defRPr/>
            </a:pPr>
            <a:r>
              <a:rPr lang="zh-CN" altLang="en-US" sz="3600" b="1" kern="1200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600" b="1" kern="1200" dirty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3600" b="1" kern="1200" dirty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597366" y="1244234"/>
            <a:ext cx="8161467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8E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典型物联系统架构及存在问题</a:t>
            </a:r>
            <a:endParaRPr lang="en-US" altLang="zh-CN" sz="2800" b="1" dirty="0" smtClean="0">
              <a:solidFill>
                <a:srgbClr val="8E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904605" y="3058160"/>
            <a:ext cx="516890" cy="810895"/>
            <a:chOff x="7347" y="771"/>
            <a:chExt cx="2969" cy="520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47" y="771"/>
              <a:ext cx="2969" cy="5201"/>
            </a:xfrm>
            <a:prstGeom prst="rect">
              <a:avLst/>
            </a:prstGeom>
          </p:spPr>
        </p:pic>
        <p:pic>
          <p:nvPicPr>
            <p:cNvPr id="35" name="图片 34" descr="微信图片_201709061400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" y="1882"/>
              <a:ext cx="2079" cy="3324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8695055" y="3868420"/>
            <a:ext cx="951230" cy="768350"/>
            <a:chOff x="12747" y="1170"/>
            <a:chExt cx="3678" cy="2966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747" y="1170"/>
              <a:ext cx="3678" cy="2967"/>
            </a:xfrm>
            <a:prstGeom prst="rect">
              <a:avLst/>
            </a:prstGeom>
          </p:spPr>
        </p:pic>
        <p:pic>
          <p:nvPicPr>
            <p:cNvPr id="40" name="图片 39" descr="Imag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95" y="1494"/>
              <a:ext cx="3060" cy="1762"/>
            </a:xfrm>
            <a:prstGeom prst="rect">
              <a:avLst/>
            </a:prstGeom>
          </p:spPr>
        </p:pic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805" y="3314700"/>
            <a:ext cx="636270" cy="79438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020" y="3314700"/>
            <a:ext cx="590550" cy="7372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35255" y="2567940"/>
            <a:ext cx="894080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行业终端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39825" y="2567940"/>
            <a:ext cx="894080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通信模块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661285" y="2567940"/>
            <a:ext cx="916940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基站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32300" y="2567940"/>
            <a:ext cx="1137920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核心网    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115050" y="2567940"/>
            <a:ext cx="1249680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物联网云平台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500620" y="4136390"/>
            <a:ext cx="11607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393305" y="2567940"/>
            <a:ext cx="1071880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应用云平台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717915" y="2567940"/>
            <a:ext cx="894080" cy="306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用户终端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49300" y="17856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终端侧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651250" y="18053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904355" y="17856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平台侧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728710" y="18053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用户侧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3660" y="3470910"/>
            <a:ext cx="503555" cy="42481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BF5E02A9-BC08-463C-928E-D56B771694B4}" type="slidenum">
              <a:rPr lang="zh-CN" altLang="en-US"/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49605" y="5478145"/>
            <a:ext cx="10718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终端功耗高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105" y="2173605"/>
            <a:ext cx="2214880" cy="2693035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66645" y="2183130"/>
            <a:ext cx="3415030" cy="2683510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76925" y="2183130"/>
            <a:ext cx="2626360" cy="2683510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78215" y="2183130"/>
            <a:ext cx="1179830" cy="2683510"/>
          </a:xfrm>
          <a:prstGeom prst="rect">
            <a:avLst/>
          </a:prstGeom>
          <a:noFill/>
          <a:ln w="1905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00" y="5301615"/>
            <a:ext cx="2214880" cy="6597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6645" y="5301615"/>
            <a:ext cx="3415030" cy="6597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84545" y="5300980"/>
            <a:ext cx="2626995" cy="6597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3625" y="5478145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大数量设备连接管理欠缺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78215" y="5301615"/>
            <a:ext cx="1180465" cy="6597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54630" y="5478145"/>
            <a:ext cx="2672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应用层协议不够优化，安全性低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49640" y="5478145"/>
            <a:ext cx="1249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数据分析不足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1080135" y="4872990"/>
            <a:ext cx="189865" cy="42862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3978910" y="4874260"/>
            <a:ext cx="189865" cy="42862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7118350" y="4874260"/>
            <a:ext cx="189865" cy="42862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9079230" y="4874260"/>
            <a:ext cx="189865" cy="42862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IMING" val="|2.8"/>
</p:tagLst>
</file>

<file path=ppt/tags/tag10.xml><?xml version="1.0" encoding="utf-8"?>
<p:tagLst xmlns:p="http://schemas.openxmlformats.org/presentationml/2006/main">
  <p:tag name="MH" val="20151130044903"/>
  <p:tag name="MH_LIBRARY" val="GRAPHIC"/>
  <p:tag name="MH_TYPE" val="SubTitle"/>
  <p:tag name="MH_ORDER" val="1"/>
</p:tagLst>
</file>

<file path=ppt/tags/tag11.xml><?xml version="1.0" encoding="utf-8"?>
<p:tagLst xmlns:p="http://schemas.openxmlformats.org/presentationml/2006/main">
  <p:tag name="TIMING" val="|2.8"/>
</p:tagLst>
</file>

<file path=ppt/tags/tag2.xml><?xml version="1.0" encoding="utf-8"?>
<p:tagLst xmlns:p="http://schemas.openxmlformats.org/presentationml/2006/main">
  <p:tag name="TIMING" val="|2.8"/>
</p:tagLst>
</file>

<file path=ppt/tags/tag3.xml><?xml version="1.0" encoding="utf-8"?>
<p:tagLst xmlns:p="http://schemas.openxmlformats.org/presentationml/2006/main">
  <p:tag name="TIMING" val="|2.8"/>
</p:tagLst>
</file>

<file path=ppt/tags/tag4.xml><?xml version="1.0" encoding="utf-8"?>
<p:tagLst xmlns:p="http://schemas.openxmlformats.org/presentationml/2006/main">
  <p:tag name="TIMING" val="|2.8"/>
</p:tagLst>
</file>

<file path=ppt/tags/tag5.xml><?xml version="1.0" encoding="utf-8"?>
<p:tagLst xmlns:p="http://schemas.openxmlformats.org/presentationml/2006/main">
  <p:tag name="MH" val="20151130044903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51130044903"/>
  <p:tag name="MH_LIBRARY" val="GRAPHIC"/>
  <p:tag name="MH_TYPE" val="SubTitle"/>
  <p:tag name="MH_ORDER" val="1"/>
</p:tagLst>
</file>

<file path=ppt/tags/tag7.xml><?xml version="1.0" encoding="utf-8"?>
<p:tagLst xmlns:p="http://schemas.openxmlformats.org/presentationml/2006/main">
  <p:tag name="MH" val="20151130044903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51130044903"/>
  <p:tag name="MH_LIBRARY" val="GRAPHIC"/>
  <p:tag name="MH_TYPE" val="SubTitle"/>
  <p:tag name="MH_ORDER" val="1"/>
</p:tagLst>
</file>

<file path=ppt/tags/tag9.xml><?xml version="1.0" encoding="utf-8"?>
<p:tagLst xmlns:p="http://schemas.openxmlformats.org/presentationml/2006/main">
  <p:tag name="MH" val="20151130044903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2602</Words>
  <Application>WPS 演示</Application>
  <PresentationFormat>A4 纸张(210x297 毫米)</PresentationFormat>
  <Paragraphs>574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微软雅黑</vt:lpstr>
      <vt:lpstr>Wingdings</vt:lpstr>
      <vt:lpstr>Calibri</vt:lpstr>
      <vt:lpstr>Arial Unicode MS</vt:lpstr>
      <vt:lpstr>Presentation</vt:lpstr>
      <vt:lpstr>NB-IoT物联系统设计实现及其应用</vt:lpstr>
      <vt:lpstr>汇报提纲</vt:lpstr>
      <vt:lpstr>汇报提纲</vt:lpstr>
      <vt:lpstr>PowerPoint 演示文稿</vt:lpstr>
      <vt:lpstr>PowerPoint 演示文稿</vt:lpstr>
      <vt:lpstr>汇报提纲</vt:lpstr>
      <vt:lpstr>PowerPoint 演示文稿</vt:lpstr>
      <vt:lpstr>PowerPoint 演示文稿</vt:lpstr>
      <vt:lpstr>研究现状</vt:lpstr>
      <vt:lpstr>汇报提纲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汇报提纲</vt:lpstr>
      <vt:lpstr>进度安排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立体视频重建与显示技术及装置</dc:title>
  <dc:creator>xyji</dc:creator>
  <cp:lastModifiedBy>白白</cp:lastModifiedBy>
  <cp:revision>1700</cp:revision>
  <cp:lastPrinted>2012-04-07T07:41:00Z</cp:lastPrinted>
  <dcterms:created xsi:type="dcterms:W3CDTF">2012-03-19T12:03:00Z</dcterms:created>
  <dcterms:modified xsi:type="dcterms:W3CDTF">2017-11-26T09:57:43Z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TC060874522052</vt:lpwstr>
  </property>
  <property fmtid="{D5CDD505-2E9C-101B-9397-08002B2CF9AE}" pid="3" name="KSOProductBuildVer">
    <vt:lpwstr>2052-10.1.0.6930</vt:lpwstr>
  </property>
</Properties>
</file>