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61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347" r:id="rId45"/>
    <p:sldId id="348" r:id="rId46"/>
    <p:sldId id="258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1682" autoAdjust="0"/>
  </p:normalViewPr>
  <p:slideViewPr>
    <p:cSldViewPr>
      <p:cViewPr varScale="1">
        <p:scale>
          <a:sx n="56" d="100"/>
          <a:sy n="56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89AD6-E5BE-42DB-81C7-AD37EEE5E1E1}" type="datetimeFigureOut">
              <a:rPr lang="zh-CN" altLang="en-US" smtClean="0"/>
              <a:pPr/>
              <a:t>2015/9/20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F1997-6B0F-40BA-AF42-544A6340F1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930.htm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8EC4D1-7D59-4EB2-81CA-F0C5D484268A}" type="slidenum">
              <a:rPr lang="zh-CN" altLang="en-US" smtClean="0">
                <a:latin typeface="Times New Roman" pitchFamily="18" charset="0"/>
                <a:ea typeface="宋体" charset="-122"/>
              </a:rPr>
              <a:pPr/>
              <a:t>2</a:t>
            </a:fld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/>
              <a:t>注意事项</a:t>
            </a:r>
            <a:r>
              <a:rPr lang="en-US" altLang="zh-CN" sz="2800" smtClean="0"/>
              <a:t>:</a:t>
            </a:r>
            <a:r>
              <a:rPr lang="zh-CN" altLang="en-US" sz="2800" smtClean="0"/>
              <a:t>迭代器在使用的时候，有人为了方便，如下使用就会有问题</a:t>
            </a:r>
            <a:endParaRPr lang="en-US" altLang="zh-CN" sz="2800" smtClean="0"/>
          </a:p>
          <a:p>
            <a:r>
              <a:rPr lang="en-US" altLang="zh-CN" sz="2800" smtClean="0"/>
              <a:t>	System.out.println(((Student)it.next()).getName()+”---”+((Student)it.next()).getAge());</a:t>
            </a:r>
            <a:endParaRPr lang="zh-CN" altLang="zh-CN" smtClean="0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C4918DB-D221-40B4-A7F0-185444309769}" type="slidenum">
              <a:rPr lang="zh-CN" altLang="en-US" smtClean="0">
                <a:latin typeface="Times New Roman" pitchFamily="18" charset="0"/>
                <a:ea typeface="宋体" charset="-122"/>
              </a:rPr>
              <a:pPr/>
              <a:t>11</a:t>
            </a:fld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97C8333-532B-4C12-82DB-2D2467F9FB7C}" type="slidenum">
              <a:rPr lang="zh-CN" altLang="en-US" smtClean="0">
                <a:latin typeface="Times New Roman" pitchFamily="18" charset="0"/>
                <a:ea typeface="宋体" charset="-122"/>
              </a:rPr>
              <a:pPr/>
              <a:t>12</a:t>
            </a:fld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89823ED-2256-4BD0-811E-9945CC9F1665}" type="slidenum">
              <a:rPr lang="zh-CN" altLang="en-US" smtClean="0">
                <a:latin typeface="Times New Roman" pitchFamily="18" charset="0"/>
                <a:ea typeface="宋体" charset="-122"/>
              </a:rPr>
              <a:pPr/>
              <a:t>13</a:t>
            </a:fld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3A636AC-C9B5-43D4-85A0-94EAF7DCF61F}" type="slidenum">
              <a:rPr lang="zh-CN" altLang="en-US" smtClean="0">
                <a:latin typeface="Times New Roman" pitchFamily="18" charset="0"/>
                <a:ea typeface="宋体" charset="-122"/>
              </a:rPr>
              <a:pPr/>
              <a:t>14</a:t>
            </a:fld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面试前要知道的一个知识点：</a:t>
            </a:r>
            <a:endParaRPr lang="en-US" altLang="zh-CN" smtClean="0"/>
          </a:p>
          <a:p>
            <a:r>
              <a:rPr lang="en-US" altLang="zh-CN" smtClean="0"/>
              <a:t>	</a:t>
            </a:r>
            <a:r>
              <a:rPr lang="zh-CN" altLang="en-US" smtClean="0"/>
              <a:t>常见的数据结构的优缺点</a:t>
            </a:r>
            <a:endParaRPr lang="en-US" altLang="zh-CN" smtClean="0"/>
          </a:p>
          <a:p>
            <a:endParaRPr lang="zh-CN" altLang="zh-CN" smtClean="0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773BB6-4138-4C43-9E7D-7F2E7AAF0814}" type="slidenum">
              <a:rPr lang="zh-CN" altLang="en-US" smtClean="0">
                <a:latin typeface="Times New Roman" pitchFamily="18" charset="0"/>
                <a:ea typeface="宋体" charset="-122"/>
              </a:rPr>
              <a:pPr/>
              <a:t>15</a:t>
            </a:fld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DE20A-6020-4A79-9AA5-8C4BDC1BB326}" type="slidenum">
              <a:rPr lang="zh-CN" altLang="en-US" smtClean="0">
                <a:latin typeface="Times New Roman" pitchFamily="18" charset="0"/>
                <a:ea typeface="宋体" charset="-122"/>
              </a:rPr>
              <a:pPr/>
              <a:t>16</a:t>
            </a:fld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80AFD7C-B4E1-4880-8479-7A48C6AF267B}" type="slidenum">
              <a:rPr lang="zh-CN" altLang="en-US" smtClean="0">
                <a:latin typeface="Times New Roman" pitchFamily="18" charset="0"/>
                <a:ea typeface="宋体" charset="-122"/>
              </a:rPr>
              <a:pPr/>
              <a:t>17</a:t>
            </a:fld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C92702-EC76-4D6B-A2A2-441CA5485CBD}" type="slidenum">
              <a:rPr lang="zh-CN" altLang="en-US" smtClean="0">
                <a:latin typeface="Times New Roman" pitchFamily="18" charset="0"/>
                <a:ea typeface="宋体" charset="-122"/>
              </a:rPr>
              <a:pPr/>
              <a:t>18</a:t>
            </a:fld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1"/>
            <a:endParaRPr lang="zh-CN" altLang="zh-CN" smtClean="0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F420C9F-5563-44A3-92F3-539E93BAF8C4}" type="slidenum">
              <a:rPr lang="zh-CN" altLang="en-US" smtClean="0">
                <a:latin typeface="Times New Roman" pitchFamily="18" charset="0"/>
                <a:ea typeface="宋体" charset="-122"/>
              </a:rPr>
              <a:pPr/>
              <a:t>19</a:t>
            </a:fld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：泛型是一种特殊的类型，它把指定类型的工作推迟到</a:t>
            </a:r>
            <a:r>
              <a:rPr lang="zh-CN" altLang="en-US" smtClean="0">
                <a:hlinkClick r:id="rId3"/>
              </a:rPr>
              <a:t>客户端</a:t>
            </a:r>
            <a:r>
              <a:rPr lang="zh-CN" altLang="en-US" smtClean="0"/>
              <a:t>代码声明并实例化类或方法的时候进行。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   </a:t>
            </a:r>
            <a:r>
              <a:rPr lang="zh-CN" altLang="en-US" smtClean="0"/>
              <a:t>也被称为参数化类型，可以把类型当作参数一样传递过来，在传递过来之前我不明确，但是在使用的时候我就用明确了。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：泛型的好处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A:</a:t>
            </a:r>
            <a:r>
              <a:rPr lang="zh-CN" altLang="zh-CN" smtClean="0"/>
              <a:t>提高了程序的安全性</a:t>
            </a:r>
          </a:p>
          <a:p>
            <a:pPr eaLnBrk="1" hangingPunct="1"/>
            <a:r>
              <a:rPr lang="en-US" altLang="zh-CN" smtClean="0"/>
              <a:t>B:</a:t>
            </a:r>
            <a:r>
              <a:rPr lang="zh-CN" altLang="zh-CN" smtClean="0"/>
              <a:t>将运行期遇到的问题转移到了编译期</a:t>
            </a:r>
          </a:p>
          <a:p>
            <a:pPr eaLnBrk="1" hangingPunct="1"/>
            <a:r>
              <a:rPr lang="en-US" altLang="zh-CN" smtClean="0"/>
              <a:t>C:</a:t>
            </a:r>
            <a:r>
              <a:rPr lang="zh-CN" altLang="zh-CN" smtClean="0"/>
              <a:t>省去了类型强转的麻烦</a:t>
            </a:r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4A03FC6-5EE8-40CB-8343-0C310885D962}" type="slidenum">
              <a:rPr lang="zh-CN" altLang="en-US" smtClean="0">
                <a:latin typeface="Times New Roman" pitchFamily="18" charset="0"/>
                <a:ea typeface="宋体" charset="-122"/>
              </a:rPr>
              <a:pPr/>
              <a:t>20</a:t>
            </a:fld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B4209B9-8FD5-4B93-BB1E-E7B25301B002}" type="slidenum">
              <a:rPr lang="zh-CN" altLang="en-US" smtClean="0">
                <a:latin typeface="Times New Roman" pitchFamily="18" charset="0"/>
                <a:ea typeface="宋体" charset="-122"/>
              </a:rPr>
              <a:pPr/>
              <a:t>3</a:t>
            </a:fld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3148945-FCFB-4F4F-9F57-050B79B62595}" type="slidenum">
              <a:rPr lang="zh-CN" altLang="en-US" smtClean="0">
                <a:latin typeface="Times New Roman" pitchFamily="18" charset="0"/>
                <a:ea typeface="宋体" charset="-122"/>
              </a:rPr>
              <a:pPr/>
              <a:t>21</a:t>
            </a:fld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53B795A-F870-49F5-A57B-889BF0AB20E0}" type="slidenum">
              <a:rPr lang="zh-CN" altLang="en-US" smtClean="0">
                <a:latin typeface="Times New Roman" pitchFamily="18" charset="0"/>
                <a:ea typeface="宋体" charset="-122"/>
              </a:rPr>
              <a:pPr/>
              <a:t>22</a:t>
            </a:fld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class Animal {}</a:t>
            </a:r>
          </a:p>
          <a:p>
            <a:r>
              <a:rPr lang="en-US" altLang="zh-CN" smtClean="0"/>
              <a:t>class Dog extends Animal {}</a:t>
            </a:r>
          </a:p>
          <a:p>
            <a:r>
              <a:rPr lang="en-US" altLang="zh-CN" smtClean="0"/>
              <a:t>class Cat extends Animal {}</a:t>
            </a:r>
          </a:p>
          <a:p>
            <a:r>
              <a:rPr lang="en-US" altLang="zh-CN" smtClean="0"/>
              <a:t>public class CollectionDemo {</a:t>
            </a:r>
          </a:p>
          <a:p>
            <a:r>
              <a:rPr lang="en-US" altLang="zh-CN" smtClean="0"/>
              <a:t>public static void main(String[] args) {</a:t>
            </a:r>
          </a:p>
          <a:p>
            <a:r>
              <a:rPr lang="en-US" altLang="zh-CN" smtClean="0"/>
              <a:t>Collection&lt;?&gt; </a:t>
            </a:r>
            <a:r>
              <a:rPr lang="en-US" altLang="zh-CN" u="sng" smtClean="0"/>
              <a:t>c1 = new ArrayList&lt;Animal&gt;();</a:t>
            </a:r>
          </a:p>
          <a:p>
            <a:r>
              <a:rPr lang="en-US" altLang="zh-CN" smtClean="0"/>
              <a:t>Collection&lt;?&gt; </a:t>
            </a:r>
            <a:r>
              <a:rPr lang="en-US" altLang="zh-CN" u="sng" smtClean="0"/>
              <a:t>c2 = new ArrayList&lt;Dog&gt;();</a:t>
            </a:r>
          </a:p>
          <a:p>
            <a:r>
              <a:rPr lang="en-US" altLang="zh-CN" smtClean="0"/>
              <a:t>Collection&lt;?&gt; </a:t>
            </a:r>
            <a:r>
              <a:rPr lang="en-US" altLang="zh-CN" u="sng" smtClean="0"/>
              <a:t>c3 = new ArrayList&lt;Cat&gt;();</a:t>
            </a:r>
          </a:p>
          <a:p>
            <a:r>
              <a:rPr lang="en-US" altLang="zh-CN" smtClean="0"/>
              <a:t>Collection&lt;?&gt; </a:t>
            </a:r>
            <a:r>
              <a:rPr lang="en-US" altLang="zh-CN" u="sng" smtClean="0"/>
              <a:t>c4 = new ArrayList&lt;Object&gt;();</a:t>
            </a:r>
          </a:p>
          <a:p>
            <a:endParaRPr lang="zh-CN" altLang="en-US" smtClean="0"/>
          </a:p>
          <a:p>
            <a:r>
              <a:rPr lang="en-US" altLang="zh-CN" smtClean="0"/>
              <a:t>Collection&lt;? extends Animal&gt; </a:t>
            </a:r>
            <a:r>
              <a:rPr lang="en-US" altLang="zh-CN" u="sng" smtClean="0"/>
              <a:t>c5 = new ArrayList&lt;Animal&gt;();</a:t>
            </a:r>
          </a:p>
          <a:p>
            <a:r>
              <a:rPr lang="en-US" altLang="zh-CN" smtClean="0"/>
              <a:t>Collection&lt;? extends Animal&gt; </a:t>
            </a:r>
            <a:r>
              <a:rPr lang="en-US" altLang="zh-CN" u="sng" smtClean="0"/>
              <a:t>c6 = new ArrayList&lt;Dog&gt;();</a:t>
            </a:r>
          </a:p>
          <a:p>
            <a:r>
              <a:rPr lang="en-US" altLang="zh-CN" smtClean="0"/>
              <a:t>Collection&lt;? extends Animal&gt; </a:t>
            </a:r>
            <a:r>
              <a:rPr lang="en-US" altLang="zh-CN" u="sng" smtClean="0"/>
              <a:t>c7 = new ArrayList&lt;Cat&gt;();</a:t>
            </a:r>
          </a:p>
          <a:p>
            <a:r>
              <a:rPr lang="en-US" altLang="zh-CN" smtClean="0"/>
              <a:t>// Collection&lt;? extends Animal&gt; c8 = new ArrayList&lt;Object&gt;();</a:t>
            </a:r>
          </a:p>
          <a:p>
            <a:endParaRPr lang="zh-CN" altLang="en-US" smtClean="0"/>
          </a:p>
          <a:p>
            <a:r>
              <a:rPr lang="en-US" altLang="zh-CN" smtClean="0"/>
              <a:t>Collection&lt;? super Animal&gt; </a:t>
            </a:r>
            <a:r>
              <a:rPr lang="en-US" altLang="zh-CN" u="sng" smtClean="0"/>
              <a:t>c9 = new ArrayList&lt;Animal&gt;();</a:t>
            </a:r>
          </a:p>
          <a:p>
            <a:r>
              <a:rPr lang="en-US" altLang="zh-CN" smtClean="0"/>
              <a:t>// Collection&lt;? super Animal&gt; c10 = new ArrayList&lt;Dog&gt;();</a:t>
            </a:r>
          </a:p>
          <a:p>
            <a:r>
              <a:rPr lang="en-US" altLang="zh-CN" smtClean="0"/>
              <a:t>// Collection&lt;? super Animal&gt; c11 = new ArrayList&lt;Cat&gt;();</a:t>
            </a:r>
          </a:p>
          <a:p>
            <a:r>
              <a:rPr lang="en-US" altLang="zh-CN" smtClean="0"/>
              <a:t>Collection&lt;? super Animal&gt; </a:t>
            </a:r>
            <a:r>
              <a:rPr lang="en-US" altLang="zh-CN" u="sng" smtClean="0"/>
              <a:t>c12 = new ArrayList&lt;Object&gt;();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}</a:t>
            </a:r>
            <a:endParaRPr lang="zh-CN" altLang="zh-CN" smtClean="0"/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F9BF325-8A02-42EE-9274-3C5A8C9C35E5}" type="slidenum">
              <a:rPr lang="zh-CN" altLang="en-US" smtClean="0">
                <a:latin typeface="Times New Roman" pitchFamily="18" charset="0"/>
                <a:ea typeface="宋体" charset="-122"/>
              </a:rPr>
              <a:pPr/>
              <a:t>23</a:t>
            </a:fld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1:public interface </a:t>
            </a:r>
            <a:r>
              <a:rPr lang="en-US" altLang="zh-CN" b="1" smtClean="0"/>
              <a:t>Iterable&lt;T&gt;</a:t>
            </a:r>
            <a:r>
              <a:rPr lang="en-US" altLang="zh-CN" smtClean="0"/>
              <a:t> </a:t>
            </a:r>
            <a:r>
              <a:rPr lang="zh-CN" altLang="en-US" smtClean="0"/>
              <a:t>实现这个接口允许对象成为 </a:t>
            </a:r>
            <a:r>
              <a:rPr lang="en-US" altLang="zh-CN" smtClean="0"/>
              <a:t>"foreach" </a:t>
            </a:r>
            <a:r>
              <a:rPr lang="zh-CN" altLang="en-US" smtClean="0"/>
              <a:t>语句的目标。 </a:t>
            </a:r>
          </a:p>
          <a:p>
            <a:endParaRPr lang="zh-CN" altLang="zh-CN" smtClean="0"/>
          </a:p>
        </p:txBody>
      </p:sp>
      <p:sp>
        <p:nvSpPr>
          <p:cNvPr id="880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935D776-E29C-4C17-B6E0-0C7EA910FFE6}" type="slidenum">
              <a:rPr lang="zh-CN" altLang="en-US" smtClean="0">
                <a:latin typeface="Times New Roman" pitchFamily="18" charset="0"/>
                <a:ea typeface="宋体" charset="-122"/>
              </a:rPr>
              <a:pPr/>
              <a:t>24</a:t>
            </a:fld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4937ED4-8EDC-44D7-81E7-D05E8A6B1378}" type="slidenum">
              <a:rPr lang="zh-CN" altLang="en-US" smtClean="0">
                <a:latin typeface="Times New Roman" pitchFamily="18" charset="0"/>
                <a:ea typeface="宋体" charset="-122"/>
              </a:rPr>
              <a:pPr/>
              <a:t>25</a:t>
            </a:fld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7CB297D-20AE-4B7A-8C56-9E5E1CB37873}" type="slidenum">
              <a:rPr lang="zh-CN" altLang="en-US" smtClean="0">
                <a:latin typeface="Times New Roman" pitchFamily="18" charset="0"/>
                <a:ea typeface="宋体" charset="-122"/>
              </a:rPr>
              <a:pPr/>
              <a:t>26</a:t>
            </a:fld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050B4A9-A020-4C33-9E63-51169A0841BC}" type="slidenum">
              <a:rPr lang="zh-CN" altLang="en-US" smtClean="0">
                <a:latin typeface="Times New Roman" pitchFamily="18" charset="0"/>
                <a:ea typeface="宋体" charset="-122"/>
              </a:rPr>
              <a:pPr/>
              <a:t>27</a:t>
            </a:fld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921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EDDE93F-23C2-42D9-AC30-981642DA8269}" type="slidenum">
              <a:rPr lang="zh-CN" altLang="en-US" smtClean="0">
                <a:latin typeface="Times New Roman" pitchFamily="18" charset="0"/>
                <a:ea typeface="宋体" charset="-122"/>
              </a:rPr>
              <a:pPr/>
              <a:t>28</a:t>
            </a:fld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C2F08FC-554F-4DBE-9213-A1870A489402}" type="slidenum">
              <a:rPr lang="zh-CN" altLang="en-US" smtClean="0">
                <a:latin typeface="Times New Roman" pitchFamily="18" charset="0"/>
                <a:ea typeface="宋体" charset="-122"/>
              </a:rPr>
              <a:pPr/>
              <a:t>29</a:t>
            </a:fld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3B591A1-7F9C-46CC-8F02-ACBFE9B3EE2D}" type="slidenum">
              <a:rPr lang="zh-CN" altLang="en-US" smtClean="0">
                <a:latin typeface="Times New Roman" pitchFamily="18" charset="0"/>
                <a:ea typeface="宋体" charset="-122"/>
              </a:rPr>
              <a:pPr/>
              <a:t>30</a:t>
            </a:fld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3AC08B5-71C9-4FFC-813E-193C3842D8ED}" type="slidenum">
              <a:rPr lang="zh-CN" altLang="en-US" smtClean="0">
                <a:latin typeface="Times New Roman" pitchFamily="18" charset="0"/>
                <a:ea typeface="宋体" charset="-122"/>
              </a:rPr>
              <a:pPr/>
              <a:t>4</a:t>
            </a:fld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用</a:t>
            </a:r>
            <a:r>
              <a:rPr lang="en-US" altLang="zh-CN" smtClean="0"/>
              <a:t>TreeSet</a:t>
            </a:r>
            <a:r>
              <a:rPr lang="zh-CN" altLang="en-US" smtClean="0"/>
              <a:t>存储</a:t>
            </a:r>
            <a:r>
              <a:rPr lang="en-US" altLang="zh-CN" smtClean="0"/>
              <a:t>Integer</a:t>
            </a:r>
            <a:r>
              <a:rPr lang="zh-CN" altLang="en-US" smtClean="0"/>
              <a:t>类型数据讲解排序和唯一。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20,18,23,22,17,24,19,18,24</a:t>
            </a:r>
            <a:endParaRPr lang="zh-CN" altLang="zh-CN" smtClean="0"/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E0EE39C-A1E4-431E-92F4-1E4FB1AD73D6}" type="slidenum">
              <a:rPr lang="zh-CN" altLang="en-US" smtClean="0">
                <a:latin typeface="Times New Roman" pitchFamily="18" charset="0"/>
                <a:ea typeface="宋体" charset="-122"/>
              </a:rPr>
              <a:pPr/>
              <a:t>31</a:t>
            </a:fld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// </a:t>
            </a:r>
            <a:r>
              <a:rPr lang="zh-CN" altLang="en-US" smtClean="0"/>
              <a:t>创建集合对象</a:t>
            </a:r>
          </a:p>
          <a:p>
            <a:r>
              <a:rPr lang="en-US" altLang="zh-CN" smtClean="0"/>
              <a:t>HashSet&lt;Integer&gt; hs = </a:t>
            </a:r>
            <a:r>
              <a:rPr lang="en-US" altLang="zh-CN" b="1" smtClean="0"/>
              <a:t>new HashSet&lt;Integer&gt;();</a:t>
            </a:r>
          </a:p>
          <a:p>
            <a:r>
              <a:rPr lang="en-US" altLang="zh-CN" smtClean="0"/>
              <a:t>// </a:t>
            </a:r>
            <a:r>
              <a:rPr lang="zh-CN" altLang="en-US" smtClean="0"/>
              <a:t>创建随机数对象</a:t>
            </a:r>
          </a:p>
          <a:p>
            <a:r>
              <a:rPr lang="en-US" altLang="zh-CN" smtClean="0"/>
              <a:t>Random r = </a:t>
            </a:r>
            <a:r>
              <a:rPr lang="en-US" altLang="zh-CN" b="1" smtClean="0"/>
              <a:t>new Random();</a:t>
            </a:r>
          </a:p>
          <a:p>
            <a:endParaRPr lang="zh-CN" altLang="en-US" smtClean="0"/>
          </a:p>
          <a:p>
            <a:r>
              <a:rPr lang="en-US" altLang="zh-CN" b="1" smtClean="0"/>
              <a:t>while (hs.size() &lt; 10) {</a:t>
            </a:r>
          </a:p>
          <a:p>
            <a:r>
              <a:rPr lang="en-US" altLang="zh-CN" smtClean="0"/>
              <a:t>hs.add(r.nextInt(20) + 1);</a:t>
            </a:r>
          </a:p>
          <a:p>
            <a:r>
              <a:rPr lang="en-US" altLang="zh-CN" smtClean="0"/>
              <a:t>}</a:t>
            </a:r>
          </a:p>
          <a:p>
            <a:endParaRPr lang="zh-CN" altLang="en-US" smtClean="0"/>
          </a:p>
          <a:p>
            <a:r>
              <a:rPr lang="en-US" altLang="zh-CN" smtClean="0"/>
              <a:t>System.</a:t>
            </a:r>
            <a:r>
              <a:rPr lang="en-US" altLang="zh-CN" i="1" smtClean="0"/>
              <a:t>out.println("hs:" + hs);</a:t>
            </a:r>
            <a:endParaRPr lang="zh-CN" altLang="zh-CN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ADEB368-29B5-41B8-AF81-B3AB72DF8E11}" type="slidenum">
              <a:rPr lang="zh-CN" altLang="en-US" smtClean="0">
                <a:latin typeface="Times New Roman" pitchFamily="18" charset="0"/>
                <a:ea typeface="宋体" charset="-122"/>
              </a:rPr>
              <a:pPr/>
              <a:t>32</a:t>
            </a:fld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6E5B793-B63B-4CBE-AC35-9ED58CA7546F}" type="slidenum">
              <a:rPr lang="zh-CN" altLang="en-US" smtClean="0">
                <a:latin typeface="Times New Roman" pitchFamily="18" charset="0"/>
                <a:ea typeface="宋体" charset="-122"/>
              </a:rPr>
              <a:pPr/>
              <a:t>33</a:t>
            </a:fld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2396BBF-9507-48E9-ABCA-C5C27F069994}" type="slidenum">
              <a:rPr lang="zh-CN" altLang="en-US" smtClean="0">
                <a:latin typeface="Times New Roman" pitchFamily="18" charset="0"/>
                <a:ea typeface="宋体" charset="-122"/>
              </a:rPr>
              <a:pPr/>
              <a:t>34</a:t>
            </a:fld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682AA80-412E-4F5E-865D-835436E8FE66}" type="slidenum">
              <a:rPr lang="zh-CN" altLang="en-US" smtClean="0">
                <a:latin typeface="Times New Roman" pitchFamily="18" charset="0"/>
                <a:ea typeface="宋体" charset="-122"/>
              </a:rPr>
              <a:pPr/>
              <a:t>35</a:t>
            </a:fld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7853277-DAA3-449F-9DE0-08C6878307A3}" type="slidenum">
              <a:rPr lang="zh-CN" altLang="en-US" smtClean="0">
                <a:latin typeface="Times New Roman" pitchFamily="18" charset="0"/>
                <a:ea typeface="宋体" charset="-122"/>
              </a:rPr>
              <a:pPr/>
              <a:t>36</a:t>
            </a:fld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通过存储字符串讲解遍历</a:t>
            </a:r>
            <a:endParaRPr lang="en-US" altLang="zh-CN" smtClean="0"/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74DA8FD-3463-4160-8959-5A228FAAC888}" type="slidenum">
              <a:rPr lang="zh-CN" altLang="en-US" smtClean="0">
                <a:latin typeface="Times New Roman" pitchFamily="18" charset="0"/>
                <a:ea typeface="宋体" charset="-122"/>
              </a:rPr>
              <a:pPr/>
              <a:t>37</a:t>
            </a:fld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1024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642DA10-1F77-418E-B859-1E1DD94E0AFC}" type="slidenum">
              <a:rPr lang="zh-CN" altLang="en-US" smtClean="0">
                <a:latin typeface="Times New Roman" pitchFamily="18" charset="0"/>
                <a:ea typeface="宋体" charset="-122"/>
              </a:rPr>
              <a:pPr/>
              <a:t>38</a:t>
            </a:fld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8E271ED-46FE-460C-AB3C-BDC35B6FDED5}" type="slidenum">
              <a:rPr lang="zh-CN" altLang="en-US" smtClean="0">
                <a:latin typeface="Times New Roman" pitchFamily="18" charset="0"/>
                <a:ea typeface="宋体" charset="-122"/>
              </a:rPr>
              <a:pPr/>
              <a:t>39</a:t>
            </a:fld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1044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FD8BD5C-75C1-4748-B4A8-004C4DCD4D65}" type="slidenum">
              <a:rPr lang="zh-CN" altLang="en-US" smtClean="0">
                <a:latin typeface="Times New Roman" pitchFamily="18" charset="0"/>
                <a:ea typeface="宋体" charset="-122"/>
              </a:rPr>
              <a:pPr/>
              <a:t>40</a:t>
            </a:fld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smtClean="0"/>
              <a:t>注意:collectionXxx.java使用了未经检查或不安全的操作.</a:t>
            </a:r>
          </a:p>
          <a:p>
            <a:r>
              <a:rPr lang="zh-CN" altLang="zh-CN" smtClean="0"/>
              <a:t>注意:要了解详细信息,请使用 -Xlint:unchecked重新编译.</a:t>
            </a:r>
          </a:p>
          <a:p>
            <a:r>
              <a:rPr lang="zh-CN" altLang="zh-CN" smtClean="0"/>
              <a:t>java编译器认为该程序存在安全隐患</a:t>
            </a:r>
          </a:p>
          <a:p>
            <a:r>
              <a:rPr lang="zh-CN" altLang="zh-CN" smtClean="0"/>
              <a:t>温馨提示:这不是编译失败,所以先不用理会,等学了泛型你就知道了</a:t>
            </a:r>
          </a:p>
          <a:p>
            <a:endParaRPr lang="zh-CN" altLang="zh-CN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FAD3723-1EDA-4BCB-87C9-52E27897D755}" type="slidenum">
              <a:rPr lang="zh-CN" altLang="en-US" smtClean="0">
                <a:latin typeface="Times New Roman" pitchFamily="18" charset="0"/>
                <a:ea typeface="宋体" charset="-122"/>
              </a:rPr>
              <a:pPr/>
              <a:t>5</a:t>
            </a:fld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HashMap</a:t>
            </a:r>
            <a:r>
              <a:rPr lang="zh-CN" altLang="en-US" smtClean="0"/>
              <a:t>集合嵌套</a:t>
            </a:r>
            <a:r>
              <a:rPr lang="en-US" altLang="zh-CN" smtClean="0"/>
              <a:t>ArrayList</a:t>
            </a:r>
            <a:r>
              <a:rPr lang="zh-CN" altLang="en-US" smtClean="0"/>
              <a:t>集合并遍历。</a:t>
            </a:r>
          </a:p>
          <a:p>
            <a:r>
              <a:rPr lang="zh-CN" altLang="en-US" smtClean="0"/>
              <a:t> 需求：</a:t>
            </a:r>
          </a:p>
          <a:p>
            <a:r>
              <a:rPr lang="zh-CN" altLang="en-US" smtClean="0"/>
              <a:t> 		假设</a:t>
            </a:r>
            <a:r>
              <a:rPr lang="en-US" altLang="zh-CN" smtClean="0"/>
              <a:t>HashMap</a:t>
            </a:r>
            <a:r>
              <a:rPr lang="zh-CN" altLang="en-US" smtClean="0"/>
              <a:t>集合的元素是</a:t>
            </a:r>
            <a:r>
              <a:rPr lang="en-US" altLang="zh-CN" smtClean="0"/>
              <a:t>ArrayList</a:t>
            </a:r>
            <a:r>
              <a:rPr lang="zh-CN" altLang="en-US" smtClean="0"/>
              <a:t>。有</a:t>
            </a:r>
            <a:r>
              <a:rPr lang="en-US" altLang="zh-CN" smtClean="0"/>
              <a:t>3</a:t>
            </a:r>
            <a:r>
              <a:rPr lang="zh-CN" altLang="en-US" smtClean="0"/>
              <a:t>个。</a:t>
            </a:r>
          </a:p>
          <a:p>
            <a:r>
              <a:rPr lang="zh-CN" altLang="en-US" smtClean="0"/>
              <a:t> 		每一个</a:t>
            </a:r>
            <a:r>
              <a:rPr lang="en-US" altLang="zh-CN" smtClean="0"/>
              <a:t>ArrayList</a:t>
            </a:r>
            <a:r>
              <a:rPr lang="zh-CN" altLang="en-US" smtClean="0"/>
              <a:t>集合的值是字符串。</a:t>
            </a:r>
          </a:p>
          <a:p>
            <a:r>
              <a:rPr lang="zh-CN" altLang="en-US" smtClean="0"/>
              <a:t> 		元素我已经完成，请遍历。</a:t>
            </a:r>
          </a:p>
          <a:p>
            <a:r>
              <a:rPr lang="zh-CN" altLang="en-US" smtClean="0"/>
              <a:t> 结果：</a:t>
            </a:r>
          </a:p>
          <a:p>
            <a:r>
              <a:rPr lang="zh-CN" altLang="en-US" smtClean="0"/>
              <a:t>		 三国演义</a:t>
            </a:r>
          </a:p>
          <a:p>
            <a:r>
              <a:rPr lang="zh-CN" altLang="en-US" smtClean="0"/>
              <a:t>		 	吕布</a:t>
            </a:r>
          </a:p>
          <a:p>
            <a:r>
              <a:rPr lang="zh-CN" altLang="en-US" smtClean="0"/>
              <a:t>		 	周瑜</a:t>
            </a:r>
          </a:p>
          <a:p>
            <a:r>
              <a:rPr lang="zh-CN" altLang="en-US" smtClean="0"/>
              <a:t>		 笑傲江湖</a:t>
            </a:r>
          </a:p>
          <a:p>
            <a:r>
              <a:rPr lang="zh-CN" altLang="en-US" smtClean="0"/>
              <a:t>		 	令狐冲</a:t>
            </a:r>
          </a:p>
          <a:p>
            <a:r>
              <a:rPr lang="zh-CN" altLang="en-US" smtClean="0"/>
              <a:t>		 	林平之</a:t>
            </a:r>
          </a:p>
          <a:p>
            <a:r>
              <a:rPr lang="zh-CN" altLang="en-US" smtClean="0"/>
              <a:t>		 神雕侠侣</a:t>
            </a:r>
          </a:p>
          <a:p>
            <a:r>
              <a:rPr lang="zh-CN" altLang="en-US" smtClean="0"/>
              <a:t>		 	郭靖</a:t>
            </a:r>
          </a:p>
          <a:p>
            <a:r>
              <a:rPr lang="zh-CN" altLang="en-US" smtClean="0"/>
              <a:t>		 	杨过  </a:t>
            </a:r>
          </a:p>
          <a:p>
            <a:endParaRPr lang="zh-CN" altLang="en-US" smtClean="0"/>
          </a:p>
          <a:p>
            <a:r>
              <a:rPr lang="en-US" altLang="zh-CN" smtClean="0"/>
              <a:t>ArrayList</a:t>
            </a:r>
            <a:r>
              <a:rPr lang="zh-CN" altLang="en-US" smtClean="0"/>
              <a:t>集合嵌套</a:t>
            </a:r>
            <a:r>
              <a:rPr lang="en-US" altLang="zh-CN" smtClean="0"/>
              <a:t>HashMap</a:t>
            </a:r>
            <a:r>
              <a:rPr lang="zh-CN" altLang="en-US" smtClean="0"/>
              <a:t>集合并遍历。</a:t>
            </a:r>
          </a:p>
          <a:p>
            <a:r>
              <a:rPr lang="zh-CN" altLang="en-US" smtClean="0"/>
              <a:t>  需求：</a:t>
            </a:r>
          </a:p>
          <a:p>
            <a:r>
              <a:rPr lang="zh-CN" altLang="en-US" smtClean="0"/>
              <a:t>  	假设</a:t>
            </a:r>
            <a:r>
              <a:rPr lang="en-US" altLang="zh-CN" smtClean="0"/>
              <a:t>ArrayList</a:t>
            </a:r>
            <a:r>
              <a:rPr lang="zh-CN" altLang="en-US" smtClean="0"/>
              <a:t>集合的元素是</a:t>
            </a:r>
            <a:r>
              <a:rPr lang="en-US" altLang="zh-CN" smtClean="0"/>
              <a:t>HashMap</a:t>
            </a:r>
            <a:r>
              <a:rPr lang="zh-CN" altLang="en-US" smtClean="0"/>
              <a:t>。有</a:t>
            </a:r>
            <a:r>
              <a:rPr lang="en-US" altLang="zh-CN" smtClean="0"/>
              <a:t>3</a:t>
            </a:r>
            <a:r>
              <a:rPr lang="zh-CN" altLang="en-US" smtClean="0"/>
              <a:t>个。</a:t>
            </a:r>
          </a:p>
          <a:p>
            <a:r>
              <a:rPr lang="zh-CN" altLang="en-US" smtClean="0"/>
              <a:t>  	每一个</a:t>
            </a:r>
            <a:r>
              <a:rPr lang="en-US" altLang="zh-CN" smtClean="0"/>
              <a:t>HashMap</a:t>
            </a:r>
            <a:r>
              <a:rPr lang="zh-CN" altLang="en-US" smtClean="0"/>
              <a:t>集合的键和值都是字符串。</a:t>
            </a:r>
          </a:p>
          <a:p>
            <a:r>
              <a:rPr lang="zh-CN" altLang="en-US" smtClean="0"/>
              <a:t>  	元素我已经完成，请遍历。</a:t>
            </a:r>
          </a:p>
          <a:p>
            <a:r>
              <a:rPr lang="zh-CN" altLang="en-US" smtClean="0"/>
              <a:t>  结果：</a:t>
            </a:r>
          </a:p>
          <a:p>
            <a:r>
              <a:rPr lang="zh-CN" altLang="en-US" smtClean="0"/>
              <a:t>	 周瑜</a:t>
            </a:r>
            <a:r>
              <a:rPr lang="en-US" altLang="zh-CN" smtClean="0"/>
              <a:t>---</a:t>
            </a:r>
            <a:r>
              <a:rPr lang="zh-CN" altLang="en-US" smtClean="0"/>
              <a:t>小乔</a:t>
            </a:r>
          </a:p>
          <a:p>
            <a:r>
              <a:rPr lang="zh-CN" altLang="en-US" smtClean="0"/>
              <a:t>	 吕布</a:t>
            </a:r>
            <a:r>
              <a:rPr lang="en-US" altLang="zh-CN" smtClean="0"/>
              <a:t>---</a:t>
            </a:r>
            <a:r>
              <a:rPr lang="zh-CN" altLang="en-US" smtClean="0"/>
              <a:t>貂蝉</a:t>
            </a:r>
          </a:p>
          <a:p>
            <a:endParaRPr lang="zh-CN" altLang="en-US" smtClean="0"/>
          </a:p>
          <a:p>
            <a:r>
              <a:rPr lang="zh-CN" altLang="en-US" smtClean="0"/>
              <a:t>	 郭靖</a:t>
            </a:r>
            <a:r>
              <a:rPr lang="en-US" altLang="zh-CN" smtClean="0"/>
              <a:t>---</a:t>
            </a:r>
            <a:r>
              <a:rPr lang="zh-CN" altLang="en-US" smtClean="0"/>
              <a:t>黄蓉</a:t>
            </a:r>
          </a:p>
          <a:p>
            <a:r>
              <a:rPr lang="zh-CN" altLang="en-US" smtClean="0"/>
              <a:t>	 杨过</a:t>
            </a:r>
            <a:r>
              <a:rPr lang="en-US" altLang="zh-CN" smtClean="0"/>
              <a:t>---</a:t>
            </a:r>
            <a:r>
              <a:rPr lang="zh-CN" altLang="en-US" smtClean="0"/>
              <a:t>小龙女</a:t>
            </a:r>
          </a:p>
          <a:p>
            <a:endParaRPr lang="zh-CN" altLang="en-US" smtClean="0"/>
          </a:p>
          <a:p>
            <a:r>
              <a:rPr lang="zh-CN" altLang="en-US" smtClean="0"/>
              <a:t>	 令狐冲</a:t>
            </a:r>
            <a:r>
              <a:rPr lang="en-US" altLang="zh-CN" smtClean="0"/>
              <a:t>---</a:t>
            </a:r>
            <a:r>
              <a:rPr lang="zh-CN" altLang="en-US" smtClean="0"/>
              <a:t>任盈盈</a:t>
            </a:r>
          </a:p>
          <a:p>
            <a:r>
              <a:rPr lang="zh-CN" altLang="en-US" smtClean="0"/>
              <a:t>	 林平之</a:t>
            </a:r>
            <a:r>
              <a:rPr lang="en-US" altLang="zh-CN" smtClean="0"/>
              <a:t>---</a:t>
            </a:r>
            <a:r>
              <a:rPr lang="zh-CN" altLang="en-US" smtClean="0"/>
              <a:t>岳灵珊</a:t>
            </a:r>
            <a:endParaRPr lang="zh-CN" altLang="zh-CN" smtClean="0"/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561955B-9475-458E-8889-2192D7033ADD}" type="slidenum">
              <a:rPr lang="zh-CN" altLang="en-US" smtClean="0">
                <a:latin typeface="Times New Roman" pitchFamily="18" charset="0"/>
                <a:ea typeface="宋体" charset="-122"/>
              </a:rPr>
              <a:pPr/>
              <a:t>41</a:t>
            </a:fld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1065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07C00F0-E31A-4753-9B54-BC99B9715F2C}" type="slidenum">
              <a:rPr lang="zh-CN" altLang="en-US" smtClean="0">
                <a:latin typeface="Times New Roman" pitchFamily="18" charset="0"/>
                <a:ea typeface="宋体" charset="-122"/>
              </a:rPr>
              <a:pPr/>
              <a:t>42</a:t>
            </a:fld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1075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3B121E8-E0F7-403A-959D-9D79FEB6E3B2}" type="slidenum">
              <a:rPr lang="zh-CN" altLang="en-US" smtClean="0">
                <a:latin typeface="Times New Roman" pitchFamily="18" charset="0"/>
                <a:ea typeface="宋体" charset="-122"/>
              </a:rPr>
              <a:pPr/>
              <a:t>43</a:t>
            </a:fld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1085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611BF5C-24B5-4A59-BE3A-4EE965E36F08}" type="slidenum">
              <a:rPr lang="zh-CN" altLang="en-US" smtClean="0">
                <a:latin typeface="Times New Roman" pitchFamily="18" charset="0"/>
                <a:ea typeface="宋体" charset="-122"/>
              </a:rPr>
              <a:pPr/>
              <a:t>44</a:t>
            </a:fld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1095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53008CA-7F85-4D25-8A91-60B2A3348473}" type="slidenum">
              <a:rPr lang="zh-CN" altLang="en-US" smtClean="0">
                <a:latin typeface="Times New Roman" pitchFamily="18" charset="0"/>
                <a:ea typeface="宋体" charset="-122"/>
              </a:rPr>
              <a:pPr/>
              <a:t>45</a:t>
            </a:fld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4655B95-35EF-4528-BA41-D7DD1180CAD5}" type="slidenum">
              <a:rPr lang="zh-CN" altLang="en-US" smtClean="0">
                <a:latin typeface="Times New Roman" pitchFamily="18" charset="0"/>
                <a:ea typeface="宋体" charset="-122"/>
              </a:rPr>
              <a:pPr/>
              <a:t>6</a:t>
            </a:fld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F059C6A-9EE1-465D-8ED6-328FA10166D1}" type="slidenum">
              <a:rPr lang="zh-CN" altLang="en-US" smtClean="0">
                <a:latin typeface="Times New Roman" pitchFamily="18" charset="0"/>
                <a:ea typeface="宋体" charset="-122"/>
              </a:rPr>
              <a:pPr/>
              <a:t>7</a:t>
            </a:fld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5EA9DB2-A0F5-4A41-A713-79F0D69A9B3F}" type="slidenum">
              <a:rPr lang="zh-CN" altLang="en-US" smtClean="0">
                <a:latin typeface="Times New Roman" pitchFamily="18" charset="0"/>
                <a:ea typeface="宋体" charset="-122"/>
              </a:rPr>
              <a:pPr/>
              <a:t>8</a:t>
            </a:fld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4347B1-36CC-4384-B89A-A2A211D3CC36}" type="slidenum">
              <a:rPr lang="zh-CN" altLang="en-US" smtClean="0">
                <a:latin typeface="Times New Roman" pitchFamily="18" charset="0"/>
                <a:ea typeface="宋体" charset="-122"/>
              </a:rPr>
              <a:pPr/>
              <a:t>9</a:t>
            </a:fld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：迭代器接口使用的时候，使用</a:t>
            </a:r>
            <a:r>
              <a:rPr lang="en-US" altLang="zh-CN" smtClean="0"/>
              <a:t>for</a:t>
            </a:r>
            <a:r>
              <a:rPr lang="zh-CN" altLang="en-US" smtClean="0"/>
              <a:t>循环还是</a:t>
            </a:r>
            <a:r>
              <a:rPr lang="en-US" altLang="zh-CN" smtClean="0"/>
              <a:t>while</a:t>
            </a:r>
            <a:r>
              <a:rPr lang="zh-CN" altLang="en-US" smtClean="0"/>
              <a:t>循环</a:t>
            </a:r>
            <a:endParaRPr lang="en-US" altLang="zh-CN" smtClean="0"/>
          </a:p>
          <a:p>
            <a:r>
              <a:rPr lang="en-US" altLang="zh-CN" smtClean="0"/>
              <a:t>2:</a:t>
            </a:r>
            <a:r>
              <a:rPr lang="zh-CN" altLang="en-US" smtClean="0"/>
              <a:t>注意事项</a:t>
            </a:r>
            <a:r>
              <a:rPr lang="en-US" altLang="zh-CN" smtClean="0"/>
              <a:t>:</a:t>
            </a:r>
            <a:r>
              <a:rPr lang="zh-CN" altLang="en-US" smtClean="0"/>
              <a:t>迭代器在使用的时候，有人为了方便，如下使用就会有问题</a:t>
            </a:r>
            <a:endParaRPr lang="en-US" altLang="zh-CN" smtClean="0"/>
          </a:p>
          <a:p>
            <a:r>
              <a:rPr lang="en-US" altLang="zh-CN" smtClean="0"/>
              <a:t>	System.out.println(((Student)it.next()).getName()+”---”+((Student)it.next()).getAge());</a:t>
            </a:r>
            <a:endParaRPr lang="zh-CN" altLang="zh-CN" smtClean="0"/>
          </a:p>
          <a:p>
            <a:endParaRPr lang="zh-CN" altLang="zh-CN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C7F4AC4-F3B3-4A1B-8EA0-02AACBCA5992}" type="slidenum">
              <a:rPr lang="zh-CN" altLang="en-US" smtClean="0">
                <a:latin typeface="Times New Roman" pitchFamily="18" charset="0"/>
                <a:ea typeface="宋体" charset="-122"/>
              </a:rPr>
              <a:pPr/>
              <a:t>10</a:t>
            </a:fld>
            <a:endParaRPr lang="en-US" altLang="zh-CN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486C-64B1-4786-A38D-1191A20FFBF5}" type="datetime1">
              <a:rPr lang="zh-CN" altLang="en-US" smtClean="0"/>
              <a:pPr/>
              <a:t>2015/9/20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北京传智播客教育 </a:t>
            </a:r>
            <a:r>
              <a:rPr lang="en-US" altLang="zh-CN" smtClean="0"/>
              <a:t>www.itcast.cn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B973-7E62-4F0D-9D12-73C54DACBDCD}" type="datetime1">
              <a:rPr lang="zh-CN" altLang="en-US" smtClean="0"/>
              <a:pPr/>
              <a:t>2015/9/20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北京传智播客教育 </a:t>
            </a:r>
            <a:r>
              <a:rPr lang="en-US" altLang="zh-CN" smtClean="0"/>
              <a:t>www.itcast.cn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D9D7-F086-473B-A723-1BEA31CC38EE}" type="datetime1">
              <a:rPr lang="zh-CN" altLang="en-US" smtClean="0"/>
              <a:pPr/>
              <a:t>2015/9/20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北京传智播客教育 </a:t>
            </a:r>
            <a:r>
              <a:rPr lang="en-US" altLang="zh-CN" smtClean="0"/>
              <a:t>www.itcast.cn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5C2C-6508-43D2-AA33-15D05D8D66BA}" type="datetime1">
              <a:rPr lang="zh-CN" altLang="en-US" smtClean="0"/>
              <a:pPr/>
              <a:t>2015/9/20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北京传智播客教育 </a:t>
            </a:r>
            <a:r>
              <a:rPr lang="en-US" altLang="zh-CN" smtClean="0"/>
              <a:t>www.itcast.cn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C094-B71E-4825-B8BE-2F8E201554CE}" type="datetime1">
              <a:rPr lang="zh-CN" altLang="en-US" smtClean="0"/>
              <a:pPr/>
              <a:t>2015/9/20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北京传智播客教育 </a:t>
            </a:r>
            <a:r>
              <a:rPr lang="en-US" altLang="zh-CN" smtClean="0"/>
              <a:t>www.itcast.cn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9C5B-AED9-4964-980D-A389B4F56D73}" type="datetime1">
              <a:rPr lang="zh-CN" altLang="en-US" smtClean="0"/>
              <a:pPr/>
              <a:t>2015/9/20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北京传智播客教育 </a:t>
            </a:r>
            <a:r>
              <a:rPr lang="en-US" altLang="zh-CN" smtClean="0"/>
              <a:t>www.itcast.cn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3FE2-0369-47C6-A683-A2676DD5707D}" type="datetime1">
              <a:rPr lang="zh-CN" altLang="en-US" smtClean="0"/>
              <a:pPr/>
              <a:t>2015/9/20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北京传智播客教育 </a:t>
            </a:r>
            <a:r>
              <a:rPr lang="en-US" altLang="zh-CN" smtClean="0"/>
              <a:t>www.itcast.cn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686-DA91-4626-83BC-3F6C4E332E5E}" type="datetime1">
              <a:rPr lang="zh-CN" altLang="en-US" smtClean="0"/>
              <a:pPr/>
              <a:t>2015/9/20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北京传智播客教育 </a:t>
            </a:r>
            <a:r>
              <a:rPr lang="en-US" altLang="zh-CN" smtClean="0"/>
              <a:t>www.itcast.cn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3662-CB80-4618-8C9E-AF37649B2802}" type="datetime1">
              <a:rPr lang="zh-CN" altLang="en-US" smtClean="0"/>
              <a:pPr/>
              <a:t>2015/9/20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北京传智播客教育 </a:t>
            </a:r>
            <a:r>
              <a:rPr lang="en-US" altLang="zh-CN" smtClean="0"/>
              <a:t>www.itcast.cn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C111-DCFB-4367-9DC0-B520C14A3E4E}" type="datetime1">
              <a:rPr lang="zh-CN" altLang="en-US" smtClean="0"/>
              <a:pPr/>
              <a:t>2015/9/20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北京传智播客教育 </a:t>
            </a:r>
            <a:r>
              <a:rPr lang="en-US" altLang="zh-CN" smtClean="0"/>
              <a:t>www.itcast.cn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0F48-7554-47FA-966A-971CCFE48914}" type="datetime1">
              <a:rPr lang="zh-CN" altLang="en-US" smtClean="0"/>
              <a:pPr/>
              <a:t>2015/9/20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北京传智播客教育 </a:t>
            </a:r>
            <a:r>
              <a:rPr lang="en-US" altLang="zh-CN" smtClean="0"/>
              <a:t>www.itcast.cn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72CF7-198B-4F82-8FB6-AA1C705FF23B}" type="datetime1">
              <a:rPr lang="zh-CN" altLang="en-US" smtClean="0"/>
              <a:pPr/>
              <a:t>2015/9/20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北京传智播客教育 </a:t>
            </a:r>
            <a:r>
              <a:rPr lang="en-US" altLang="zh-CN" smtClean="0"/>
              <a:t>www.itcast.cn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2428868"/>
            <a:ext cx="2031325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第八章</a:t>
            </a:r>
            <a:endParaRPr lang="en-US" altLang="zh-CN" sz="4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endParaRPr lang="en-US" altLang="zh-CN" sz="4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Iterator</a:t>
            </a:r>
            <a:r>
              <a:rPr lang="zh-CN" altLang="en-US" sz="3600" smtClean="0"/>
              <a:t>接口的使用和原理讲解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/>
              <a:t>Iterator</a:t>
            </a:r>
            <a:r>
              <a:rPr lang="zh-CN" altLang="en-US" sz="2800" dirty="0"/>
              <a:t>接口的</a:t>
            </a:r>
            <a:r>
              <a:rPr lang="zh-CN" altLang="en-US" sz="2800" dirty="0" smtClean="0"/>
              <a:t>使用讲解</a:t>
            </a:r>
            <a:endParaRPr lang="en-US" altLang="zh-CN" sz="2800" dirty="0" smtClean="0"/>
          </a:p>
          <a:p>
            <a:pPr>
              <a:defRPr/>
            </a:pPr>
            <a:r>
              <a:rPr lang="en-US" altLang="zh-CN" sz="2800" dirty="0"/>
              <a:t>Iterator</a:t>
            </a:r>
            <a:r>
              <a:rPr lang="zh-CN" altLang="en-US" sz="2800" dirty="0"/>
              <a:t>接口</a:t>
            </a:r>
            <a:r>
              <a:rPr lang="zh-CN" altLang="en-US" sz="2800" dirty="0" smtClean="0"/>
              <a:t>的原理讲解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300" kern="1200" dirty="0" smtClean="0"/>
              <a:t>为什么不定义成一个类，而是一个接口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看源码是如何实现的</a:t>
            </a:r>
            <a:endParaRPr lang="en-US" altLang="zh-CN" sz="2300" kern="12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mtClean="0"/>
              <a:t>Collection</a:t>
            </a:r>
            <a:r>
              <a:rPr lang="zh-CN" altLang="en-US" sz="3600" b="1" smtClean="0"/>
              <a:t>案例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kern="1200" dirty="0" smtClean="0"/>
              <a:t>存储字符串并遍历</a:t>
            </a:r>
            <a:endParaRPr lang="en-US" altLang="zh-CN" sz="2800" kern="1200" dirty="0" smtClean="0"/>
          </a:p>
          <a:p>
            <a:pPr>
              <a:defRPr/>
            </a:pPr>
            <a:r>
              <a:rPr lang="zh-CN" altLang="en-US" sz="2800" kern="1200" dirty="0" smtClean="0"/>
              <a:t>存储自定义对象并遍历</a:t>
            </a:r>
            <a:endParaRPr lang="en-US" altLang="zh-CN" sz="2800" kern="1200" dirty="0" smtClean="0"/>
          </a:p>
          <a:p>
            <a:pPr lvl="1">
              <a:defRPr/>
            </a:pPr>
            <a:r>
              <a:rPr lang="en-US" altLang="zh-CN" sz="2300" kern="1200" dirty="0" smtClean="0"/>
              <a:t>Student(</a:t>
            </a:r>
            <a:r>
              <a:rPr lang="en-US" altLang="zh-CN" sz="2300" kern="1200" dirty="0" err="1" smtClean="0"/>
              <a:t>name,age</a:t>
            </a:r>
            <a:r>
              <a:rPr lang="en-US" altLang="zh-CN" sz="2300" kern="1200" dirty="0" smtClean="0"/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mtClean="0"/>
              <a:t>List</a:t>
            </a:r>
            <a:r>
              <a:rPr lang="zh-CN" altLang="en-US" sz="3600" b="1" smtClean="0"/>
              <a:t>接口概述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kern="1200" dirty="0" smtClean="0"/>
              <a:t>List</a:t>
            </a:r>
            <a:r>
              <a:rPr lang="zh-CN" altLang="en-US" sz="2800" kern="1200" dirty="0" smtClean="0"/>
              <a:t>接口概述</a:t>
            </a:r>
            <a:endParaRPr lang="en-US" altLang="zh-CN" sz="2800" kern="1200" dirty="0" smtClean="0"/>
          </a:p>
          <a:p>
            <a:pPr lvl="1">
              <a:defRPr/>
            </a:pPr>
            <a:r>
              <a:rPr lang="zh-CN" altLang="en-US" sz="2300" kern="1200" dirty="0"/>
              <a:t>有序的 </a:t>
            </a:r>
            <a:r>
              <a:rPr lang="en-US" altLang="zh-CN" sz="2300" kern="1200" dirty="0"/>
              <a:t>collection</a:t>
            </a:r>
            <a:r>
              <a:rPr lang="zh-CN" altLang="en-US" sz="2300" kern="1200" dirty="0"/>
              <a:t>（也称为序列）。此接口的用户可以对列表中每个元素的插入位置进行精确地控制。用户可以根据元素的整数索引（在列表中的位置）访问元素，并搜索列表中的元素</a:t>
            </a:r>
            <a:r>
              <a:rPr lang="zh-CN" altLang="en-US" sz="2300" kern="1200" dirty="0" smtClean="0"/>
              <a:t>。</a:t>
            </a:r>
            <a:endParaRPr lang="zh-CN" altLang="en-US" sz="2300" kern="1200" dirty="0"/>
          </a:p>
          <a:p>
            <a:pPr lvl="1">
              <a:defRPr/>
            </a:pPr>
            <a:r>
              <a:rPr lang="zh-CN" altLang="en-US" sz="2300" kern="1200" dirty="0"/>
              <a:t>与 </a:t>
            </a:r>
            <a:r>
              <a:rPr lang="en-US" altLang="zh-CN" sz="2300" kern="1200" dirty="0"/>
              <a:t>set </a:t>
            </a:r>
            <a:r>
              <a:rPr lang="zh-CN" altLang="en-US" sz="2300" kern="1200" dirty="0"/>
              <a:t>不同，列表通常允许重复的元素</a:t>
            </a:r>
            <a:r>
              <a:rPr lang="zh-CN" altLang="en-US" sz="2300" kern="1200" dirty="0" smtClean="0"/>
              <a:t>。</a:t>
            </a:r>
            <a:endParaRPr lang="en-US" altLang="zh-CN" sz="2300" kern="1200" dirty="0"/>
          </a:p>
          <a:p>
            <a:pPr>
              <a:defRPr/>
            </a:pPr>
            <a:r>
              <a:rPr lang="en-US" altLang="zh-CN" sz="2800" kern="1200" dirty="0" smtClean="0"/>
              <a:t>List</a:t>
            </a:r>
            <a:r>
              <a:rPr lang="zh-CN" altLang="en-US" sz="2800" kern="1200" dirty="0"/>
              <a:t>案例</a:t>
            </a:r>
            <a:endParaRPr lang="en-US" altLang="zh-CN" sz="2800" kern="1200" dirty="0"/>
          </a:p>
          <a:p>
            <a:pPr lvl="1">
              <a:defRPr/>
            </a:pPr>
            <a:r>
              <a:rPr lang="zh-CN" altLang="en-US" sz="2300" kern="1200" dirty="0"/>
              <a:t>存储字符串并遍历</a:t>
            </a:r>
            <a:endParaRPr lang="en-US" altLang="zh-CN" sz="2300" kern="1200" dirty="0"/>
          </a:p>
          <a:p>
            <a:pPr lvl="1">
              <a:defRPr/>
            </a:pPr>
            <a:r>
              <a:rPr lang="zh-CN" altLang="en-US" sz="2300" kern="1200" dirty="0"/>
              <a:t>存储自定义对象并遍历</a:t>
            </a:r>
            <a:endParaRPr lang="en-US" altLang="zh-CN" sz="2300" kern="1200" dirty="0"/>
          </a:p>
          <a:p>
            <a:pPr lvl="1">
              <a:defRPr/>
            </a:pPr>
            <a:endParaRPr lang="en-US" altLang="zh-CN" sz="2300" kern="12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mtClean="0"/>
              <a:t>List</a:t>
            </a:r>
            <a:r>
              <a:rPr lang="zh-CN" altLang="en-US" sz="3600" b="1" smtClean="0"/>
              <a:t>接口成员方法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kern="1200" dirty="0"/>
              <a:t>void add(</a:t>
            </a:r>
            <a:r>
              <a:rPr lang="en-US" altLang="zh-CN" sz="2800" kern="1200" dirty="0" err="1"/>
              <a:t>int</a:t>
            </a:r>
            <a:r>
              <a:rPr lang="en-US" altLang="zh-CN" sz="2800" kern="1200" dirty="0"/>
              <a:t> </a:t>
            </a:r>
            <a:r>
              <a:rPr lang="en-US" altLang="zh-CN" sz="2800" kern="1200" dirty="0" err="1"/>
              <a:t>index,E</a:t>
            </a:r>
            <a:r>
              <a:rPr lang="en-US" altLang="zh-CN" sz="2800" kern="1200" dirty="0"/>
              <a:t> </a:t>
            </a:r>
            <a:r>
              <a:rPr lang="en-US" altLang="zh-CN" sz="2800" kern="1200" dirty="0" smtClean="0"/>
              <a:t>element)</a:t>
            </a:r>
          </a:p>
          <a:p>
            <a:pPr>
              <a:defRPr/>
            </a:pPr>
            <a:r>
              <a:rPr lang="en-US" altLang="zh-CN" sz="2800" kern="1200" dirty="0"/>
              <a:t>E remove(</a:t>
            </a:r>
            <a:r>
              <a:rPr lang="en-US" altLang="zh-CN" sz="2800" kern="1200" dirty="0" err="1"/>
              <a:t>int</a:t>
            </a:r>
            <a:r>
              <a:rPr lang="en-US" altLang="zh-CN" sz="2800" kern="1200" dirty="0"/>
              <a:t> index</a:t>
            </a:r>
            <a:r>
              <a:rPr lang="en-US" altLang="zh-CN" sz="2800" kern="1200" dirty="0" smtClean="0"/>
              <a:t>)</a:t>
            </a:r>
          </a:p>
          <a:p>
            <a:pPr>
              <a:defRPr/>
            </a:pPr>
            <a:r>
              <a:rPr lang="en-US" altLang="zh-CN" sz="2800" kern="1200" dirty="0"/>
              <a:t>E get(</a:t>
            </a:r>
            <a:r>
              <a:rPr lang="en-US" altLang="zh-CN" sz="2800" kern="1200" dirty="0" err="1"/>
              <a:t>int</a:t>
            </a:r>
            <a:r>
              <a:rPr lang="en-US" altLang="zh-CN" sz="2800" kern="1200" dirty="0"/>
              <a:t> index</a:t>
            </a:r>
            <a:r>
              <a:rPr lang="en-US" altLang="zh-CN" sz="2800" kern="1200" dirty="0" smtClean="0"/>
              <a:t>)</a:t>
            </a:r>
          </a:p>
          <a:p>
            <a:pPr>
              <a:defRPr/>
            </a:pPr>
            <a:r>
              <a:rPr lang="en-US" altLang="zh-CN" sz="2800" kern="1200" dirty="0"/>
              <a:t>E set(</a:t>
            </a:r>
            <a:r>
              <a:rPr lang="en-US" altLang="zh-CN" sz="2800" kern="1200" dirty="0" err="1"/>
              <a:t>int</a:t>
            </a:r>
            <a:r>
              <a:rPr lang="en-US" altLang="zh-CN" sz="2800" kern="1200" dirty="0"/>
              <a:t> </a:t>
            </a:r>
            <a:r>
              <a:rPr lang="en-US" altLang="zh-CN" sz="2800" kern="1200" dirty="0" err="1"/>
              <a:t>index,E</a:t>
            </a:r>
            <a:r>
              <a:rPr lang="en-US" altLang="zh-CN" sz="2800" kern="1200" dirty="0"/>
              <a:t> </a:t>
            </a:r>
            <a:r>
              <a:rPr lang="en-US" altLang="zh-CN" sz="2800" kern="1200" dirty="0" smtClean="0"/>
              <a:t>element)</a:t>
            </a:r>
            <a:endParaRPr lang="en-US" altLang="zh-CN" sz="2800" kern="1200" dirty="0"/>
          </a:p>
          <a:p>
            <a:pPr>
              <a:defRPr/>
            </a:pPr>
            <a:r>
              <a:rPr lang="en-US" altLang="zh-CN" sz="2800" kern="1200" dirty="0" err="1" smtClean="0"/>
              <a:t>ListIterator</a:t>
            </a:r>
            <a:r>
              <a:rPr lang="en-US" altLang="zh-CN" sz="2800" kern="1200" dirty="0" smtClean="0"/>
              <a:t> </a:t>
            </a:r>
            <a:r>
              <a:rPr lang="en-US" altLang="zh-CN" sz="2800" kern="1200" dirty="0" err="1"/>
              <a:t>listIterator</a:t>
            </a:r>
            <a:r>
              <a:rPr lang="en-US" altLang="zh-CN" sz="2800" kern="1200" dirty="0" smtClean="0"/>
              <a:t>()</a:t>
            </a:r>
          </a:p>
          <a:p>
            <a:pPr>
              <a:defRPr/>
            </a:pPr>
            <a:endParaRPr lang="en-US" altLang="zh-CN" sz="2800" kern="12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kern="1200" dirty="0" err="1" smtClean="0"/>
              <a:t>ListIterator</a:t>
            </a:r>
            <a:r>
              <a:rPr lang="zh-CN" altLang="en-US" sz="3600" kern="1200" dirty="0" smtClean="0"/>
              <a:t>接口的成员方法</a:t>
            </a:r>
            <a:endParaRPr lang="en-US" altLang="zh-CN" sz="3600" b="1"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kern="1200" dirty="0" err="1" smtClean="0"/>
              <a:t>boolean</a:t>
            </a:r>
            <a:r>
              <a:rPr lang="en-US" altLang="zh-CN" sz="2800" kern="1200" dirty="0" smtClean="0"/>
              <a:t> </a:t>
            </a:r>
            <a:r>
              <a:rPr lang="en-US" altLang="zh-CN" sz="2800" kern="1200" dirty="0" err="1"/>
              <a:t>hasPrevious</a:t>
            </a:r>
            <a:r>
              <a:rPr lang="en-US" altLang="zh-CN" sz="2800" kern="1200" dirty="0" smtClean="0"/>
              <a:t>()</a:t>
            </a:r>
          </a:p>
          <a:p>
            <a:pPr>
              <a:defRPr/>
            </a:pPr>
            <a:r>
              <a:rPr lang="en-US" altLang="zh-CN" sz="2800" kern="1200" dirty="0"/>
              <a:t>E previous</a:t>
            </a:r>
            <a:r>
              <a:rPr lang="en-US" altLang="zh-CN" sz="2800" kern="1200" dirty="0" smtClean="0"/>
              <a:t>()</a:t>
            </a:r>
          </a:p>
          <a:p>
            <a:pPr>
              <a:defRPr/>
            </a:pPr>
            <a:endParaRPr lang="en-US" altLang="zh-CN" sz="2800" kern="1200" dirty="0"/>
          </a:p>
          <a:p>
            <a:pPr>
              <a:defRPr/>
            </a:pPr>
            <a:r>
              <a:rPr lang="en-US" altLang="zh-CN" sz="2800" kern="1200" dirty="0" err="1" smtClean="0"/>
              <a:t>ConcurrentModificationException</a:t>
            </a:r>
            <a:endParaRPr lang="en-US" altLang="zh-CN" sz="28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现象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原因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解决方案</a:t>
            </a:r>
            <a:endParaRPr lang="en-US" altLang="zh-CN" sz="2300" kern="1200" dirty="0"/>
          </a:p>
          <a:p>
            <a:pPr>
              <a:defRPr/>
            </a:pPr>
            <a:endParaRPr lang="en-US" altLang="zh-CN" sz="2800" kern="1200" dirty="0" smtClean="0"/>
          </a:p>
          <a:p>
            <a:pPr>
              <a:defRPr/>
            </a:pPr>
            <a:endParaRPr lang="en-US" altLang="zh-CN" sz="2800" kern="1200" dirty="0" smtClean="0"/>
          </a:p>
          <a:p>
            <a:pPr>
              <a:defRPr/>
            </a:pPr>
            <a:endParaRPr lang="en-US" altLang="zh-CN" sz="2800" kern="1200" dirty="0"/>
          </a:p>
          <a:p>
            <a:pPr>
              <a:defRPr/>
            </a:pPr>
            <a:endParaRPr lang="en-US" altLang="zh-CN" sz="2800" kern="12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smtClean="0"/>
              <a:t>常见数据结构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kern="1200" dirty="0" smtClean="0"/>
              <a:t>栈</a:t>
            </a:r>
            <a:endParaRPr lang="en-US" altLang="zh-CN" sz="2800" kern="1200" dirty="0" smtClean="0"/>
          </a:p>
          <a:p>
            <a:pPr>
              <a:defRPr/>
            </a:pPr>
            <a:r>
              <a:rPr lang="zh-CN" altLang="en-US" sz="2800" kern="1200" dirty="0" smtClean="0"/>
              <a:t>队列</a:t>
            </a:r>
            <a:endParaRPr lang="en-US" altLang="zh-CN" sz="2800" kern="1200" dirty="0" smtClean="0"/>
          </a:p>
          <a:p>
            <a:pPr>
              <a:defRPr/>
            </a:pPr>
            <a:r>
              <a:rPr lang="zh-CN" altLang="en-US" sz="2800" kern="1200" dirty="0" smtClean="0"/>
              <a:t>数组</a:t>
            </a:r>
            <a:endParaRPr lang="en-US" altLang="zh-CN" sz="2800" kern="1200" dirty="0" smtClean="0"/>
          </a:p>
          <a:p>
            <a:pPr>
              <a:defRPr/>
            </a:pPr>
            <a:r>
              <a:rPr lang="zh-CN" altLang="en-US" sz="2800" kern="1200" dirty="0" smtClean="0"/>
              <a:t>链表</a:t>
            </a:r>
            <a:endParaRPr lang="en-US" altLang="zh-CN" sz="2800" kern="1200" dirty="0" smtClean="0"/>
          </a:p>
          <a:p>
            <a:pPr>
              <a:defRPr/>
            </a:pPr>
            <a:r>
              <a:rPr lang="zh-CN" altLang="en-US" sz="2800" kern="1200" dirty="0" smtClean="0"/>
              <a:t>树</a:t>
            </a:r>
            <a:endParaRPr lang="en-US" altLang="zh-CN" sz="2800" kern="1200" dirty="0" smtClean="0"/>
          </a:p>
          <a:p>
            <a:pPr>
              <a:defRPr/>
            </a:pPr>
            <a:r>
              <a:rPr lang="zh-CN" altLang="en-US" sz="2800" kern="1200" dirty="0"/>
              <a:t>哈希</a:t>
            </a:r>
            <a:r>
              <a:rPr lang="zh-CN" altLang="en-US" sz="2800" kern="1200" dirty="0" smtClean="0"/>
              <a:t>表</a:t>
            </a:r>
            <a:endParaRPr lang="en-US" altLang="zh-CN" sz="2800" kern="12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mtClean="0"/>
              <a:t>ArrayList</a:t>
            </a:r>
            <a:r>
              <a:rPr lang="zh-CN" altLang="en-US" sz="3600" b="1" smtClean="0"/>
              <a:t>类概述及使用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kern="1200" dirty="0" err="1" smtClean="0"/>
              <a:t>ArrayList</a:t>
            </a:r>
            <a:r>
              <a:rPr lang="zh-CN" altLang="en-US" sz="2800" kern="1200" dirty="0" smtClean="0"/>
              <a:t>类概述</a:t>
            </a:r>
            <a:endParaRPr lang="en-US" altLang="zh-CN" sz="28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底层数据结构是数组，查询快，增删慢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线程不安全，效率高</a:t>
            </a:r>
            <a:endParaRPr lang="en-US" altLang="zh-CN" sz="2300" kern="1200" dirty="0" smtClean="0"/>
          </a:p>
          <a:p>
            <a:pPr>
              <a:defRPr/>
            </a:pPr>
            <a:r>
              <a:rPr lang="en-US" altLang="zh-CN" sz="2800" kern="1200" dirty="0" err="1" smtClean="0"/>
              <a:t>ArrayList</a:t>
            </a:r>
            <a:r>
              <a:rPr lang="zh-CN" altLang="en-US" sz="2800" kern="1200" dirty="0"/>
              <a:t>案例</a:t>
            </a:r>
            <a:endParaRPr lang="en-US" altLang="zh-CN" sz="28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存储字符串并遍历</a:t>
            </a:r>
            <a:endParaRPr lang="en-US" altLang="zh-CN" sz="2300" kern="1200" dirty="0"/>
          </a:p>
          <a:p>
            <a:pPr lvl="1">
              <a:defRPr/>
            </a:pPr>
            <a:r>
              <a:rPr lang="zh-CN" altLang="en-US" sz="2300" kern="1200" dirty="0" smtClean="0"/>
              <a:t>存储自定义对象并遍历</a:t>
            </a:r>
            <a:endParaRPr lang="en-US" altLang="zh-CN" sz="2300" kern="12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mtClean="0"/>
              <a:t>Vector</a:t>
            </a:r>
            <a:r>
              <a:rPr lang="zh-CN" altLang="en-US" sz="3600" b="1" smtClean="0"/>
              <a:t>类概述及使用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kern="1200" dirty="0" smtClean="0"/>
              <a:t>Vector</a:t>
            </a:r>
            <a:r>
              <a:rPr lang="zh-CN" altLang="en-US" sz="2800" kern="1200" dirty="0" smtClean="0"/>
              <a:t>类概述</a:t>
            </a:r>
            <a:endParaRPr lang="en-US" altLang="zh-CN" sz="28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底层数据结构是数组，查询快，增删慢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线程安全，效率低</a:t>
            </a:r>
            <a:endParaRPr lang="en-US" altLang="zh-CN" sz="2300" kern="1200" dirty="0" smtClean="0"/>
          </a:p>
          <a:p>
            <a:pPr>
              <a:defRPr/>
            </a:pPr>
            <a:r>
              <a:rPr lang="en-US" altLang="zh-CN" sz="2800" kern="1200" dirty="0"/>
              <a:t>Vector</a:t>
            </a:r>
            <a:r>
              <a:rPr lang="zh-CN" altLang="en-US" sz="2800" kern="1200" dirty="0" smtClean="0"/>
              <a:t>类特有功能</a:t>
            </a:r>
            <a:endParaRPr lang="en-US" altLang="zh-CN" sz="2800" kern="1200" dirty="0"/>
          </a:p>
          <a:p>
            <a:pPr lvl="1">
              <a:defRPr/>
            </a:pPr>
            <a:r>
              <a:rPr lang="en-US" altLang="zh-CN" sz="2300" kern="1200" dirty="0"/>
              <a:t>public void </a:t>
            </a:r>
            <a:r>
              <a:rPr lang="en-US" altLang="zh-CN" sz="2300" kern="1200" dirty="0" err="1"/>
              <a:t>addElement</a:t>
            </a:r>
            <a:r>
              <a:rPr lang="en-US" altLang="zh-CN" sz="2300" kern="1200" dirty="0"/>
              <a:t>(E </a:t>
            </a:r>
            <a:r>
              <a:rPr lang="en-US" altLang="zh-CN" sz="2300" kern="1200" dirty="0" err="1"/>
              <a:t>obj</a:t>
            </a:r>
            <a:r>
              <a:rPr lang="en-US" altLang="zh-CN" sz="2300" kern="1200" dirty="0" smtClean="0"/>
              <a:t>)</a:t>
            </a:r>
          </a:p>
          <a:p>
            <a:pPr lvl="1">
              <a:defRPr/>
            </a:pPr>
            <a:r>
              <a:rPr lang="en-US" altLang="zh-CN" sz="2300" kern="1200" dirty="0"/>
              <a:t>public E </a:t>
            </a:r>
            <a:r>
              <a:rPr lang="en-US" altLang="zh-CN" sz="2300" kern="1200" dirty="0" err="1"/>
              <a:t>elementAt</a:t>
            </a:r>
            <a:r>
              <a:rPr lang="en-US" altLang="zh-CN" sz="2300" kern="1200" dirty="0"/>
              <a:t>(</a:t>
            </a:r>
            <a:r>
              <a:rPr lang="en-US" altLang="zh-CN" sz="2300" kern="1200" dirty="0" err="1"/>
              <a:t>int</a:t>
            </a:r>
            <a:r>
              <a:rPr lang="en-US" altLang="zh-CN" sz="2300" kern="1200" dirty="0"/>
              <a:t> index</a:t>
            </a:r>
            <a:r>
              <a:rPr lang="en-US" altLang="zh-CN" sz="2300" kern="1200" dirty="0" smtClean="0"/>
              <a:t>)</a:t>
            </a:r>
          </a:p>
          <a:p>
            <a:pPr lvl="1">
              <a:defRPr/>
            </a:pPr>
            <a:r>
              <a:rPr lang="en-US" altLang="zh-CN" sz="2300" kern="1200" dirty="0"/>
              <a:t>public </a:t>
            </a:r>
            <a:r>
              <a:rPr lang="en-US" altLang="zh-CN" sz="2300" kern="1200" dirty="0" smtClean="0"/>
              <a:t>Enumeration </a:t>
            </a:r>
            <a:r>
              <a:rPr lang="en-US" altLang="zh-CN" sz="2300" kern="1200" dirty="0"/>
              <a:t>elements</a:t>
            </a:r>
            <a:r>
              <a:rPr lang="en-US" altLang="zh-CN" sz="2300" kern="1200" dirty="0" smtClean="0"/>
              <a:t>()</a:t>
            </a:r>
          </a:p>
          <a:p>
            <a:pPr>
              <a:defRPr/>
            </a:pPr>
            <a:r>
              <a:rPr lang="en-US" altLang="zh-CN" sz="2800" kern="1200" dirty="0" smtClean="0"/>
              <a:t>Vector</a:t>
            </a:r>
            <a:r>
              <a:rPr lang="zh-CN" altLang="en-US" sz="2800" kern="1200" dirty="0" smtClean="0"/>
              <a:t>案例</a:t>
            </a:r>
            <a:endParaRPr lang="en-US" altLang="zh-CN" sz="2800" kern="1200" dirty="0"/>
          </a:p>
          <a:p>
            <a:pPr lvl="1">
              <a:defRPr/>
            </a:pPr>
            <a:r>
              <a:rPr lang="zh-CN" altLang="en-US" sz="2300" kern="1200" dirty="0"/>
              <a:t>存储字符串并遍历</a:t>
            </a:r>
            <a:endParaRPr lang="en-US" altLang="zh-CN" sz="2300" kern="1200" dirty="0"/>
          </a:p>
          <a:p>
            <a:pPr lvl="1">
              <a:defRPr/>
            </a:pPr>
            <a:r>
              <a:rPr lang="zh-CN" altLang="en-US" sz="2300" kern="1200" dirty="0"/>
              <a:t>存储自定义</a:t>
            </a:r>
            <a:r>
              <a:rPr lang="zh-CN" altLang="en-US" sz="2300" kern="1200" dirty="0" smtClean="0"/>
              <a:t>对象并</a:t>
            </a:r>
            <a:r>
              <a:rPr lang="zh-CN" altLang="en-US" sz="2300" kern="1200" dirty="0"/>
              <a:t>遍历</a:t>
            </a:r>
            <a:endParaRPr lang="en-US" altLang="zh-CN" sz="2300" kern="1200" dirty="0"/>
          </a:p>
          <a:p>
            <a:pPr lvl="1">
              <a:defRPr/>
            </a:pPr>
            <a:endParaRPr lang="en-US" altLang="zh-CN" sz="2300" kern="12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mtClean="0"/>
              <a:t>LinkedList</a:t>
            </a:r>
            <a:r>
              <a:rPr lang="zh-CN" altLang="en-US" sz="3600" b="1" smtClean="0"/>
              <a:t>类概述及使用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kern="1200" dirty="0" err="1" smtClean="0"/>
              <a:t>LinkedList</a:t>
            </a:r>
            <a:r>
              <a:rPr lang="zh-CN" altLang="en-US" sz="2800" kern="1200" dirty="0" smtClean="0"/>
              <a:t>类概述</a:t>
            </a:r>
            <a:endParaRPr lang="en-US" altLang="zh-CN" sz="2800" kern="1200" dirty="0" smtClean="0"/>
          </a:p>
          <a:p>
            <a:pPr lvl="1">
              <a:defRPr/>
            </a:pPr>
            <a:r>
              <a:rPr lang="zh-CN" altLang="en-US" sz="2300" kern="1200" dirty="0"/>
              <a:t>底层</a:t>
            </a:r>
            <a:r>
              <a:rPr lang="zh-CN" altLang="en-US" sz="2300" kern="1200" dirty="0" smtClean="0"/>
              <a:t>数据结构是链表，查询慢，增删快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线程不安全，效率高</a:t>
            </a:r>
            <a:endParaRPr lang="en-US" altLang="zh-CN" sz="2300" kern="1200" dirty="0" smtClean="0"/>
          </a:p>
          <a:p>
            <a:pPr>
              <a:defRPr/>
            </a:pPr>
            <a:r>
              <a:rPr lang="en-US" altLang="zh-CN" sz="2800" kern="1200" dirty="0" err="1"/>
              <a:t>LinkedList</a:t>
            </a:r>
            <a:r>
              <a:rPr lang="zh-CN" altLang="en-US" sz="2800" kern="1200" dirty="0" smtClean="0"/>
              <a:t>类</a:t>
            </a:r>
            <a:r>
              <a:rPr lang="zh-CN" altLang="en-US" sz="2800" kern="1200" dirty="0"/>
              <a:t>特有功能</a:t>
            </a:r>
            <a:endParaRPr lang="en-US" altLang="zh-CN" sz="2800" kern="1200" dirty="0"/>
          </a:p>
          <a:p>
            <a:pPr lvl="1">
              <a:defRPr/>
            </a:pPr>
            <a:r>
              <a:rPr lang="en-US" altLang="zh-CN" sz="2300" kern="1200" dirty="0"/>
              <a:t>public void </a:t>
            </a:r>
            <a:r>
              <a:rPr lang="en-US" altLang="zh-CN" sz="2300" kern="1200" dirty="0" err="1"/>
              <a:t>addFirst</a:t>
            </a:r>
            <a:r>
              <a:rPr lang="en-US" altLang="zh-CN" sz="2300" kern="1200" dirty="0"/>
              <a:t>(E </a:t>
            </a:r>
            <a:r>
              <a:rPr lang="en-US" altLang="zh-CN" sz="2300" kern="1200" dirty="0" smtClean="0"/>
              <a:t>e)</a:t>
            </a:r>
            <a:r>
              <a:rPr lang="zh-CN" altLang="en-US" sz="2300" kern="1200" dirty="0" smtClean="0"/>
              <a:t>及</a:t>
            </a:r>
            <a:r>
              <a:rPr lang="en-US" altLang="zh-CN" sz="2300" kern="1200" dirty="0" err="1" smtClean="0"/>
              <a:t>addLast</a:t>
            </a:r>
            <a:r>
              <a:rPr lang="en-US" altLang="zh-CN" sz="2300" kern="1200" dirty="0" smtClean="0"/>
              <a:t>(E </a:t>
            </a:r>
            <a:r>
              <a:rPr lang="en-US" altLang="zh-CN" sz="2300" kern="1200" dirty="0"/>
              <a:t>e</a:t>
            </a:r>
            <a:r>
              <a:rPr lang="en-US" altLang="zh-CN" sz="2300" kern="1200" dirty="0" smtClean="0"/>
              <a:t>)</a:t>
            </a:r>
          </a:p>
          <a:p>
            <a:pPr lvl="1">
              <a:defRPr/>
            </a:pPr>
            <a:r>
              <a:rPr lang="en-US" altLang="zh-CN" sz="2300" kern="1200" dirty="0"/>
              <a:t>public E </a:t>
            </a:r>
            <a:r>
              <a:rPr lang="en-US" altLang="zh-CN" sz="2300" kern="1200" dirty="0" err="1"/>
              <a:t>getFirst</a:t>
            </a:r>
            <a:r>
              <a:rPr lang="en-US" altLang="zh-CN" sz="2300" kern="1200" dirty="0" smtClean="0"/>
              <a:t>()</a:t>
            </a:r>
            <a:r>
              <a:rPr lang="zh-CN" altLang="en-US" sz="2300" kern="1200" dirty="0" smtClean="0"/>
              <a:t>及</a:t>
            </a:r>
            <a:r>
              <a:rPr lang="en-US" altLang="zh-CN" sz="2300" kern="1200" dirty="0" err="1"/>
              <a:t>getLast</a:t>
            </a:r>
            <a:r>
              <a:rPr lang="en-US" altLang="zh-CN" sz="2300" kern="1200" dirty="0" smtClean="0"/>
              <a:t>()</a:t>
            </a:r>
          </a:p>
          <a:p>
            <a:pPr lvl="1">
              <a:defRPr/>
            </a:pPr>
            <a:r>
              <a:rPr lang="en-US" altLang="zh-CN" sz="2300" kern="1200" dirty="0" smtClean="0"/>
              <a:t>public E </a:t>
            </a:r>
            <a:r>
              <a:rPr lang="en-US" altLang="zh-CN" sz="2300" kern="1200" dirty="0" err="1" smtClean="0"/>
              <a:t>removeFirst</a:t>
            </a:r>
            <a:r>
              <a:rPr lang="en-US" altLang="zh-CN" sz="2300" kern="1200" dirty="0" smtClean="0"/>
              <a:t>()</a:t>
            </a:r>
            <a:r>
              <a:rPr lang="zh-CN" altLang="en-US" sz="2300" kern="1200" dirty="0" smtClean="0"/>
              <a:t>及</a:t>
            </a:r>
            <a:r>
              <a:rPr lang="en-US" altLang="zh-CN" sz="2300" kern="1200" dirty="0" smtClean="0"/>
              <a:t>public E </a:t>
            </a:r>
            <a:r>
              <a:rPr lang="en-US" altLang="zh-CN" sz="2300" kern="1200" dirty="0" err="1" smtClean="0"/>
              <a:t>removeLast</a:t>
            </a:r>
            <a:r>
              <a:rPr lang="en-US" altLang="zh-CN" sz="2300" kern="1200" dirty="0" smtClean="0"/>
              <a:t>()</a:t>
            </a:r>
          </a:p>
          <a:p>
            <a:pPr>
              <a:defRPr/>
            </a:pPr>
            <a:r>
              <a:rPr lang="en-US" altLang="zh-CN" sz="2800" kern="1200" dirty="0" err="1" smtClean="0"/>
              <a:t>LinkedList</a:t>
            </a:r>
            <a:r>
              <a:rPr lang="zh-CN" altLang="en-US" sz="2800" kern="1200" dirty="0" smtClean="0"/>
              <a:t>案例</a:t>
            </a:r>
            <a:endParaRPr lang="en-US" altLang="zh-CN" sz="2800" kern="1200" dirty="0" smtClean="0"/>
          </a:p>
          <a:p>
            <a:pPr lvl="1">
              <a:defRPr/>
            </a:pPr>
            <a:r>
              <a:rPr lang="zh-CN" altLang="en-US" sz="2300" kern="1200" dirty="0"/>
              <a:t>存储字符串并遍历</a:t>
            </a:r>
            <a:endParaRPr lang="en-US" altLang="zh-CN" sz="2300" kern="1200" dirty="0"/>
          </a:p>
          <a:p>
            <a:pPr lvl="1">
              <a:defRPr/>
            </a:pPr>
            <a:r>
              <a:rPr lang="zh-CN" altLang="en-US" sz="2300" kern="1200" dirty="0"/>
              <a:t>存储自定义</a:t>
            </a:r>
            <a:r>
              <a:rPr lang="zh-CN" altLang="en-US" sz="2300" kern="1200" dirty="0" smtClean="0"/>
              <a:t>对象并</a:t>
            </a:r>
            <a:r>
              <a:rPr lang="zh-CN" altLang="en-US" sz="2300" kern="1200" dirty="0"/>
              <a:t>遍历</a:t>
            </a:r>
            <a:endParaRPr lang="en-US" altLang="zh-CN" sz="2300" kern="1200" dirty="0"/>
          </a:p>
          <a:p>
            <a:pPr lvl="1">
              <a:defRPr/>
            </a:pPr>
            <a:endParaRPr lang="en-US" altLang="zh-CN" sz="2300" kern="1200" dirty="0" smtClean="0"/>
          </a:p>
          <a:p>
            <a:pPr lvl="1">
              <a:defRPr/>
            </a:pPr>
            <a:endParaRPr lang="en-US" altLang="zh-CN" sz="2300" kern="12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mtClean="0"/>
              <a:t>List</a:t>
            </a:r>
            <a:r>
              <a:rPr lang="zh-CN" altLang="en-US" sz="3600" b="1" smtClean="0"/>
              <a:t>集合练习</a:t>
            </a:r>
            <a:r>
              <a:rPr lang="en-US" altLang="zh-CN" sz="3600" b="1" smtClean="0"/>
              <a:t>1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kern="1200" dirty="0" err="1" smtClean="0"/>
              <a:t>ArrayList</a:t>
            </a:r>
            <a:endParaRPr lang="en-US" altLang="zh-CN" sz="28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去除集合中字符串的重复值</a:t>
            </a:r>
            <a:r>
              <a:rPr lang="en-US" altLang="zh-CN" sz="2300" kern="1200" dirty="0" smtClean="0"/>
              <a:t>(</a:t>
            </a:r>
            <a:r>
              <a:rPr lang="zh-CN" altLang="en-US" sz="2300" kern="1200" dirty="0" smtClean="0"/>
              <a:t>字符串的内容相同</a:t>
            </a:r>
            <a:r>
              <a:rPr lang="en-US" altLang="zh-CN" sz="2300" kern="1200" dirty="0" smtClean="0"/>
              <a:t>)</a:t>
            </a:r>
          </a:p>
          <a:p>
            <a:pPr lvl="1">
              <a:defRPr/>
            </a:pPr>
            <a:r>
              <a:rPr lang="zh-CN" altLang="en-US" sz="2300" kern="1200" dirty="0" smtClean="0"/>
              <a:t>去除集合中自定义对象的重复值</a:t>
            </a:r>
            <a:r>
              <a:rPr lang="en-US" altLang="zh-CN" sz="2300" kern="1200" dirty="0" smtClean="0"/>
              <a:t>(</a:t>
            </a:r>
            <a:r>
              <a:rPr lang="zh-CN" altLang="en-US" sz="2300" kern="1200" dirty="0" smtClean="0"/>
              <a:t>对象的成员变量值都相同</a:t>
            </a:r>
            <a:r>
              <a:rPr lang="en-US" altLang="zh-CN" sz="2300" kern="1200" dirty="0" smtClean="0"/>
              <a:t>)</a:t>
            </a:r>
          </a:p>
          <a:p>
            <a:pPr>
              <a:defRPr/>
            </a:pPr>
            <a:r>
              <a:rPr lang="en-US" altLang="zh-CN" sz="2800" kern="1200" dirty="0" err="1" smtClean="0"/>
              <a:t>LinkedList</a:t>
            </a:r>
            <a:endParaRPr lang="en-US" altLang="zh-CN" sz="28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请用</a:t>
            </a:r>
            <a:r>
              <a:rPr lang="en-US" altLang="zh-CN" sz="2300" kern="1200" dirty="0" err="1" smtClean="0"/>
              <a:t>LinkedList</a:t>
            </a:r>
            <a:r>
              <a:rPr lang="zh-CN" altLang="en-US" sz="2300" kern="1200" dirty="0" smtClean="0"/>
              <a:t>模拟栈数据结构的集合，并测试</a:t>
            </a:r>
            <a:endParaRPr lang="en-US" altLang="zh-CN" sz="2300" kern="1200" dirty="0" smtClean="0"/>
          </a:p>
          <a:p>
            <a:pPr lvl="1">
              <a:defRPr/>
            </a:pPr>
            <a:endParaRPr lang="en-US" altLang="zh-CN" sz="2300" kern="12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本章内容</a:t>
            </a:r>
          </a:p>
        </p:txBody>
      </p:sp>
      <p:pic>
        <p:nvPicPr>
          <p:cNvPr id="17412" name="Picture 3" descr="java集合类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84213" y="1773238"/>
            <a:ext cx="7848600" cy="4108450"/>
          </a:xfr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/>
              <a:t>泛型概述及使用</a:t>
            </a:r>
            <a:endParaRPr lang="en-US" altLang="zh-CN" sz="3600" b="1"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zh-CN" sz="2800" dirty="0" smtClean="0"/>
              <a:t>JDK1.5以后出现的机制</a:t>
            </a:r>
          </a:p>
          <a:p>
            <a:pPr eaLnBrk="1" hangingPunct="1">
              <a:defRPr/>
            </a:pPr>
            <a:r>
              <a:rPr lang="zh-CN" altLang="zh-CN" sz="2800" dirty="0" smtClean="0"/>
              <a:t>泛型出现的原因</a:t>
            </a:r>
          </a:p>
          <a:p>
            <a:pPr eaLnBrk="1" hangingPunct="1">
              <a:defRPr/>
            </a:pPr>
            <a:r>
              <a:rPr lang="zh-CN" altLang="zh-CN" sz="2800" dirty="0" smtClean="0"/>
              <a:t>泛型出现的好处</a:t>
            </a:r>
          </a:p>
          <a:p>
            <a:pPr eaLnBrk="1" hangingPunct="1">
              <a:defRPr/>
            </a:pPr>
            <a:r>
              <a:rPr lang="zh-CN" altLang="zh-CN" sz="2800" dirty="0" smtClean="0"/>
              <a:t>泛型的书写格式</a:t>
            </a:r>
            <a:endParaRPr lang="en-US" altLang="zh-CN" sz="2800" dirty="0" smtClean="0"/>
          </a:p>
          <a:p>
            <a:pPr eaLnBrk="1" hangingPunct="1">
              <a:defRPr/>
            </a:pPr>
            <a:r>
              <a:rPr lang="zh-CN" altLang="en-US" sz="2800" kern="1200" dirty="0" smtClean="0"/>
              <a:t>把前面的集合代码用泛型改进</a:t>
            </a:r>
            <a:endParaRPr lang="en-US" altLang="zh-CN" sz="2800" kern="1200" dirty="0" smtClean="0"/>
          </a:p>
          <a:p>
            <a:pPr eaLnBrk="1" hangingPunct="1">
              <a:defRPr/>
            </a:pPr>
            <a:endParaRPr lang="zh-CN" altLang="zh-CN" sz="2800" dirty="0" smtClean="0"/>
          </a:p>
          <a:p>
            <a:pPr>
              <a:defRPr/>
            </a:pPr>
            <a:endParaRPr lang="en-US" altLang="zh-CN" sz="2800" kern="12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smtClean="0"/>
              <a:t>泛型由来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为什么会有泛型呢</a:t>
            </a:r>
            <a:r>
              <a:rPr lang="en-US" altLang="zh-CN" sz="2800" dirty="0" smtClean="0"/>
              <a:t>?</a:t>
            </a:r>
          </a:p>
          <a:p>
            <a:pPr lvl="1" eaLnBrk="1" hangingPunct="1">
              <a:defRPr/>
            </a:pPr>
            <a:r>
              <a:rPr lang="zh-CN" altLang="en-US" sz="2300" dirty="0" smtClean="0"/>
              <a:t>通过案例引入</a:t>
            </a:r>
            <a:endParaRPr lang="en-US" altLang="zh-CN" sz="2300" dirty="0" smtClean="0"/>
          </a:p>
          <a:p>
            <a:pPr lvl="1" eaLnBrk="1" hangingPunct="1">
              <a:defRPr/>
            </a:pPr>
            <a:r>
              <a:rPr lang="zh-CN" altLang="en-US" sz="2300" dirty="0" smtClean="0"/>
              <a:t>早期的</a:t>
            </a:r>
            <a:r>
              <a:rPr lang="en-US" altLang="zh-CN" sz="2300" dirty="0" smtClean="0"/>
              <a:t>Object</a:t>
            </a:r>
            <a:r>
              <a:rPr lang="zh-CN" altLang="en-US" sz="2300" dirty="0" smtClean="0"/>
              <a:t>类型可以接收任意的对象类型，但是在实际的使用中，会有类型转换的问题。也就存在这隐患，所以</a:t>
            </a:r>
            <a:r>
              <a:rPr lang="en-US" altLang="zh-CN" sz="2300" dirty="0" smtClean="0"/>
              <a:t>Java</a:t>
            </a:r>
            <a:r>
              <a:rPr lang="zh-CN" altLang="en-US" sz="2300" dirty="0" smtClean="0"/>
              <a:t>提供了泛型来解决这个安全问题。</a:t>
            </a:r>
            <a:endParaRPr lang="zh-CN" altLang="zh-CN" sz="2300" dirty="0" smtClean="0"/>
          </a:p>
          <a:p>
            <a:pPr>
              <a:defRPr/>
            </a:pPr>
            <a:endParaRPr lang="en-US" altLang="zh-CN" sz="2800" kern="12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smtClean="0"/>
              <a:t>泛型应用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kern="1200" dirty="0" smtClean="0"/>
              <a:t>泛型类</a:t>
            </a:r>
            <a:endParaRPr lang="en-US" altLang="zh-CN" sz="28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把泛型定义在类上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格式</a:t>
            </a:r>
            <a:r>
              <a:rPr lang="en-US" altLang="zh-CN" sz="2300" kern="1200" dirty="0" smtClean="0"/>
              <a:t>:public class </a:t>
            </a:r>
            <a:r>
              <a:rPr lang="zh-CN" altLang="en-US" sz="2300" kern="1200" dirty="0" smtClean="0"/>
              <a:t>类名</a:t>
            </a:r>
            <a:r>
              <a:rPr lang="en-US" altLang="zh-CN" sz="2300" kern="1200" dirty="0" smtClean="0"/>
              <a:t>&lt;</a:t>
            </a:r>
            <a:r>
              <a:rPr lang="zh-CN" altLang="en-US" sz="2300" kern="1200" dirty="0" smtClean="0"/>
              <a:t>泛型类型</a:t>
            </a:r>
            <a:r>
              <a:rPr lang="en-US" altLang="zh-CN" sz="2300" kern="1200" dirty="0" smtClean="0"/>
              <a:t>1,…&gt;</a:t>
            </a:r>
          </a:p>
          <a:p>
            <a:pPr lvl="1">
              <a:defRPr/>
            </a:pPr>
            <a:r>
              <a:rPr lang="zh-CN" altLang="en-US" sz="2300" kern="1200" dirty="0" smtClean="0"/>
              <a:t>注意</a:t>
            </a:r>
            <a:r>
              <a:rPr lang="en-US" altLang="zh-CN" sz="2300" kern="1200" dirty="0" smtClean="0"/>
              <a:t>:</a:t>
            </a:r>
            <a:r>
              <a:rPr lang="zh-CN" altLang="en-US" sz="2300" kern="1200" dirty="0" smtClean="0"/>
              <a:t>泛型类型必须是引用类型</a:t>
            </a:r>
            <a:endParaRPr lang="en-US" altLang="zh-CN" sz="2300" kern="1200" dirty="0" smtClean="0"/>
          </a:p>
          <a:p>
            <a:pPr>
              <a:defRPr/>
            </a:pPr>
            <a:r>
              <a:rPr lang="zh-CN" altLang="en-US" sz="2800" kern="1200" dirty="0"/>
              <a:t>泛</a:t>
            </a:r>
            <a:r>
              <a:rPr lang="zh-CN" altLang="en-US" sz="2800" kern="1200" dirty="0" smtClean="0"/>
              <a:t>型方法</a:t>
            </a:r>
            <a:endParaRPr lang="en-US" altLang="zh-CN" sz="28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把泛型定义在方法上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格式</a:t>
            </a:r>
            <a:r>
              <a:rPr lang="en-US" altLang="zh-CN" sz="2300" kern="1200" dirty="0" smtClean="0"/>
              <a:t>:public &lt;</a:t>
            </a:r>
            <a:r>
              <a:rPr lang="zh-CN" altLang="en-US" sz="2300" kern="1200" dirty="0" smtClean="0"/>
              <a:t>泛型类型</a:t>
            </a:r>
            <a:r>
              <a:rPr lang="en-US" altLang="zh-CN" sz="2300" kern="1200" dirty="0" smtClean="0"/>
              <a:t>&gt; </a:t>
            </a:r>
            <a:r>
              <a:rPr lang="zh-CN" altLang="en-US" sz="2300" kern="1200" dirty="0" smtClean="0"/>
              <a:t>返回类型 方法名</a:t>
            </a:r>
            <a:r>
              <a:rPr lang="en-US" altLang="zh-CN" sz="2300" kern="1200" dirty="0" smtClean="0"/>
              <a:t>(</a:t>
            </a:r>
            <a:r>
              <a:rPr lang="zh-CN" altLang="en-US" sz="2300" kern="1200" dirty="0" smtClean="0"/>
              <a:t>泛型类型 </a:t>
            </a:r>
            <a:r>
              <a:rPr lang="en-US" altLang="zh-CN" sz="2300" kern="1200" dirty="0" smtClean="0"/>
              <a:t>.)</a:t>
            </a:r>
          </a:p>
          <a:p>
            <a:pPr>
              <a:defRPr/>
            </a:pPr>
            <a:r>
              <a:rPr lang="zh-CN" altLang="en-US" sz="2800" kern="1200" dirty="0"/>
              <a:t>泛</a:t>
            </a:r>
            <a:r>
              <a:rPr lang="zh-CN" altLang="en-US" sz="2800" kern="1200" dirty="0" smtClean="0"/>
              <a:t>型接口</a:t>
            </a:r>
            <a:endParaRPr lang="en-US" altLang="zh-CN" sz="28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把泛型定义在接口上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格式</a:t>
            </a:r>
            <a:r>
              <a:rPr lang="en-US" altLang="zh-CN" sz="2300" kern="1200" dirty="0" smtClean="0"/>
              <a:t>:public  interface </a:t>
            </a:r>
            <a:r>
              <a:rPr lang="zh-CN" altLang="en-US" sz="2300" kern="1200" dirty="0" smtClean="0"/>
              <a:t>接口名</a:t>
            </a:r>
            <a:r>
              <a:rPr lang="en-US" altLang="zh-CN" sz="2300" kern="1200" dirty="0" smtClean="0"/>
              <a:t>&lt;</a:t>
            </a:r>
            <a:r>
              <a:rPr lang="zh-CN" altLang="en-US" sz="2300" kern="1200" dirty="0" smtClean="0"/>
              <a:t>泛型类型</a:t>
            </a:r>
            <a:r>
              <a:rPr lang="en-US" altLang="zh-CN" sz="2300" kern="1200" dirty="0" smtClean="0"/>
              <a:t>1…&gt;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/>
              <a:t>泛型高级</a:t>
            </a:r>
            <a:r>
              <a:rPr lang="en-US" altLang="zh-CN" sz="3600" b="1" dirty="0" smtClean="0"/>
              <a:t>(</a:t>
            </a:r>
            <a:r>
              <a:rPr lang="zh-CN" altLang="en-US" sz="3600" b="1" dirty="0" smtClean="0"/>
              <a:t>通配符</a:t>
            </a:r>
            <a:r>
              <a:rPr lang="en-US" altLang="zh-CN" sz="3600" b="1" dirty="0" smtClean="0"/>
              <a:t>)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泛型通配符&lt;?&gt;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任意类型，如果没有明确，那么就是</a:t>
            </a:r>
            <a:r>
              <a:rPr lang="en-US" altLang="zh-CN" sz="2300" dirty="0" smtClean="0"/>
              <a:t>Object</a:t>
            </a:r>
            <a:r>
              <a:rPr lang="zh-CN" altLang="en-US" sz="2300" dirty="0" smtClean="0"/>
              <a:t>以及任意的</a:t>
            </a:r>
            <a:r>
              <a:rPr lang="en-US" altLang="zh-CN" sz="2300" dirty="0" smtClean="0"/>
              <a:t>Java</a:t>
            </a:r>
            <a:r>
              <a:rPr lang="zh-CN" altLang="en-US" sz="2300" dirty="0" smtClean="0"/>
              <a:t>类了</a:t>
            </a:r>
            <a:endParaRPr lang="en-US" altLang="zh-CN" sz="2300" dirty="0" smtClean="0"/>
          </a:p>
          <a:p>
            <a:r>
              <a:rPr lang="zh-CN" altLang="en-US" sz="2800" dirty="0" smtClean="0"/>
              <a:t>? extends E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向上限定，</a:t>
            </a:r>
            <a:r>
              <a:rPr lang="en-US" altLang="zh-CN" sz="2300" dirty="0" smtClean="0"/>
              <a:t>E</a:t>
            </a:r>
            <a:r>
              <a:rPr lang="zh-CN" altLang="en-US" sz="2300" dirty="0" smtClean="0"/>
              <a:t>及其子类</a:t>
            </a:r>
            <a:endParaRPr lang="en-US" altLang="zh-CN" sz="2300" dirty="0" smtClean="0"/>
          </a:p>
          <a:p>
            <a:r>
              <a:rPr lang="zh-CN" altLang="en-US" sz="2800" dirty="0" smtClean="0"/>
              <a:t>? super E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向下限定，</a:t>
            </a:r>
            <a:r>
              <a:rPr lang="en-US" altLang="zh-CN" sz="2300" dirty="0" smtClean="0"/>
              <a:t>E</a:t>
            </a:r>
            <a:r>
              <a:rPr lang="zh-CN" altLang="en-US" sz="2300" dirty="0" smtClean="0"/>
              <a:t>及其父类</a:t>
            </a:r>
            <a:endParaRPr lang="en-US" altLang="zh-CN" sz="230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smtClean="0"/>
              <a:t>增强</a:t>
            </a:r>
            <a:r>
              <a:rPr lang="en-US" altLang="zh-CN" sz="3600" b="1" smtClean="0"/>
              <a:t>for</a:t>
            </a:r>
            <a:r>
              <a:rPr lang="zh-CN" altLang="en-US" sz="3600" b="1" smtClean="0"/>
              <a:t>概述及使用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kern="1200" dirty="0" smtClean="0"/>
              <a:t>增强</a:t>
            </a:r>
            <a:r>
              <a:rPr lang="en-US" altLang="zh-CN" sz="2800" kern="1200" dirty="0" smtClean="0"/>
              <a:t>for</a:t>
            </a:r>
            <a:r>
              <a:rPr lang="zh-CN" altLang="en-US" sz="2800" kern="1200" dirty="0" smtClean="0"/>
              <a:t>概述</a:t>
            </a:r>
            <a:endParaRPr lang="en-US" altLang="zh-CN" sz="28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简化数组和</a:t>
            </a:r>
            <a:r>
              <a:rPr lang="en-US" altLang="zh-CN" sz="2300" kern="1200" dirty="0" smtClean="0"/>
              <a:t>Collection</a:t>
            </a:r>
            <a:r>
              <a:rPr lang="zh-CN" altLang="en-US" sz="2300" kern="1200" dirty="0" smtClean="0"/>
              <a:t>集合的遍历</a:t>
            </a:r>
            <a:endParaRPr lang="en-US" altLang="zh-CN" sz="2300" kern="1200" dirty="0" smtClean="0"/>
          </a:p>
          <a:p>
            <a:pPr>
              <a:defRPr/>
            </a:pPr>
            <a:r>
              <a:rPr lang="zh-CN" altLang="en-US" sz="2800" kern="1200" dirty="0" smtClean="0"/>
              <a:t>格式：</a:t>
            </a:r>
            <a:endParaRPr lang="en-US" altLang="zh-CN" sz="2800" kern="1200" dirty="0" smtClean="0"/>
          </a:p>
          <a:p>
            <a:pPr lvl="1">
              <a:defRPr/>
            </a:pPr>
            <a:r>
              <a:rPr lang="en-US" altLang="zh-CN" sz="2300" kern="1200" dirty="0" smtClean="0"/>
              <a:t>for(</a:t>
            </a:r>
            <a:r>
              <a:rPr lang="zh-CN" altLang="en-US" sz="2300" kern="1200" dirty="0" smtClean="0"/>
              <a:t>元素数据类型 变量 </a:t>
            </a:r>
            <a:r>
              <a:rPr lang="en-US" altLang="zh-CN" sz="2300" kern="1200" dirty="0" smtClean="0"/>
              <a:t>: </a:t>
            </a:r>
            <a:r>
              <a:rPr lang="zh-CN" altLang="en-US" sz="2300" kern="1200" dirty="0" smtClean="0"/>
              <a:t>数组或者</a:t>
            </a:r>
            <a:r>
              <a:rPr lang="en-US" altLang="zh-CN" sz="2300" kern="1200" dirty="0" smtClean="0"/>
              <a:t>Collection</a:t>
            </a:r>
            <a:r>
              <a:rPr lang="zh-CN" altLang="en-US" sz="2300" kern="1200" dirty="0" smtClean="0"/>
              <a:t>集合</a:t>
            </a:r>
            <a:r>
              <a:rPr lang="en-US" altLang="zh-CN" sz="2300" kern="1200" dirty="0" smtClean="0"/>
              <a:t>) {</a:t>
            </a:r>
          </a:p>
          <a:p>
            <a:pPr marL="914400" lvl="2" indent="0">
              <a:buFontTx/>
              <a:buNone/>
              <a:defRPr/>
            </a:pPr>
            <a:r>
              <a:rPr lang="en-US" altLang="zh-CN" sz="2300" kern="1200" dirty="0" smtClean="0"/>
              <a:t>	</a:t>
            </a:r>
            <a:r>
              <a:rPr lang="zh-CN" altLang="en-US" sz="2300" kern="1200" dirty="0" smtClean="0"/>
              <a:t>使用变量即可，该变量就是元素</a:t>
            </a:r>
            <a:endParaRPr lang="en-US" altLang="zh-CN" sz="2300" kern="1200" dirty="0"/>
          </a:p>
          <a:p>
            <a:pPr marL="457200" lvl="1" indent="0">
              <a:buFontTx/>
              <a:buNone/>
              <a:defRPr/>
            </a:pPr>
            <a:r>
              <a:rPr lang="en-US" altLang="zh-CN" sz="2300" kern="1200" dirty="0"/>
              <a:t> </a:t>
            </a:r>
            <a:r>
              <a:rPr lang="en-US" altLang="zh-CN" sz="2300" kern="1200" dirty="0" smtClean="0"/>
              <a:t>   }</a:t>
            </a:r>
          </a:p>
          <a:p>
            <a:pPr>
              <a:defRPr/>
            </a:pPr>
            <a:r>
              <a:rPr lang="zh-CN" altLang="en-US" sz="2800" kern="1200" dirty="0" smtClean="0"/>
              <a:t>好处：简化遍历</a:t>
            </a:r>
            <a:endParaRPr lang="en-US" altLang="zh-CN" sz="2800" kern="1200" dirty="0" smtClean="0"/>
          </a:p>
          <a:p>
            <a:pPr>
              <a:defRPr/>
            </a:pPr>
            <a:r>
              <a:rPr lang="zh-CN" altLang="en-US" sz="2800" kern="1200" dirty="0" smtClean="0"/>
              <a:t>注意事项：增强</a:t>
            </a:r>
            <a:r>
              <a:rPr lang="en-US" altLang="zh-CN" sz="2800" kern="1200" dirty="0" smtClean="0"/>
              <a:t>for</a:t>
            </a:r>
            <a:r>
              <a:rPr lang="zh-CN" altLang="en-US" sz="2800" kern="1200" dirty="0" smtClean="0"/>
              <a:t>的目标要判断是否为</a:t>
            </a:r>
            <a:r>
              <a:rPr lang="en-US" altLang="zh-CN" sz="2800" kern="1200" dirty="0" smtClean="0"/>
              <a:t>null</a:t>
            </a:r>
          </a:p>
          <a:p>
            <a:pPr>
              <a:defRPr/>
            </a:pPr>
            <a:r>
              <a:rPr lang="zh-CN" altLang="en-US" sz="2800" kern="1200" dirty="0"/>
              <a:t>把前面的集合</a:t>
            </a:r>
            <a:r>
              <a:rPr lang="zh-CN" altLang="en-US" sz="2800" kern="1200" dirty="0" smtClean="0"/>
              <a:t>代码的遍历用增强</a:t>
            </a:r>
            <a:r>
              <a:rPr lang="en-US" altLang="zh-CN" sz="2800" kern="1200" dirty="0" smtClean="0"/>
              <a:t>for</a:t>
            </a:r>
            <a:r>
              <a:rPr lang="zh-CN" altLang="en-US" sz="2800" kern="1200" dirty="0" smtClean="0"/>
              <a:t>改进</a:t>
            </a:r>
            <a:endParaRPr lang="en-US" altLang="zh-CN" sz="2800" kern="1200" dirty="0"/>
          </a:p>
          <a:p>
            <a:pPr>
              <a:defRPr/>
            </a:pPr>
            <a:endParaRPr lang="en-US" altLang="zh-CN" sz="2800" kern="12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smtClean="0"/>
              <a:t>静态导入概述及使用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kern="1200" dirty="0" smtClean="0"/>
              <a:t>静态导入概述</a:t>
            </a:r>
            <a:endParaRPr lang="en-US" altLang="zh-CN" sz="28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格式：</a:t>
            </a:r>
            <a:r>
              <a:rPr lang="en-US" altLang="zh-CN" sz="2300" kern="1200" dirty="0" smtClean="0"/>
              <a:t>import static </a:t>
            </a:r>
            <a:r>
              <a:rPr lang="zh-CN" altLang="en-US" sz="2300" kern="1200" dirty="0" smtClean="0"/>
              <a:t>包名</a:t>
            </a:r>
            <a:r>
              <a:rPr lang="en-US" altLang="zh-CN" sz="2300" kern="1200" dirty="0" smtClean="0"/>
              <a:t>….</a:t>
            </a:r>
            <a:r>
              <a:rPr lang="zh-CN" altLang="en-US" sz="2300" kern="1200" dirty="0" smtClean="0"/>
              <a:t>类名</a:t>
            </a:r>
            <a:r>
              <a:rPr lang="en-US" altLang="zh-CN" sz="2300" kern="1200" dirty="0" smtClean="0"/>
              <a:t>.</a:t>
            </a:r>
            <a:r>
              <a:rPr lang="zh-CN" altLang="en-US" sz="2300" kern="1200" dirty="0" smtClean="0"/>
              <a:t>方法名</a:t>
            </a:r>
            <a:r>
              <a:rPr lang="en-US" altLang="zh-CN" sz="2300" kern="1200" dirty="0" smtClean="0"/>
              <a:t>;</a:t>
            </a:r>
          </a:p>
          <a:p>
            <a:pPr lvl="1">
              <a:defRPr/>
            </a:pPr>
            <a:r>
              <a:rPr lang="zh-CN" altLang="en-US" sz="2300" kern="1200" dirty="0" smtClean="0"/>
              <a:t>可以直接导入到方法的级别</a:t>
            </a:r>
            <a:endParaRPr lang="en-US" altLang="zh-CN" sz="2300" kern="1200" dirty="0" smtClean="0"/>
          </a:p>
          <a:p>
            <a:pPr>
              <a:defRPr/>
            </a:pPr>
            <a:r>
              <a:rPr lang="zh-CN" altLang="en-US" sz="2800" kern="1200" dirty="0" smtClean="0"/>
              <a:t>注意事项</a:t>
            </a:r>
            <a:endParaRPr lang="en-US" altLang="zh-CN" sz="28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方法必须是静态的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如果有多个同名的静态方法，容易不知道使用谁</a:t>
            </a:r>
            <a:r>
              <a:rPr lang="en-US" altLang="zh-CN" sz="2300" kern="1200" dirty="0" smtClean="0"/>
              <a:t>?</a:t>
            </a:r>
            <a:r>
              <a:rPr lang="zh-CN" altLang="en-US" sz="2300" kern="1200" dirty="0" smtClean="0"/>
              <a:t>这个时候要使用，必须加前缀。由此可见，意义不大，所以一般不用，但是要能看懂。</a:t>
            </a:r>
            <a:endParaRPr lang="en-US" altLang="zh-CN" sz="2300" kern="1200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smtClean="0"/>
              <a:t>可变参数概述及使用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kern="1200" dirty="0" smtClean="0"/>
              <a:t>可变参数概述</a:t>
            </a:r>
            <a:endParaRPr lang="en-US" altLang="zh-CN" sz="28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定义方法的时候不知道该定义多少个参数</a:t>
            </a:r>
            <a:endParaRPr lang="en-US" altLang="zh-CN" sz="2300" kern="1200" dirty="0" smtClean="0"/>
          </a:p>
          <a:p>
            <a:pPr>
              <a:defRPr/>
            </a:pPr>
            <a:r>
              <a:rPr lang="zh-CN" altLang="en-US" sz="2800" kern="1200" dirty="0"/>
              <a:t>格式</a:t>
            </a:r>
            <a:endParaRPr lang="en-US" altLang="zh-CN" sz="2800" kern="1200" dirty="0"/>
          </a:p>
          <a:p>
            <a:pPr lvl="1">
              <a:defRPr/>
            </a:pPr>
            <a:r>
              <a:rPr lang="zh-CN" altLang="en-US" sz="2300" kern="1200" dirty="0" smtClean="0"/>
              <a:t>修饰符 返回值类型 方法名</a:t>
            </a:r>
            <a:r>
              <a:rPr lang="en-US" altLang="zh-CN" sz="2300" kern="1200" dirty="0" smtClean="0"/>
              <a:t>(</a:t>
            </a:r>
            <a:r>
              <a:rPr lang="zh-CN" altLang="en-US" sz="2300" kern="1200" dirty="0" smtClean="0"/>
              <a:t>数据类型</a:t>
            </a:r>
            <a:r>
              <a:rPr lang="en-US" altLang="zh-CN" sz="2300" kern="1200" dirty="0" smtClean="0"/>
              <a:t>…  </a:t>
            </a:r>
            <a:r>
              <a:rPr lang="zh-CN" altLang="en-US" sz="2300" kern="1200" dirty="0" smtClean="0"/>
              <a:t>变量名</a:t>
            </a:r>
            <a:r>
              <a:rPr lang="en-US" altLang="zh-CN" sz="2300" kern="1200" dirty="0" smtClean="0"/>
              <a:t>){}</a:t>
            </a:r>
          </a:p>
          <a:p>
            <a:pPr lvl="1">
              <a:defRPr/>
            </a:pPr>
            <a:r>
              <a:rPr lang="zh-CN" altLang="en-US" sz="2300" kern="1200" dirty="0" smtClean="0"/>
              <a:t>注意：</a:t>
            </a:r>
            <a:endParaRPr lang="en-US" altLang="zh-CN" sz="2300" kern="1200" dirty="0" smtClean="0"/>
          </a:p>
          <a:p>
            <a:pPr lvl="2">
              <a:defRPr/>
            </a:pPr>
            <a:r>
              <a:rPr lang="zh-CN" altLang="en-US" sz="1900" kern="1200" dirty="0" smtClean="0"/>
              <a:t>这里的变量其实是一个数组</a:t>
            </a:r>
            <a:endParaRPr lang="en-US" altLang="zh-CN" sz="1900" kern="1200" dirty="0" smtClean="0"/>
          </a:p>
          <a:p>
            <a:pPr lvl="2">
              <a:defRPr/>
            </a:pPr>
            <a:r>
              <a:rPr lang="zh-CN" altLang="en-US" sz="1900" kern="1200" dirty="0" smtClean="0"/>
              <a:t>如果一个方法有可变参数，并且有多个参数，那么，可变参数肯定是最后一个</a:t>
            </a:r>
            <a:endParaRPr lang="en-US" altLang="zh-CN" sz="1900" kern="1200" dirty="0"/>
          </a:p>
          <a:p>
            <a:pPr>
              <a:defRPr/>
            </a:pPr>
            <a:r>
              <a:rPr lang="en-US" altLang="zh-CN" sz="2800" kern="1200" dirty="0" smtClean="0"/>
              <a:t>Arrays</a:t>
            </a:r>
            <a:r>
              <a:rPr lang="zh-CN" altLang="en-US" sz="2800" kern="1200" dirty="0" smtClean="0"/>
              <a:t>工具类中的一个方法</a:t>
            </a:r>
            <a:endParaRPr lang="en-US" altLang="zh-CN" sz="2800" kern="1200" dirty="0" smtClean="0"/>
          </a:p>
          <a:p>
            <a:pPr lvl="1">
              <a:defRPr/>
            </a:pPr>
            <a:r>
              <a:rPr lang="en-US" altLang="zh-CN" sz="2300" kern="1200" dirty="0"/>
              <a:t>public static &lt;T&gt; List&lt;T&gt; </a:t>
            </a:r>
            <a:r>
              <a:rPr lang="en-US" altLang="zh-CN" sz="2300" kern="1200" dirty="0" err="1"/>
              <a:t>asList</a:t>
            </a:r>
            <a:r>
              <a:rPr lang="en-US" altLang="zh-CN" sz="2300" kern="1200" dirty="0"/>
              <a:t>(T... a)</a:t>
            </a:r>
          </a:p>
          <a:p>
            <a:pPr lvl="1">
              <a:defRPr/>
            </a:pPr>
            <a:endParaRPr lang="en-US" altLang="zh-CN" sz="2300" kern="1200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mtClean="0"/>
              <a:t>List</a:t>
            </a:r>
            <a:r>
              <a:rPr lang="zh-CN" altLang="en-US" sz="3600" b="1" smtClean="0"/>
              <a:t>集合练习</a:t>
            </a:r>
            <a:r>
              <a:rPr lang="en-US" altLang="zh-CN" sz="3600" b="1" smtClean="0"/>
              <a:t>2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kern="1200" dirty="0" smtClean="0"/>
              <a:t>获取</a:t>
            </a:r>
            <a:r>
              <a:rPr lang="en-US" altLang="zh-CN" sz="2800" kern="1200" dirty="0" smtClean="0"/>
              <a:t>10</a:t>
            </a:r>
            <a:r>
              <a:rPr lang="zh-CN" altLang="en-US" sz="2800" kern="1200" dirty="0" smtClean="0"/>
              <a:t>个</a:t>
            </a:r>
            <a:r>
              <a:rPr lang="en-US" altLang="zh-CN" sz="2800" kern="1200" dirty="0" smtClean="0"/>
              <a:t>1-20</a:t>
            </a:r>
            <a:r>
              <a:rPr lang="zh-CN" altLang="en-US" sz="2800" kern="1200" dirty="0" smtClean="0"/>
              <a:t>之间的随机数，要求不能重复</a:t>
            </a:r>
          </a:p>
          <a:p>
            <a:pPr>
              <a:defRPr/>
            </a:pPr>
            <a:r>
              <a:rPr lang="zh-CN" altLang="en-US" sz="2800" kern="1200" dirty="0" smtClean="0"/>
              <a:t>集合对象的</a:t>
            </a:r>
            <a:r>
              <a:rPr lang="en-US" altLang="zh-CN" sz="2800" kern="1200" dirty="0" err="1" smtClean="0"/>
              <a:t>toString</a:t>
            </a:r>
            <a:r>
              <a:rPr lang="en-US" altLang="zh-CN" sz="2800" kern="1200" dirty="0" smtClean="0"/>
              <a:t>()</a:t>
            </a:r>
            <a:r>
              <a:rPr lang="zh-CN" altLang="en-US" sz="2800" kern="1200" dirty="0" smtClean="0"/>
              <a:t>是如何实现</a:t>
            </a:r>
            <a:r>
              <a:rPr lang="zh-CN" altLang="en-US" sz="2800" kern="1200" dirty="0" smtClean="0"/>
              <a:t>的</a:t>
            </a:r>
            <a:endParaRPr lang="en-US" altLang="zh-CN" sz="2800" kern="1200" dirty="0" smtClean="0"/>
          </a:p>
          <a:p>
            <a:pPr>
              <a:defRPr/>
            </a:pPr>
            <a:r>
              <a:rPr lang="zh-CN" altLang="en-US" sz="2800" dirty="0" smtClean="0"/>
              <a:t>集合的嵌套</a:t>
            </a:r>
            <a:r>
              <a:rPr lang="zh-CN" altLang="en-US" sz="2800" dirty="0" smtClean="0"/>
              <a:t>遍历</a:t>
            </a:r>
            <a:endParaRPr lang="en-US" altLang="zh-CN" sz="2800" kern="1200" dirty="0" smtClean="0"/>
          </a:p>
          <a:p>
            <a:pPr>
              <a:defRPr/>
            </a:pPr>
            <a:r>
              <a:rPr lang="zh-CN" altLang="en-US" sz="2800" kern="1200" dirty="0" smtClean="0"/>
              <a:t>登录注册集合版</a:t>
            </a:r>
            <a:endParaRPr lang="en-US" altLang="zh-CN" sz="2300" kern="12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mtClean="0"/>
              <a:t>Set</a:t>
            </a:r>
            <a:r>
              <a:rPr lang="zh-CN" altLang="en-US" sz="3600" b="1" smtClean="0"/>
              <a:t>接口概述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kern="1200" dirty="0" smtClean="0"/>
              <a:t>Set</a:t>
            </a:r>
            <a:r>
              <a:rPr lang="zh-CN" altLang="en-US" sz="2800" kern="1200" dirty="0" smtClean="0"/>
              <a:t>接口概述</a:t>
            </a:r>
            <a:endParaRPr lang="en-US" altLang="zh-CN" sz="2800" kern="1200" dirty="0" smtClean="0"/>
          </a:p>
          <a:p>
            <a:pPr lvl="1">
              <a:defRPr/>
            </a:pPr>
            <a:r>
              <a:rPr lang="zh-CN" altLang="en-US" sz="2300" kern="1200" dirty="0"/>
              <a:t>一个不包含重复元素的 </a:t>
            </a:r>
            <a:r>
              <a:rPr lang="en-US" altLang="zh-CN" sz="2300" kern="1200" dirty="0"/>
              <a:t>collection</a:t>
            </a:r>
            <a:r>
              <a:rPr lang="zh-CN" altLang="en-US" sz="2300" kern="1200" dirty="0" smtClean="0"/>
              <a:t>。</a:t>
            </a:r>
            <a:endParaRPr lang="en-US" altLang="zh-CN" sz="2300" kern="1200" dirty="0" smtClean="0"/>
          </a:p>
          <a:p>
            <a:pPr>
              <a:defRPr/>
            </a:pPr>
            <a:r>
              <a:rPr lang="en-US" altLang="zh-CN" sz="2800" kern="1200" dirty="0"/>
              <a:t>Set</a:t>
            </a:r>
            <a:r>
              <a:rPr lang="zh-CN" altLang="en-US" sz="2800" kern="1200" dirty="0" smtClean="0"/>
              <a:t>案例</a:t>
            </a:r>
            <a:endParaRPr lang="en-US" altLang="zh-CN" sz="2800" kern="1200" dirty="0"/>
          </a:p>
          <a:p>
            <a:pPr lvl="1">
              <a:defRPr/>
            </a:pPr>
            <a:r>
              <a:rPr lang="zh-CN" altLang="en-US" sz="2300" kern="1200" dirty="0"/>
              <a:t>存储字符串并遍历</a:t>
            </a:r>
            <a:endParaRPr lang="en-US" altLang="zh-CN" sz="2300" kern="1200" dirty="0"/>
          </a:p>
          <a:p>
            <a:pPr lvl="1">
              <a:defRPr/>
            </a:pPr>
            <a:r>
              <a:rPr lang="zh-CN" altLang="en-US" sz="2300" kern="1200" dirty="0"/>
              <a:t>存储自定义对象并遍历</a:t>
            </a:r>
            <a:endParaRPr lang="en-US" altLang="zh-CN" sz="2300" kern="1200" dirty="0"/>
          </a:p>
          <a:p>
            <a:pPr lvl="1">
              <a:defRPr/>
            </a:pPr>
            <a:endParaRPr lang="en-US" altLang="zh-CN" sz="2300" kern="1200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mtClean="0"/>
              <a:t>HashSet</a:t>
            </a:r>
            <a:r>
              <a:rPr lang="zh-CN" altLang="en-US" sz="3600" b="1" smtClean="0"/>
              <a:t>类概述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 err="1"/>
              <a:t>HashSet</a:t>
            </a:r>
            <a:r>
              <a:rPr lang="zh-CN" altLang="en-US" sz="2800" dirty="0"/>
              <a:t>类</a:t>
            </a:r>
            <a:r>
              <a:rPr lang="zh-CN" altLang="en-US" sz="2800" dirty="0" smtClean="0"/>
              <a:t>概述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300" kern="1200" dirty="0"/>
              <a:t>不保证 </a:t>
            </a:r>
            <a:r>
              <a:rPr lang="en-US" altLang="zh-CN" sz="2300" kern="1200" dirty="0"/>
              <a:t>set </a:t>
            </a:r>
            <a:r>
              <a:rPr lang="zh-CN" altLang="en-US" sz="2300" kern="1200" dirty="0"/>
              <a:t>的迭代</a:t>
            </a:r>
            <a:r>
              <a:rPr lang="zh-CN" altLang="en-US" sz="2300" kern="1200" dirty="0" smtClean="0"/>
              <a:t>顺序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特别是</a:t>
            </a:r>
            <a:r>
              <a:rPr lang="zh-CN" altLang="en-US" sz="2300" kern="1200" dirty="0"/>
              <a:t>它不保证该顺序恒久不变</a:t>
            </a:r>
            <a:r>
              <a:rPr lang="zh-CN" altLang="en-US" sz="2300" kern="1200" dirty="0" smtClean="0"/>
              <a:t>。</a:t>
            </a:r>
            <a:endParaRPr lang="en-US" altLang="zh-CN" sz="2300" kern="1200" dirty="0"/>
          </a:p>
          <a:p>
            <a:pPr>
              <a:defRPr/>
            </a:pPr>
            <a:r>
              <a:rPr lang="en-US" altLang="zh-CN" sz="2800" dirty="0" err="1" smtClean="0"/>
              <a:t>HashSet</a:t>
            </a:r>
            <a:r>
              <a:rPr lang="zh-CN" altLang="en-US" sz="2800" dirty="0" smtClean="0"/>
              <a:t>如何保证元素唯一性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300" kern="1200" dirty="0" smtClean="0"/>
              <a:t>底层数据结构是哈希表</a:t>
            </a:r>
            <a:r>
              <a:rPr lang="en-US" altLang="zh-CN" sz="2300" kern="1200" dirty="0" smtClean="0"/>
              <a:t>(</a:t>
            </a:r>
            <a:r>
              <a:rPr lang="zh-CN" altLang="en-US" sz="2300" kern="1200" dirty="0" smtClean="0"/>
              <a:t>元素是链表的数组</a:t>
            </a:r>
            <a:r>
              <a:rPr lang="en-US" altLang="zh-CN" sz="2300" kern="1200" dirty="0" smtClean="0"/>
              <a:t>)</a:t>
            </a:r>
          </a:p>
          <a:p>
            <a:pPr lvl="1">
              <a:defRPr/>
            </a:pPr>
            <a:r>
              <a:rPr lang="zh-CN" altLang="en-US" sz="2300" kern="1200" dirty="0"/>
              <a:t>哈希</a:t>
            </a:r>
            <a:r>
              <a:rPr lang="zh-CN" altLang="en-US" sz="2300" kern="1200" dirty="0" smtClean="0"/>
              <a:t>表依赖于哈希值存储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添加功能底层依赖两个方法：</a:t>
            </a:r>
            <a:endParaRPr lang="en-US" altLang="zh-CN" sz="2300" kern="1200" dirty="0" smtClean="0"/>
          </a:p>
          <a:p>
            <a:pPr lvl="2">
              <a:defRPr/>
            </a:pPr>
            <a:r>
              <a:rPr lang="en-US" altLang="zh-CN" sz="1900" kern="1200" dirty="0" err="1" smtClean="0"/>
              <a:t>int</a:t>
            </a:r>
            <a:r>
              <a:rPr lang="en-US" altLang="zh-CN" sz="1900" kern="1200" dirty="0" smtClean="0"/>
              <a:t> </a:t>
            </a:r>
            <a:r>
              <a:rPr lang="en-US" altLang="zh-CN" sz="1900" kern="1200" dirty="0" err="1" smtClean="0"/>
              <a:t>hashCode</a:t>
            </a:r>
            <a:r>
              <a:rPr lang="en-US" altLang="zh-CN" sz="1900" kern="1200" dirty="0" smtClean="0"/>
              <a:t>()</a:t>
            </a:r>
          </a:p>
          <a:p>
            <a:pPr lvl="2">
              <a:defRPr/>
            </a:pPr>
            <a:r>
              <a:rPr lang="en-US" altLang="zh-CN" sz="1900" kern="1200" dirty="0" err="1" smtClean="0"/>
              <a:t>boolean</a:t>
            </a:r>
            <a:r>
              <a:rPr lang="en-US" altLang="zh-CN" sz="1900" kern="1200" dirty="0" smtClean="0"/>
              <a:t> equals(Object </a:t>
            </a:r>
            <a:r>
              <a:rPr lang="en-US" altLang="zh-CN" sz="1900" kern="1200" dirty="0" err="1" smtClean="0"/>
              <a:t>obj</a:t>
            </a:r>
            <a:r>
              <a:rPr lang="en-US" altLang="zh-CN" sz="1900" kern="1200" dirty="0" smtClean="0"/>
              <a:t>)</a:t>
            </a:r>
            <a:endParaRPr lang="en-US" altLang="zh-CN" sz="1900" kern="1200" dirty="0"/>
          </a:p>
          <a:p>
            <a:pPr lvl="1">
              <a:defRPr/>
            </a:pPr>
            <a:endParaRPr lang="en-US" altLang="zh-CN" sz="2300" kern="12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集合类概述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zh-CN" sz="2800" smtClean="0"/>
              <a:t>为什么出现集合类？</a:t>
            </a:r>
          </a:p>
          <a:p>
            <a:pPr lvl="1" eaLnBrk="1" hangingPunct="1">
              <a:buSzPct val="180000"/>
            </a:pPr>
            <a:r>
              <a:rPr lang="zh-CN" altLang="zh-CN" sz="2300" smtClean="0"/>
              <a:t>面向对象语言对事物的体现都是以对象的形式，所以为了方便对多个对象的操作，</a:t>
            </a:r>
            <a:r>
              <a:rPr lang="en-US" altLang="zh-CN" sz="2300" smtClean="0"/>
              <a:t>Java</a:t>
            </a:r>
            <a:r>
              <a:rPr lang="zh-CN" altLang="en-US" sz="2300" smtClean="0"/>
              <a:t>就提供了集合类</a:t>
            </a:r>
            <a:r>
              <a:rPr lang="zh-CN" altLang="zh-CN" sz="2300" smtClean="0"/>
              <a:t>。</a:t>
            </a:r>
          </a:p>
          <a:p>
            <a:pPr eaLnBrk="1" hangingPunct="1"/>
            <a:r>
              <a:rPr lang="zh-CN" altLang="zh-CN" sz="2800" smtClean="0"/>
              <a:t>数组和集合类同是容器，有何不同？</a:t>
            </a:r>
          </a:p>
          <a:p>
            <a:pPr lvl="1" eaLnBrk="1" hangingPunct="1">
              <a:buSzPct val="180000"/>
            </a:pPr>
            <a:r>
              <a:rPr lang="zh-CN" altLang="zh-CN" sz="2300" smtClean="0"/>
              <a:t>数组虽然也可以存储对象，但长度是固定的；集合长度是可变的。数组中可以存储基本数据类型，集合只能存储对象。</a:t>
            </a:r>
          </a:p>
          <a:p>
            <a:pPr eaLnBrk="1" hangingPunct="1"/>
            <a:r>
              <a:rPr lang="zh-CN" altLang="zh-CN" sz="2800" smtClean="0"/>
              <a:t>集合类的特点</a:t>
            </a:r>
          </a:p>
          <a:p>
            <a:pPr lvl="1" eaLnBrk="1" hangingPunct="1"/>
            <a:r>
              <a:rPr lang="zh-CN" altLang="zh-CN" sz="2300" smtClean="0"/>
              <a:t>集合只用于存储对象，集合长度是可变的，集合可以存储不同类型的对象。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mtClean="0"/>
              <a:t>LinkedHashSet</a:t>
            </a:r>
            <a:r>
              <a:rPr lang="zh-CN" altLang="en-US" sz="3600" b="1" smtClean="0"/>
              <a:t>类概述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 err="1"/>
              <a:t>LinkedHashSet</a:t>
            </a:r>
            <a:r>
              <a:rPr lang="zh-CN" altLang="en-US" sz="2800" dirty="0"/>
              <a:t>类</a:t>
            </a:r>
            <a:r>
              <a:rPr lang="zh-CN" altLang="en-US" sz="2800" dirty="0" smtClean="0"/>
              <a:t>概述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300" kern="1200" dirty="0" smtClean="0"/>
              <a:t>元素有序唯一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由链表保证元素有序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由哈希表保证元素唯一</a:t>
            </a:r>
            <a:endParaRPr lang="en-US" altLang="zh-CN" sz="2300" kern="1200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mtClean="0"/>
              <a:t>TreeSet</a:t>
            </a:r>
            <a:r>
              <a:rPr lang="zh-CN" altLang="en-US" sz="3600" b="1" smtClean="0"/>
              <a:t>类概述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 err="1"/>
              <a:t>TreeSet</a:t>
            </a:r>
            <a:r>
              <a:rPr lang="zh-CN" altLang="en-US" sz="2800" dirty="0"/>
              <a:t>类</a:t>
            </a:r>
            <a:r>
              <a:rPr lang="zh-CN" altLang="en-US" sz="2800" dirty="0" smtClean="0"/>
              <a:t>概述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300" kern="1200" dirty="0"/>
              <a:t>使用元素的自然顺序对元素进行</a:t>
            </a:r>
            <a:r>
              <a:rPr lang="zh-CN" altLang="en-US" sz="2300" kern="1200" dirty="0" smtClean="0"/>
              <a:t>排序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或者</a:t>
            </a:r>
            <a:r>
              <a:rPr lang="zh-CN" altLang="en-US" sz="2300" kern="1200" dirty="0"/>
              <a:t>根据创建 </a:t>
            </a:r>
            <a:r>
              <a:rPr lang="en-US" altLang="zh-CN" sz="2300" kern="1200" dirty="0"/>
              <a:t>set </a:t>
            </a:r>
            <a:r>
              <a:rPr lang="zh-CN" altLang="en-US" sz="2300" kern="1200" dirty="0"/>
              <a:t>时提供的 </a:t>
            </a:r>
            <a:r>
              <a:rPr lang="en-US" altLang="zh-CN" sz="2300" kern="1200" dirty="0"/>
              <a:t>Comparator </a:t>
            </a:r>
            <a:r>
              <a:rPr lang="zh-CN" altLang="en-US" sz="2300" kern="1200" dirty="0"/>
              <a:t>进行</a:t>
            </a:r>
            <a:r>
              <a:rPr lang="zh-CN" altLang="en-US" sz="2300" kern="1200" dirty="0" smtClean="0"/>
              <a:t>排序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具体</a:t>
            </a:r>
            <a:r>
              <a:rPr lang="zh-CN" altLang="en-US" sz="2300" kern="1200" dirty="0"/>
              <a:t>取决于使用的构造方法。 </a:t>
            </a:r>
            <a:endParaRPr lang="en-US" altLang="zh-CN" sz="2300" kern="1200" dirty="0" smtClean="0"/>
          </a:p>
          <a:p>
            <a:pPr>
              <a:defRPr/>
            </a:pPr>
            <a:r>
              <a:rPr lang="en-US" altLang="zh-CN" sz="2800" dirty="0" err="1" smtClean="0"/>
              <a:t>TreeSet</a:t>
            </a:r>
            <a:r>
              <a:rPr lang="zh-CN" altLang="en-US" sz="2800" dirty="0" smtClean="0"/>
              <a:t>是如何保证元素的排序和唯一性的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300" dirty="0" smtClean="0"/>
              <a:t>底层数据结构是红黑树</a:t>
            </a:r>
            <a:r>
              <a:rPr lang="en-US" altLang="zh-CN" sz="2300" dirty="0" smtClean="0"/>
              <a:t>(</a:t>
            </a:r>
            <a:r>
              <a:rPr lang="zh-CN" altLang="en-US" sz="2300" dirty="0"/>
              <a:t>红黑树是一种自平衡的二叉树</a:t>
            </a:r>
            <a:r>
              <a:rPr lang="en-US" altLang="zh-CN" sz="2300" dirty="0" smtClean="0"/>
              <a:t>)</a:t>
            </a:r>
          </a:p>
          <a:p>
            <a:pPr lvl="1">
              <a:defRPr/>
            </a:pPr>
            <a:endParaRPr lang="en-US" altLang="zh-CN" sz="2300" dirty="0"/>
          </a:p>
          <a:p>
            <a:pPr lvl="1">
              <a:defRPr/>
            </a:pPr>
            <a:endParaRPr lang="zh-CN" altLang="en-US" sz="2300" kern="1200" dirty="0"/>
          </a:p>
          <a:p>
            <a:pPr lvl="1">
              <a:defRPr/>
            </a:pPr>
            <a:endParaRPr lang="en-US" altLang="zh-CN" sz="2300" kern="1200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mtClean="0"/>
              <a:t>Set</a:t>
            </a:r>
            <a:r>
              <a:rPr lang="zh-CN" altLang="en-US" sz="3600" b="1" smtClean="0"/>
              <a:t>集合练习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 err="1" smtClean="0"/>
              <a:t>HashSet</a:t>
            </a:r>
            <a:r>
              <a:rPr lang="zh-CN" altLang="en-US" sz="2800" dirty="0" smtClean="0"/>
              <a:t>集合存储自定义对象并遍历。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300" dirty="0" smtClean="0"/>
              <a:t>如果对象的成员变量值相同即为同一个对象</a:t>
            </a:r>
            <a:endParaRPr lang="en-US" altLang="zh-CN" sz="2300" dirty="0" smtClean="0"/>
          </a:p>
          <a:p>
            <a:pPr>
              <a:defRPr/>
            </a:pPr>
            <a:r>
              <a:rPr lang="en-US" altLang="zh-CN" sz="2800" dirty="0" err="1" smtClean="0"/>
              <a:t>TreeSet</a:t>
            </a:r>
            <a:r>
              <a:rPr lang="zh-CN" altLang="en-US" sz="2800" dirty="0" smtClean="0"/>
              <a:t>集合存储自定义对象并遍历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300" dirty="0" smtClean="0"/>
              <a:t>如果对象的成员变量值相同即为同一个对象</a:t>
            </a:r>
            <a:endParaRPr lang="en-US" altLang="zh-CN" sz="2300" dirty="0" smtClean="0"/>
          </a:p>
          <a:p>
            <a:pPr lvl="1">
              <a:defRPr/>
            </a:pPr>
            <a:r>
              <a:rPr lang="zh-CN" altLang="en-US" sz="2300" dirty="0" smtClean="0"/>
              <a:t>按照年龄进行从大到小进行排序</a:t>
            </a:r>
            <a:endParaRPr lang="en-US" altLang="zh-CN" sz="2300" dirty="0" smtClean="0"/>
          </a:p>
          <a:p>
            <a:pPr>
              <a:defRPr/>
            </a:pPr>
            <a:r>
              <a:rPr lang="zh-CN" altLang="en-US" sz="2800" dirty="0" smtClean="0"/>
              <a:t>编写一个程序，获取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个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至</a:t>
            </a:r>
            <a:r>
              <a:rPr lang="en-US" altLang="zh-CN" sz="2800" dirty="0" smtClean="0"/>
              <a:t>20</a:t>
            </a:r>
            <a:r>
              <a:rPr lang="zh-CN" altLang="en-US" sz="2800" dirty="0" smtClean="0"/>
              <a:t>的随机数，要求随机数不能重复。</a:t>
            </a:r>
            <a:endParaRPr lang="en-US" altLang="zh-CN" sz="2800" dirty="0" smtClean="0"/>
          </a:p>
          <a:p>
            <a:pPr>
              <a:defRPr/>
            </a:pPr>
            <a:r>
              <a:rPr lang="zh-CN" altLang="en-US" sz="2800" dirty="0" smtClean="0"/>
              <a:t>键盘录入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个学生信息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姓名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语文成绩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数学成绩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英语成绩</a:t>
            </a:r>
            <a:r>
              <a:rPr lang="en-US" altLang="zh-CN" sz="2800" dirty="0" smtClean="0"/>
              <a:t>),</a:t>
            </a:r>
            <a:r>
              <a:rPr lang="zh-CN" altLang="en-US" sz="2800" dirty="0" smtClean="0"/>
              <a:t>按照总分从高到低输出到控制台</a:t>
            </a:r>
            <a:endParaRPr lang="en-US" altLang="zh-CN" sz="2800" dirty="0" smtClean="0"/>
          </a:p>
          <a:p>
            <a:pPr>
              <a:defRPr/>
            </a:pPr>
            <a:endParaRPr lang="zh-CN" altLang="en-US" sz="1800" kern="1200" dirty="0"/>
          </a:p>
          <a:p>
            <a:pPr lvl="1">
              <a:defRPr/>
            </a:pPr>
            <a:endParaRPr lang="zh-CN" altLang="en-US" sz="2300" kern="1200" dirty="0" smtClean="0"/>
          </a:p>
          <a:p>
            <a:pPr lvl="1">
              <a:defRPr/>
            </a:pPr>
            <a:endParaRPr lang="zh-CN" altLang="en-US" sz="2300" kern="1200" dirty="0"/>
          </a:p>
          <a:p>
            <a:pPr lvl="1">
              <a:defRPr/>
            </a:pPr>
            <a:endParaRPr lang="en-US" altLang="zh-CN" sz="2300" kern="1200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mtClean="0"/>
              <a:t>Collection</a:t>
            </a:r>
            <a:r>
              <a:rPr lang="zh-CN" altLang="en-US" sz="3600" b="1" smtClean="0"/>
              <a:t>集合总结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 smtClean="0"/>
              <a:t>Collection</a:t>
            </a:r>
          </a:p>
          <a:p>
            <a:pPr lvl="1">
              <a:defRPr/>
            </a:pPr>
            <a:r>
              <a:rPr lang="en-US" altLang="zh-CN" sz="2300" kern="1200" dirty="0" smtClean="0"/>
              <a:t>List</a:t>
            </a:r>
          </a:p>
          <a:p>
            <a:pPr lvl="2">
              <a:defRPr/>
            </a:pPr>
            <a:r>
              <a:rPr lang="en-US" altLang="zh-CN" sz="1900" kern="1200" dirty="0" err="1" smtClean="0"/>
              <a:t>ArrayList</a:t>
            </a:r>
            <a:endParaRPr lang="en-US" altLang="zh-CN" sz="1900" kern="1200" dirty="0" smtClean="0"/>
          </a:p>
          <a:p>
            <a:pPr lvl="2">
              <a:defRPr/>
            </a:pPr>
            <a:r>
              <a:rPr lang="en-US" altLang="zh-CN" sz="1900" kern="1200" dirty="0" smtClean="0"/>
              <a:t>Vector</a:t>
            </a:r>
          </a:p>
          <a:p>
            <a:pPr lvl="2">
              <a:defRPr/>
            </a:pPr>
            <a:r>
              <a:rPr lang="en-US" altLang="zh-CN" sz="1900" kern="1200" dirty="0" err="1"/>
              <a:t>LinkedList</a:t>
            </a:r>
            <a:endParaRPr lang="en-US" altLang="zh-CN" sz="1900" kern="1200" dirty="0" smtClean="0"/>
          </a:p>
          <a:p>
            <a:pPr lvl="1">
              <a:defRPr/>
            </a:pPr>
            <a:r>
              <a:rPr lang="en-US" altLang="zh-CN" sz="2300" kern="1200" dirty="0" smtClean="0"/>
              <a:t>Set</a:t>
            </a:r>
          </a:p>
          <a:p>
            <a:pPr lvl="2">
              <a:defRPr/>
            </a:pPr>
            <a:r>
              <a:rPr lang="en-US" altLang="zh-CN" sz="1900" kern="1200" dirty="0" err="1" smtClean="0"/>
              <a:t>HashSet</a:t>
            </a:r>
            <a:endParaRPr lang="en-US" altLang="zh-CN" sz="1900" kern="1200" dirty="0" smtClean="0"/>
          </a:p>
          <a:p>
            <a:pPr lvl="2">
              <a:defRPr/>
            </a:pPr>
            <a:r>
              <a:rPr lang="en-US" altLang="zh-CN" sz="1900" kern="1200" dirty="0" err="1"/>
              <a:t>TreeSet</a:t>
            </a:r>
            <a:endParaRPr lang="en-US" altLang="zh-CN" sz="1900" kern="1200" dirty="0" smtClean="0"/>
          </a:p>
          <a:p>
            <a:pPr lvl="1">
              <a:defRPr/>
            </a:pPr>
            <a:endParaRPr lang="zh-CN" altLang="en-US" sz="1800" kern="1200" dirty="0"/>
          </a:p>
          <a:p>
            <a:pPr lvl="1">
              <a:defRPr/>
            </a:pPr>
            <a:endParaRPr lang="zh-CN" altLang="en-US" sz="2300" kern="1200" dirty="0"/>
          </a:p>
          <a:p>
            <a:pPr lvl="1">
              <a:defRPr/>
            </a:pPr>
            <a:endParaRPr lang="zh-CN" altLang="en-US" sz="2300" kern="1200" dirty="0"/>
          </a:p>
          <a:p>
            <a:pPr lvl="1">
              <a:defRPr/>
            </a:pPr>
            <a:endParaRPr lang="en-US" altLang="zh-CN" sz="2300" kern="1200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mtClean="0"/>
              <a:t>Map</a:t>
            </a:r>
            <a:r>
              <a:rPr lang="zh-CN" altLang="en-US" sz="3600" b="1" smtClean="0"/>
              <a:t>接口概述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/>
              <a:t>Map</a:t>
            </a:r>
            <a:r>
              <a:rPr lang="zh-CN" altLang="en-US" sz="2800" dirty="0"/>
              <a:t>接口</a:t>
            </a:r>
            <a:r>
              <a:rPr lang="zh-CN" altLang="en-US" sz="2800" dirty="0" smtClean="0"/>
              <a:t>概述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300" kern="1200" dirty="0"/>
              <a:t>将键映射到值的</a:t>
            </a:r>
            <a:r>
              <a:rPr lang="zh-CN" altLang="en-US" sz="2300" kern="1200" dirty="0" smtClean="0"/>
              <a:t>对象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一</a:t>
            </a:r>
            <a:r>
              <a:rPr lang="zh-CN" altLang="en-US" sz="2300" kern="1200" dirty="0"/>
              <a:t>个映射不能包含重复的</a:t>
            </a:r>
            <a:r>
              <a:rPr lang="zh-CN" altLang="en-US" sz="2300" kern="1200" dirty="0" smtClean="0"/>
              <a:t>键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每个</a:t>
            </a:r>
            <a:r>
              <a:rPr lang="zh-CN" altLang="en-US" sz="2300" kern="1200" dirty="0"/>
              <a:t>键最多只能映射到一个</a:t>
            </a:r>
            <a:r>
              <a:rPr lang="zh-CN" altLang="en-US" sz="2300" kern="1200" dirty="0" smtClean="0"/>
              <a:t>值</a:t>
            </a:r>
            <a:endParaRPr lang="en-US" altLang="zh-CN" sz="2300" kern="1200" dirty="0" smtClean="0"/>
          </a:p>
          <a:p>
            <a:pPr>
              <a:defRPr/>
            </a:pPr>
            <a:r>
              <a:rPr lang="en-US" altLang="zh-CN" sz="2800" dirty="0"/>
              <a:t>Map</a:t>
            </a:r>
            <a:r>
              <a:rPr lang="zh-CN" altLang="en-US" sz="2800" dirty="0" smtClean="0"/>
              <a:t>接口和</a:t>
            </a:r>
            <a:r>
              <a:rPr lang="en-US" altLang="zh-CN" sz="2800" dirty="0" smtClean="0"/>
              <a:t>Collection</a:t>
            </a:r>
            <a:r>
              <a:rPr lang="zh-CN" altLang="en-US" sz="2800" dirty="0" smtClean="0"/>
              <a:t>接口的不同</a:t>
            </a:r>
            <a:endParaRPr lang="en-US" altLang="zh-CN" sz="2800" dirty="0"/>
          </a:p>
          <a:p>
            <a:pPr lvl="1">
              <a:defRPr/>
            </a:pPr>
            <a:r>
              <a:rPr lang="en-US" altLang="zh-CN" sz="2300" kern="1200" dirty="0" smtClean="0"/>
              <a:t>Map</a:t>
            </a:r>
            <a:r>
              <a:rPr lang="zh-CN" altLang="en-US" sz="2300" kern="1200" dirty="0" smtClean="0"/>
              <a:t>是双列的</a:t>
            </a:r>
            <a:r>
              <a:rPr lang="en-US" altLang="zh-CN" sz="2300" kern="1200" dirty="0" smtClean="0"/>
              <a:t>,Collection</a:t>
            </a:r>
            <a:r>
              <a:rPr lang="zh-CN" altLang="en-US" sz="2300" kern="1200" dirty="0" smtClean="0"/>
              <a:t>是单列的</a:t>
            </a:r>
            <a:endParaRPr lang="en-US" altLang="zh-CN" sz="2300" kern="1200" dirty="0"/>
          </a:p>
          <a:p>
            <a:pPr lvl="1">
              <a:defRPr/>
            </a:pPr>
            <a:r>
              <a:rPr lang="en-US" altLang="zh-CN" sz="2300" kern="1200" dirty="0" smtClean="0"/>
              <a:t>Map</a:t>
            </a:r>
            <a:r>
              <a:rPr lang="zh-CN" altLang="en-US" sz="2300" kern="1200" dirty="0" smtClean="0"/>
              <a:t>的键唯一</a:t>
            </a:r>
            <a:r>
              <a:rPr lang="en-US" altLang="zh-CN" sz="2300" kern="1200" dirty="0" smtClean="0"/>
              <a:t>,Collection</a:t>
            </a:r>
            <a:r>
              <a:rPr lang="zh-CN" altLang="en-US" sz="2300" kern="1200" dirty="0" smtClean="0"/>
              <a:t>的子体系</a:t>
            </a:r>
            <a:r>
              <a:rPr lang="en-US" altLang="zh-CN" sz="2300" kern="1200" dirty="0" smtClean="0"/>
              <a:t>Set</a:t>
            </a:r>
            <a:r>
              <a:rPr lang="zh-CN" altLang="en-US" sz="2300" kern="1200" dirty="0" smtClean="0"/>
              <a:t>是唯一的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en-US" altLang="zh-CN" sz="2300" kern="1200" dirty="0" smtClean="0"/>
              <a:t>Map</a:t>
            </a:r>
            <a:r>
              <a:rPr lang="zh-CN" altLang="en-US" sz="2300" kern="1200" dirty="0" smtClean="0"/>
              <a:t>集合的数据结构值针对键有效，跟值无关</a:t>
            </a:r>
            <a:endParaRPr lang="en-US" altLang="zh-CN" sz="2300" kern="1200" dirty="0" smtClean="0"/>
          </a:p>
          <a:p>
            <a:pPr marL="457200" lvl="1" indent="0">
              <a:buFontTx/>
              <a:buNone/>
              <a:defRPr/>
            </a:pPr>
            <a:r>
              <a:rPr lang="en-US" altLang="zh-CN" sz="2300" kern="1200" dirty="0"/>
              <a:t> </a:t>
            </a:r>
            <a:r>
              <a:rPr lang="en-US" altLang="zh-CN" sz="2300" kern="1200" dirty="0" smtClean="0"/>
              <a:t>  Collection</a:t>
            </a:r>
            <a:r>
              <a:rPr lang="zh-CN" altLang="en-US" sz="2300" kern="1200" dirty="0" smtClean="0"/>
              <a:t>集合的数据结构是针对元素有效</a:t>
            </a:r>
            <a:endParaRPr lang="zh-CN" altLang="en-US" sz="2300" kern="1200" dirty="0"/>
          </a:p>
          <a:p>
            <a:pPr lvl="1">
              <a:defRPr/>
            </a:pPr>
            <a:endParaRPr lang="zh-CN" altLang="en-US" sz="2300" kern="1200" dirty="0"/>
          </a:p>
          <a:p>
            <a:pPr lvl="1">
              <a:defRPr/>
            </a:pPr>
            <a:endParaRPr lang="zh-CN" altLang="en-US" sz="2300" kern="1200" dirty="0"/>
          </a:p>
          <a:p>
            <a:pPr lvl="1">
              <a:defRPr/>
            </a:pPr>
            <a:endParaRPr lang="en-US" altLang="zh-CN" sz="2300" kern="1200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mtClean="0"/>
              <a:t>Map</a:t>
            </a:r>
            <a:r>
              <a:rPr lang="zh-CN" altLang="en-US" sz="3600" b="1" smtClean="0"/>
              <a:t>接口成员方法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kern="1200" dirty="0"/>
              <a:t>V put(K </a:t>
            </a:r>
            <a:r>
              <a:rPr lang="en-US" altLang="zh-CN" sz="2800" kern="1200" dirty="0" err="1"/>
              <a:t>key,V</a:t>
            </a:r>
            <a:r>
              <a:rPr lang="en-US" altLang="zh-CN" sz="2800" kern="1200" dirty="0"/>
              <a:t> value)</a:t>
            </a:r>
          </a:p>
          <a:p>
            <a:pPr>
              <a:defRPr/>
            </a:pPr>
            <a:r>
              <a:rPr lang="en-US" altLang="zh-CN" sz="2800" kern="1200" dirty="0"/>
              <a:t>V remove(Object key</a:t>
            </a:r>
            <a:r>
              <a:rPr lang="en-US" altLang="zh-CN" sz="2800" kern="1200" dirty="0" smtClean="0"/>
              <a:t>)</a:t>
            </a:r>
          </a:p>
          <a:p>
            <a:pPr>
              <a:defRPr/>
            </a:pPr>
            <a:r>
              <a:rPr lang="en-US" altLang="zh-CN" sz="2800" kern="1200" dirty="0"/>
              <a:t>void clear()</a:t>
            </a:r>
          </a:p>
          <a:p>
            <a:pPr>
              <a:defRPr/>
            </a:pPr>
            <a:r>
              <a:rPr lang="en-US" altLang="zh-CN" sz="2800" kern="1200" dirty="0" err="1"/>
              <a:t>boolean</a:t>
            </a:r>
            <a:r>
              <a:rPr lang="en-US" altLang="zh-CN" sz="2800" kern="1200" dirty="0"/>
              <a:t> </a:t>
            </a:r>
            <a:r>
              <a:rPr lang="en-US" altLang="zh-CN" sz="2800" kern="1200" dirty="0" err="1"/>
              <a:t>containsKey</a:t>
            </a:r>
            <a:r>
              <a:rPr lang="en-US" altLang="zh-CN" sz="2800" kern="1200" dirty="0"/>
              <a:t>(Object key)</a:t>
            </a:r>
          </a:p>
          <a:p>
            <a:pPr>
              <a:defRPr/>
            </a:pPr>
            <a:r>
              <a:rPr lang="en-US" altLang="zh-CN" sz="2800" kern="1200" dirty="0" err="1"/>
              <a:t>boolean</a:t>
            </a:r>
            <a:r>
              <a:rPr lang="en-US" altLang="zh-CN" sz="2800" kern="1200" dirty="0"/>
              <a:t> </a:t>
            </a:r>
            <a:r>
              <a:rPr lang="en-US" altLang="zh-CN" sz="2800" kern="1200" dirty="0" err="1"/>
              <a:t>containsValue</a:t>
            </a:r>
            <a:r>
              <a:rPr lang="en-US" altLang="zh-CN" sz="2800" kern="1200" dirty="0"/>
              <a:t>(Object value</a:t>
            </a:r>
            <a:r>
              <a:rPr lang="en-US" altLang="zh-CN" sz="2800" kern="1200" dirty="0" smtClean="0"/>
              <a:t>)</a:t>
            </a:r>
          </a:p>
          <a:p>
            <a:pPr>
              <a:defRPr/>
            </a:pPr>
            <a:r>
              <a:rPr lang="en-US" altLang="zh-CN" sz="2800" kern="1200" dirty="0" err="1"/>
              <a:t>boolean</a:t>
            </a:r>
            <a:r>
              <a:rPr lang="en-US" altLang="zh-CN" sz="2800" kern="1200" dirty="0"/>
              <a:t> </a:t>
            </a:r>
            <a:r>
              <a:rPr lang="en-US" altLang="zh-CN" sz="2800" kern="1200" dirty="0" err="1"/>
              <a:t>isEmpty</a:t>
            </a:r>
            <a:r>
              <a:rPr lang="en-US" altLang="zh-CN" sz="2800" kern="1200" dirty="0"/>
              <a:t>()</a:t>
            </a:r>
          </a:p>
          <a:p>
            <a:pPr>
              <a:defRPr/>
            </a:pPr>
            <a:r>
              <a:rPr lang="en-US" altLang="zh-CN" sz="2800" kern="1200" dirty="0" err="1"/>
              <a:t>int</a:t>
            </a:r>
            <a:r>
              <a:rPr lang="en-US" altLang="zh-CN" sz="2800" kern="1200" dirty="0"/>
              <a:t> size()</a:t>
            </a:r>
          </a:p>
          <a:p>
            <a:pPr>
              <a:defRPr/>
            </a:pPr>
            <a:endParaRPr lang="en-US" altLang="zh-CN" sz="2800" kern="1200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mtClean="0"/>
              <a:t>Map</a:t>
            </a:r>
            <a:r>
              <a:rPr lang="zh-CN" altLang="en-US" sz="3600" b="1" smtClean="0"/>
              <a:t>接口成员方法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kern="1200" dirty="0"/>
              <a:t>V get(Object key</a:t>
            </a:r>
            <a:r>
              <a:rPr lang="en-US" altLang="zh-CN" sz="2800" kern="1200" dirty="0" smtClean="0"/>
              <a:t>)</a:t>
            </a:r>
          </a:p>
          <a:p>
            <a:pPr>
              <a:defRPr/>
            </a:pPr>
            <a:r>
              <a:rPr lang="en-US" altLang="zh-CN" sz="2800" kern="1200" dirty="0"/>
              <a:t>Set&lt;K&gt; </a:t>
            </a:r>
            <a:r>
              <a:rPr lang="en-US" altLang="zh-CN" sz="2800" kern="1200" dirty="0" err="1"/>
              <a:t>keySet</a:t>
            </a:r>
            <a:r>
              <a:rPr lang="en-US" altLang="zh-CN" sz="2800" kern="1200" dirty="0" smtClean="0"/>
              <a:t>()</a:t>
            </a:r>
          </a:p>
          <a:p>
            <a:pPr>
              <a:defRPr/>
            </a:pPr>
            <a:r>
              <a:rPr lang="en-US" altLang="zh-CN" sz="2800" kern="1200" dirty="0"/>
              <a:t>Collection&lt;V&gt; values</a:t>
            </a:r>
            <a:r>
              <a:rPr lang="en-US" altLang="zh-CN" sz="2800" kern="1200" dirty="0" smtClean="0"/>
              <a:t>()</a:t>
            </a:r>
          </a:p>
          <a:p>
            <a:pPr>
              <a:defRPr/>
            </a:pPr>
            <a:r>
              <a:rPr lang="en-US" altLang="zh-CN" sz="2800" kern="1200" dirty="0"/>
              <a:t>Set&lt;</a:t>
            </a:r>
            <a:r>
              <a:rPr lang="en-US" altLang="zh-CN" sz="2800" kern="1200" dirty="0" err="1"/>
              <a:t>Map.Entry</a:t>
            </a:r>
            <a:r>
              <a:rPr lang="en-US" altLang="zh-CN" sz="2800" kern="1200" dirty="0"/>
              <a:t>&lt;K,V&gt;&gt; </a:t>
            </a:r>
            <a:r>
              <a:rPr lang="en-US" altLang="zh-CN" sz="2800" kern="1200" dirty="0" err="1"/>
              <a:t>entrySet</a:t>
            </a:r>
            <a:r>
              <a:rPr lang="en-US" altLang="zh-CN" sz="2800" kern="1200" dirty="0"/>
              <a:t>()</a:t>
            </a:r>
            <a:endParaRPr lang="en-US" altLang="zh-CN" sz="2800" kern="1200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mtClean="0"/>
              <a:t>Map</a:t>
            </a:r>
            <a:r>
              <a:rPr lang="zh-CN" altLang="en-US" sz="3600" b="1" smtClean="0"/>
              <a:t>集合遍历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kern="1200" dirty="0" smtClean="0"/>
              <a:t>方式</a:t>
            </a:r>
            <a:r>
              <a:rPr lang="en-US" altLang="zh-CN" sz="2800" kern="1200" dirty="0" smtClean="0"/>
              <a:t>1</a:t>
            </a:r>
            <a:r>
              <a:rPr lang="zh-CN" altLang="en-US" sz="2800" kern="1200" dirty="0" smtClean="0"/>
              <a:t>：根据键找值</a:t>
            </a:r>
            <a:endParaRPr lang="en-US" altLang="zh-CN" sz="28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获取所有键的集合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遍历键的集合，获取到每一个键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根据键找值</a:t>
            </a:r>
            <a:endParaRPr lang="en-US" altLang="zh-CN" sz="2300" kern="1200" dirty="0"/>
          </a:p>
          <a:p>
            <a:pPr>
              <a:defRPr/>
            </a:pPr>
            <a:r>
              <a:rPr lang="zh-CN" altLang="en-US" sz="2800" kern="1200" dirty="0" smtClean="0"/>
              <a:t>方式</a:t>
            </a:r>
            <a:r>
              <a:rPr lang="en-US" altLang="zh-CN" sz="2800" kern="1200" dirty="0" smtClean="0"/>
              <a:t>2</a:t>
            </a:r>
            <a:r>
              <a:rPr lang="zh-CN" altLang="en-US" sz="2800" kern="1200" dirty="0" smtClean="0"/>
              <a:t>：根据键值对对象找键和值</a:t>
            </a:r>
            <a:endParaRPr lang="en-US" altLang="zh-CN" sz="28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获取所有键值对对象的集合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遍历键值对对象的集合，获取到每一个键值对对象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根据键值对对象找键和值</a:t>
            </a:r>
            <a:endParaRPr lang="en-US" altLang="zh-CN" sz="2300" kern="1200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mtClean="0"/>
              <a:t>HashMap</a:t>
            </a:r>
            <a:r>
              <a:rPr lang="zh-CN" altLang="en-US" sz="3600" b="1" smtClean="0"/>
              <a:t>类概述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 err="1"/>
              <a:t>HashMap</a:t>
            </a:r>
            <a:r>
              <a:rPr lang="zh-CN" altLang="en-US" sz="2800" dirty="0"/>
              <a:t>类</a:t>
            </a:r>
            <a:r>
              <a:rPr lang="zh-CN" altLang="en-US" sz="2800" dirty="0" smtClean="0"/>
              <a:t>概述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300" kern="1200" dirty="0" smtClean="0"/>
              <a:t>键是哈希表结构，可以保证键的唯一性</a:t>
            </a:r>
            <a:endParaRPr lang="en-US" altLang="zh-CN" sz="2300" kern="1200" dirty="0" smtClean="0"/>
          </a:p>
          <a:p>
            <a:pPr>
              <a:defRPr/>
            </a:pPr>
            <a:r>
              <a:rPr lang="en-US" altLang="zh-CN" sz="2800" dirty="0" err="1" smtClean="0"/>
              <a:t>HashMap</a:t>
            </a:r>
            <a:r>
              <a:rPr lang="zh-CN" altLang="en-US" sz="2800" dirty="0"/>
              <a:t>案例</a:t>
            </a:r>
            <a:endParaRPr lang="en-US" altLang="zh-CN" sz="2800" dirty="0"/>
          </a:p>
          <a:p>
            <a:pPr lvl="1">
              <a:defRPr/>
            </a:pPr>
            <a:r>
              <a:rPr lang="en-US" altLang="zh-CN" sz="2300" kern="1200" dirty="0" err="1" smtClean="0"/>
              <a:t>HashMap</a:t>
            </a:r>
            <a:r>
              <a:rPr lang="en-US" altLang="zh-CN" sz="2300" kern="1200" dirty="0" smtClean="0"/>
              <a:t>&lt;</a:t>
            </a:r>
            <a:r>
              <a:rPr lang="en-US" altLang="zh-CN" sz="2300" kern="1200" dirty="0" err="1" smtClean="0"/>
              <a:t>String,String</a:t>
            </a:r>
            <a:r>
              <a:rPr lang="en-US" altLang="zh-CN" sz="2300" kern="1200" dirty="0" smtClean="0"/>
              <a:t>&gt;</a:t>
            </a:r>
          </a:p>
          <a:p>
            <a:pPr lvl="1">
              <a:defRPr/>
            </a:pPr>
            <a:r>
              <a:rPr lang="en-US" altLang="zh-CN" sz="2300" kern="1200" dirty="0" err="1" smtClean="0"/>
              <a:t>HashMap</a:t>
            </a:r>
            <a:r>
              <a:rPr lang="en-US" altLang="zh-CN" sz="2300" kern="1200" dirty="0" smtClean="0"/>
              <a:t>&lt;</a:t>
            </a:r>
            <a:r>
              <a:rPr lang="en-US" altLang="zh-CN" sz="2300" kern="1200" dirty="0" err="1" smtClean="0"/>
              <a:t>Integer,String</a:t>
            </a:r>
            <a:r>
              <a:rPr lang="en-US" altLang="zh-CN" sz="2300" kern="1200" dirty="0" smtClean="0"/>
              <a:t>&gt;</a:t>
            </a:r>
          </a:p>
          <a:p>
            <a:pPr lvl="1">
              <a:defRPr/>
            </a:pPr>
            <a:r>
              <a:rPr lang="en-US" altLang="zh-CN" sz="2300" kern="1200" dirty="0" err="1" smtClean="0"/>
              <a:t>HashMap</a:t>
            </a:r>
            <a:r>
              <a:rPr lang="en-US" altLang="zh-CN" sz="2300" kern="1200" dirty="0" smtClean="0"/>
              <a:t>&lt;</a:t>
            </a:r>
            <a:r>
              <a:rPr lang="en-US" altLang="zh-CN" sz="2300" kern="1200" dirty="0" err="1" smtClean="0"/>
              <a:t>String,Student</a:t>
            </a:r>
            <a:r>
              <a:rPr lang="en-US" altLang="zh-CN" sz="2300" kern="1200" dirty="0" smtClean="0"/>
              <a:t>&gt;</a:t>
            </a:r>
          </a:p>
          <a:p>
            <a:pPr lvl="1">
              <a:defRPr/>
            </a:pPr>
            <a:r>
              <a:rPr lang="en-US" altLang="zh-CN" sz="2300" kern="1200" dirty="0" err="1" smtClean="0"/>
              <a:t>HashMap</a:t>
            </a:r>
            <a:r>
              <a:rPr lang="en-US" altLang="zh-CN" sz="2300" kern="1200" dirty="0" smtClean="0"/>
              <a:t>&lt;</a:t>
            </a:r>
            <a:r>
              <a:rPr lang="en-US" altLang="zh-CN" sz="2300" kern="1200" dirty="0" err="1" smtClean="0"/>
              <a:t>Student,String</a:t>
            </a:r>
            <a:r>
              <a:rPr lang="en-US" altLang="zh-CN" sz="2300" kern="1200" dirty="0" smtClean="0"/>
              <a:t>&gt;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mtClean="0"/>
              <a:t>LinkedHashMap</a:t>
            </a:r>
            <a:r>
              <a:rPr lang="zh-CN" altLang="en-US" sz="3600" b="1" smtClean="0"/>
              <a:t>类概述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kern="1200" dirty="0"/>
              <a:t>Map </a:t>
            </a:r>
            <a:r>
              <a:rPr lang="zh-CN" altLang="en-US" sz="2800" kern="1200" dirty="0"/>
              <a:t>接口的哈希表和链接列表实现，具有可预知的迭代顺序。</a:t>
            </a:r>
            <a:endParaRPr lang="en-US" altLang="zh-CN" sz="2800" kern="12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Collection</a:t>
            </a:r>
            <a:r>
              <a:rPr lang="zh-CN" altLang="en-US" sz="3600" smtClean="0"/>
              <a:t>接口概述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kern="1200" dirty="0" smtClean="0"/>
              <a:t>Collection</a:t>
            </a:r>
            <a:r>
              <a:rPr lang="zh-CN" altLang="en-US" sz="2800" kern="1200" dirty="0" smtClean="0"/>
              <a:t>接口概述</a:t>
            </a:r>
            <a:endParaRPr lang="en-US" altLang="zh-CN" sz="2800" kern="1200" dirty="0" smtClean="0"/>
          </a:p>
          <a:p>
            <a:pPr lvl="1">
              <a:defRPr/>
            </a:pPr>
            <a:r>
              <a:rPr lang="en-US" altLang="zh-CN" sz="2300" kern="1200" dirty="0"/>
              <a:t>Collection </a:t>
            </a:r>
            <a:r>
              <a:rPr lang="zh-CN" altLang="en-US" sz="2300" kern="1200" dirty="0" smtClean="0"/>
              <a:t>层次结构中</a:t>
            </a:r>
            <a:r>
              <a:rPr lang="zh-CN" altLang="en-US" sz="2300" kern="1200" dirty="0"/>
              <a:t>的根接口。</a:t>
            </a:r>
            <a:r>
              <a:rPr lang="en-US" altLang="zh-CN" sz="2300" kern="1200" dirty="0"/>
              <a:t>Collection </a:t>
            </a:r>
            <a:r>
              <a:rPr lang="zh-CN" altLang="en-US" sz="2300" kern="1200" dirty="0"/>
              <a:t>表示一组对象，这些对象也称为 </a:t>
            </a:r>
            <a:r>
              <a:rPr lang="en-US" altLang="zh-CN" sz="2300" kern="1200" dirty="0"/>
              <a:t>collection </a:t>
            </a:r>
            <a:r>
              <a:rPr lang="zh-CN" altLang="en-US" sz="2300" kern="1200" dirty="0"/>
              <a:t>的元素。一些 </a:t>
            </a:r>
            <a:r>
              <a:rPr lang="en-US" altLang="zh-CN" sz="2300" kern="1200" dirty="0"/>
              <a:t>collection </a:t>
            </a:r>
            <a:r>
              <a:rPr lang="zh-CN" altLang="en-US" sz="2300" kern="1200" dirty="0"/>
              <a:t>允许有重复的元素，而另一些则不允许。一些 </a:t>
            </a:r>
            <a:r>
              <a:rPr lang="en-US" altLang="zh-CN" sz="2300" kern="1200" dirty="0"/>
              <a:t>collection </a:t>
            </a:r>
            <a:r>
              <a:rPr lang="zh-CN" altLang="en-US" sz="2300" kern="1200" dirty="0"/>
              <a:t>是有序的，而另一些则是无序的。</a:t>
            </a:r>
            <a:endParaRPr lang="en-US" altLang="zh-CN" sz="2300" kern="1200" dirty="0" smtClean="0"/>
          </a:p>
          <a:p>
            <a:pPr>
              <a:defRPr/>
            </a:pPr>
            <a:endParaRPr lang="en-US" altLang="zh-CN" sz="2800" kern="1200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mtClean="0"/>
              <a:t>TreeMap</a:t>
            </a:r>
            <a:r>
              <a:rPr lang="zh-CN" altLang="en-US" sz="3600" b="1" smtClean="0"/>
              <a:t>类概述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 err="1" smtClean="0"/>
              <a:t>TreeMap</a:t>
            </a:r>
            <a:r>
              <a:rPr lang="zh-CN" altLang="en-US" sz="2800" dirty="0"/>
              <a:t>类概述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300" kern="1200" dirty="0"/>
              <a:t>键</a:t>
            </a:r>
            <a:r>
              <a:rPr lang="zh-CN" altLang="en-US" sz="2300" kern="1200" dirty="0" smtClean="0"/>
              <a:t>是红黑树结构，</a:t>
            </a:r>
            <a:r>
              <a:rPr lang="zh-CN" altLang="en-US" sz="2300" kern="1200" dirty="0"/>
              <a:t>可以保证键</a:t>
            </a:r>
            <a:r>
              <a:rPr lang="zh-CN" altLang="en-US" sz="2300" kern="1200" dirty="0" smtClean="0"/>
              <a:t>的排序和唯一性</a:t>
            </a:r>
            <a:endParaRPr lang="en-US" altLang="zh-CN" sz="2300" kern="1200" dirty="0"/>
          </a:p>
          <a:p>
            <a:pPr>
              <a:defRPr/>
            </a:pPr>
            <a:r>
              <a:rPr lang="en-US" altLang="zh-CN" sz="2800" dirty="0" err="1" smtClean="0"/>
              <a:t>TreeMap</a:t>
            </a:r>
            <a:r>
              <a:rPr lang="zh-CN" altLang="en-US" sz="2800" dirty="0"/>
              <a:t>案例</a:t>
            </a:r>
            <a:endParaRPr lang="en-US" altLang="zh-CN" sz="2800" dirty="0"/>
          </a:p>
          <a:p>
            <a:pPr lvl="1">
              <a:defRPr/>
            </a:pPr>
            <a:r>
              <a:rPr lang="en-US" altLang="zh-CN" sz="2300" kern="1200" dirty="0" err="1"/>
              <a:t>HashMap</a:t>
            </a:r>
            <a:r>
              <a:rPr lang="en-US" altLang="zh-CN" sz="2300" kern="1200" dirty="0"/>
              <a:t>&lt;</a:t>
            </a:r>
            <a:r>
              <a:rPr lang="en-US" altLang="zh-CN" sz="2300" kern="1200" dirty="0" err="1"/>
              <a:t>String,String</a:t>
            </a:r>
            <a:r>
              <a:rPr lang="en-US" altLang="zh-CN" sz="2300" kern="1200" dirty="0"/>
              <a:t>&gt;</a:t>
            </a:r>
          </a:p>
          <a:p>
            <a:pPr lvl="1">
              <a:defRPr/>
            </a:pPr>
            <a:r>
              <a:rPr lang="en-US" altLang="zh-CN" sz="2300" kern="1200" dirty="0" err="1" smtClean="0"/>
              <a:t>HashMap</a:t>
            </a:r>
            <a:r>
              <a:rPr lang="en-US" altLang="zh-CN" sz="2300" kern="1200" dirty="0" smtClean="0"/>
              <a:t>&lt;</a:t>
            </a:r>
            <a:r>
              <a:rPr lang="en-US" altLang="zh-CN" sz="2300" kern="1200" dirty="0" err="1" smtClean="0"/>
              <a:t>Student,String</a:t>
            </a:r>
            <a:r>
              <a:rPr lang="en-US" altLang="zh-CN" sz="2300" kern="1200" dirty="0"/>
              <a:t>&gt;</a:t>
            </a:r>
          </a:p>
          <a:p>
            <a:pPr>
              <a:defRPr/>
            </a:pPr>
            <a:endParaRPr lang="en-US" altLang="zh-CN" sz="2800" kern="1200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mtClean="0"/>
              <a:t>Map</a:t>
            </a:r>
            <a:r>
              <a:rPr lang="zh-CN" altLang="en-US" sz="3600" b="1" smtClean="0"/>
              <a:t>集合案例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kern="1200" dirty="0"/>
              <a:t>"</a:t>
            </a:r>
            <a:r>
              <a:rPr lang="en-US" altLang="zh-CN" sz="2800" kern="1200" dirty="0" err="1" smtClean="0"/>
              <a:t>aababcabcdabcde</a:t>
            </a:r>
            <a:r>
              <a:rPr lang="en-US" altLang="zh-CN" sz="2800" kern="1200" dirty="0" smtClean="0"/>
              <a:t>",</a:t>
            </a:r>
            <a:r>
              <a:rPr lang="zh-CN" altLang="en-US" sz="2800" kern="1200" dirty="0"/>
              <a:t>获取字符串中每一个字母出现的</a:t>
            </a:r>
            <a:r>
              <a:rPr lang="zh-CN" altLang="en-US" sz="2800" kern="1200" dirty="0" smtClean="0"/>
              <a:t>次数要求</a:t>
            </a:r>
            <a:r>
              <a:rPr lang="zh-CN" altLang="en-US" sz="2800" kern="1200" dirty="0"/>
              <a:t>结果</a:t>
            </a:r>
            <a:r>
              <a:rPr lang="en-US" altLang="zh-CN" sz="2800" kern="1200" dirty="0"/>
              <a:t>:</a:t>
            </a:r>
            <a:r>
              <a:rPr lang="en-US" altLang="zh-CN" sz="2800" kern="1200" dirty="0" smtClean="0"/>
              <a:t>a(5)b(4)c(3)d(2)e(1)</a:t>
            </a:r>
          </a:p>
          <a:p>
            <a:pPr>
              <a:defRPr/>
            </a:pPr>
            <a:r>
              <a:rPr lang="zh-CN" altLang="en-US" sz="2800" kern="1200" dirty="0" smtClean="0"/>
              <a:t>集合的嵌套遍历</a:t>
            </a:r>
            <a:endParaRPr lang="en-US" altLang="zh-CN" sz="2800" kern="1200" dirty="0" smtClean="0"/>
          </a:p>
          <a:p>
            <a:pPr lvl="1">
              <a:defRPr/>
            </a:pPr>
            <a:r>
              <a:rPr lang="en-US" altLang="zh-CN" sz="2300" kern="1200" dirty="0" err="1" smtClean="0"/>
              <a:t>HashMap</a:t>
            </a:r>
            <a:r>
              <a:rPr lang="zh-CN" altLang="en-US" sz="2300" kern="1200" dirty="0" smtClean="0"/>
              <a:t>嵌套</a:t>
            </a:r>
            <a:r>
              <a:rPr lang="en-US" altLang="zh-CN" sz="2300" kern="1200" dirty="0" err="1" smtClean="0"/>
              <a:t>HashMap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en-US" altLang="zh-CN" sz="2300" kern="1200" dirty="0" err="1" smtClean="0"/>
              <a:t>HashMap</a:t>
            </a:r>
            <a:r>
              <a:rPr lang="zh-CN" altLang="en-US" sz="2300" kern="1200" dirty="0" smtClean="0"/>
              <a:t>嵌套</a:t>
            </a:r>
            <a:r>
              <a:rPr lang="en-US" altLang="zh-CN" sz="2300" kern="1200" dirty="0" err="1" smtClean="0"/>
              <a:t>ArrayList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en-US" altLang="zh-CN" sz="2300" kern="1200" dirty="0" err="1" smtClean="0"/>
              <a:t>ArrayList</a:t>
            </a:r>
            <a:r>
              <a:rPr lang="zh-CN" altLang="en-US" sz="2300" kern="1200" dirty="0" smtClean="0"/>
              <a:t>嵌套</a:t>
            </a:r>
            <a:r>
              <a:rPr lang="en-US" altLang="zh-CN" sz="2300" kern="1200" dirty="0" err="1" smtClean="0"/>
              <a:t>HashMap</a:t>
            </a:r>
            <a:endParaRPr lang="en-US" altLang="zh-CN" sz="2300" kern="1200" dirty="0" smtClean="0"/>
          </a:p>
          <a:p>
            <a:pPr lvl="1">
              <a:defRPr/>
            </a:pPr>
            <a:endParaRPr lang="en-US" altLang="zh-CN" sz="2300" kern="1200" dirty="0"/>
          </a:p>
          <a:p>
            <a:pPr>
              <a:defRPr/>
            </a:pPr>
            <a:endParaRPr lang="en-US" altLang="zh-CN" sz="2800" kern="1200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smtClean="0"/>
              <a:t>面试题</a:t>
            </a:r>
            <a:r>
              <a:rPr lang="en-US" altLang="zh-CN" sz="3600" b="1" smtClean="0"/>
              <a:t>	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kern="1200" dirty="0" err="1" smtClean="0"/>
              <a:t>HashMap</a:t>
            </a:r>
            <a:r>
              <a:rPr lang="zh-CN" altLang="en-US" sz="2800" kern="1200" dirty="0" smtClean="0"/>
              <a:t>和</a:t>
            </a:r>
            <a:r>
              <a:rPr lang="en-US" altLang="zh-CN" sz="2800" kern="1200" dirty="0" err="1" smtClean="0"/>
              <a:t>Hashtable</a:t>
            </a:r>
            <a:r>
              <a:rPr lang="zh-CN" altLang="en-US" sz="2800" kern="1200" dirty="0" smtClean="0"/>
              <a:t>的区别</a:t>
            </a:r>
            <a:endParaRPr lang="en-US" altLang="zh-CN" sz="2800" kern="1200" dirty="0" smtClean="0"/>
          </a:p>
          <a:p>
            <a:pPr>
              <a:defRPr/>
            </a:pPr>
            <a:r>
              <a:rPr lang="en-US" altLang="zh-CN" sz="2800" kern="1200" dirty="0" err="1"/>
              <a:t>List,Set,Map</a:t>
            </a:r>
            <a:r>
              <a:rPr lang="zh-CN" altLang="en-US" sz="2800" kern="1200" dirty="0"/>
              <a:t>等接口是否都</a:t>
            </a:r>
            <a:r>
              <a:rPr lang="zh-CN" altLang="en-US" sz="2800" kern="1200" dirty="0" smtClean="0"/>
              <a:t>继承自</a:t>
            </a:r>
            <a:r>
              <a:rPr lang="en-US" altLang="zh-CN" sz="2800" kern="1200" dirty="0" smtClean="0"/>
              <a:t>Map</a:t>
            </a:r>
            <a:r>
              <a:rPr lang="zh-CN" altLang="en-US" sz="2800" kern="1200" dirty="0" smtClean="0"/>
              <a:t>接口</a:t>
            </a:r>
            <a:endParaRPr lang="en-US" altLang="zh-CN" sz="2800" kern="1200" dirty="0" smtClean="0"/>
          </a:p>
          <a:p>
            <a:pPr>
              <a:defRPr/>
            </a:pPr>
            <a:r>
              <a:rPr lang="zh-CN" altLang="en-US" sz="2800" kern="1200" dirty="0" smtClean="0"/>
              <a:t>你常见的集合类有哪些，都有什么方法</a:t>
            </a:r>
            <a:endParaRPr lang="en-US" altLang="zh-CN" sz="2800" kern="1200" dirty="0"/>
          </a:p>
          <a:p>
            <a:pPr>
              <a:defRPr/>
            </a:pPr>
            <a:endParaRPr lang="en-US" altLang="zh-CN" sz="2800" kern="1200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mtClean="0"/>
              <a:t>Collections</a:t>
            </a:r>
            <a:r>
              <a:rPr lang="zh-CN" altLang="en-US" sz="3600" b="1" smtClean="0"/>
              <a:t>类概述和成员方法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 smtClean="0"/>
              <a:t>Collections</a:t>
            </a:r>
            <a:r>
              <a:rPr lang="zh-CN" altLang="en-US" sz="2800" dirty="0" smtClean="0"/>
              <a:t>类概述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300" kern="1200" dirty="0" smtClean="0"/>
              <a:t>针对集合操作 的工具类</a:t>
            </a:r>
            <a:endParaRPr lang="en-US" altLang="zh-CN" sz="2300" kern="1200" dirty="0" smtClean="0"/>
          </a:p>
          <a:p>
            <a:pPr>
              <a:defRPr/>
            </a:pPr>
            <a:r>
              <a:rPr lang="en-US" altLang="zh-CN" sz="2800" dirty="0" smtClean="0"/>
              <a:t>Collections</a:t>
            </a:r>
            <a:r>
              <a:rPr lang="zh-CN" altLang="en-US" sz="2800" dirty="0" smtClean="0"/>
              <a:t>成员方法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en-US" altLang="zh-CN" sz="2300" dirty="0" smtClean="0"/>
              <a:t>public static &lt;T&gt; void sort(List&lt;T&gt; list)</a:t>
            </a:r>
          </a:p>
          <a:p>
            <a:pPr lvl="1">
              <a:defRPr/>
            </a:pPr>
            <a:r>
              <a:rPr lang="en-US" altLang="zh-CN" sz="2300" dirty="0" smtClean="0"/>
              <a:t>public </a:t>
            </a:r>
            <a:r>
              <a:rPr lang="en-US" altLang="zh-CN" sz="2300" dirty="0"/>
              <a:t>static &lt;T&gt; </a:t>
            </a:r>
            <a:r>
              <a:rPr lang="en-US" altLang="zh-CN" sz="2300" dirty="0" err="1"/>
              <a:t>int</a:t>
            </a:r>
            <a:r>
              <a:rPr lang="en-US" altLang="zh-CN" sz="2300" dirty="0"/>
              <a:t> </a:t>
            </a:r>
            <a:r>
              <a:rPr lang="en-US" altLang="zh-CN" sz="2300" dirty="0" err="1" smtClean="0"/>
              <a:t>binarySearch</a:t>
            </a:r>
            <a:r>
              <a:rPr lang="en-US" altLang="zh-CN" sz="2300" dirty="0" smtClean="0"/>
              <a:t>(List&lt;?&gt; </a:t>
            </a:r>
            <a:r>
              <a:rPr lang="en-US" altLang="zh-CN" sz="2300" dirty="0" err="1"/>
              <a:t>list,T</a:t>
            </a:r>
            <a:r>
              <a:rPr lang="en-US" altLang="zh-CN" sz="2300" dirty="0"/>
              <a:t> key</a:t>
            </a:r>
            <a:r>
              <a:rPr lang="en-US" altLang="zh-CN" sz="2300" dirty="0" smtClean="0"/>
              <a:t>)</a:t>
            </a:r>
          </a:p>
          <a:p>
            <a:pPr lvl="1">
              <a:defRPr/>
            </a:pPr>
            <a:r>
              <a:rPr lang="fr-FR" altLang="zh-CN" sz="2300" dirty="0"/>
              <a:t>public static &lt;T&gt; T </a:t>
            </a:r>
            <a:r>
              <a:rPr lang="fr-FR" altLang="zh-CN" sz="2300" dirty="0" smtClean="0"/>
              <a:t>max(Collection&lt;?&gt; </a:t>
            </a:r>
            <a:r>
              <a:rPr lang="fr-FR" altLang="zh-CN" sz="2300" dirty="0"/>
              <a:t>coll</a:t>
            </a:r>
            <a:r>
              <a:rPr lang="fr-FR" altLang="zh-CN" sz="2300" dirty="0" smtClean="0"/>
              <a:t>)</a:t>
            </a:r>
          </a:p>
          <a:p>
            <a:pPr lvl="1">
              <a:defRPr/>
            </a:pPr>
            <a:r>
              <a:rPr lang="en-US" altLang="zh-CN" sz="2300" dirty="0"/>
              <a:t>public static void </a:t>
            </a:r>
            <a:r>
              <a:rPr lang="en-US" altLang="zh-CN" sz="2300" dirty="0" smtClean="0"/>
              <a:t>reverse(List&lt;</a:t>
            </a:r>
            <a:r>
              <a:rPr lang="en-US" altLang="zh-CN" sz="2300" dirty="0"/>
              <a:t>?</a:t>
            </a:r>
            <a:r>
              <a:rPr lang="en-US" altLang="zh-CN" sz="2300" dirty="0" smtClean="0"/>
              <a:t>&gt; </a:t>
            </a:r>
            <a:r>
              <a:rPr lang="en-US" altLang="zh-CN" sz="2300" dirty="0"/>
              <a:t>list</a:t>
            </a:r>
            <a:r>
              <a:rPr lang="en-US" altLang="zh-CN" sz="2300" dirty="0" smtClean="0"/>
              <a:t>)</a:t>
            </a:r>
          </a:p>
          <a:p>
            <a:pPr lvl="1">
              <a:defRPr/>
            </a:pPr>
            <a:r>
              <a:rPr lang="en-US" altLang="zh-CN" sz="2300" dirty="0"/>
              <a:t>public static void shuffle(List&lt;?&gt; list)</a:t>
            </a:r>
            <a:endParaRPr lang="en-US" altLang="zh-CN" sz="2300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mtClean="0"/>
              <a:t>Collections</a:t>
            </a:r>
            <a:r>
              <a:rPr lang="zh-CN" altLang="en-US" sz="3600" b="1" smtClean="0"/>
              <a:t>成员方法的使用</a:t>
            </a:r>
            <a:endParaRPr lang="en-US" altLang="zh-CN" sz="3600" b="1" smtClean="0"/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ArrayList</a:t>
            </a:r>
            <a:r>
              <a:rPr lang="zh-CN" altLang="en-US" sz="2800" smtClean="0"/>
              <a:t>存储基本类型的元素可以排序，存储自定义对象可不可以排序呢</a:t>
            </a:r>
            <a:r>
              <a:rPr lang="en-US" altLang="zh-CN" sz="2800" smtClean="0"/>
              <a:t>?</a:t>
            </a:r>
          </a:p>
          <a:p>
            <a:r>
              <a:rPr lang="zh-CN" altLang="en-US" sz="2800" smtClean="0"/>
              <a:t>模拟斗地主洗牌和发牌</a:t>
            </a:r>
            <a:endParaRPr lang="en-US" altLang="zh-CN" sz="2800" smtClean="0"/>
          </a:p>
          <a:p>
            <a:r>
              <a:rPr lang="zh-CN" altLang="en-US" sz="2800" smtClean="0"/>
              <a:t>模拟斗地主洗牌和发牌</a:t>
            </a:r>
            <a:endParaRPr lang="en-US" altLang="zh-CN" sz="2800" smtClean="0"/>
          </a:p>
          <a:p>
            <a:pPr lvl="1"/>
            <a:r>
              <a:rPr lang="zh-CN" altLang="en-US" sz="2300" smtClean="0"/>
              <a:t>对牌进行排序</a:t>
            </a:r>
            <a:endParaRPr lang="en-US" altLang="zh-CN" sz="2300" smtClean="0"/>
          </a:p>
          <a:p>
            <a:pPr lvl="1"/>
            <a:r>
              <a:rPr lang="zh-CN" altLang="en-US" sz="2300" smtClean="0"/>
              <a:t>并同时使用</a:t>
            </a:r>
            <a:r>
              <a:rPr lang="en-US" altLang="zh-CN" sz="2300" smtClean="0"/>
              <a:t>Map,List,Set</a:t>
            </a:r>
            <a:r>
              <a:rPr lang="zh-CN" altLang="en-US" sz="2300" smtClean="0"/>
              <a:t>等集合，可以知道什么时候使用哪种集合</a:t>
            </a:r>
            <a:endParaRPr lang="en-US" altLang="zh-CN" sz="2300" smtClean="0"/>
          </a:p>
          <a:p>
            <a:endParaRPr lang="en-US" altLang="zh-CN" sz="230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smtClean="0"/>
              <a:t>集合总结</a:t>
            </a:r>
            <a:endParaRPr lang="en-US" altLang="zh-CN" sz="3600" b="1" smtClean="0"/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300" smtClean="0"/>
              <a:t>集合</a:t>
            </a:r>
            <a:endParaRPr lang="en-US" altLang="zh-CN" sz="2300" smtClean="0"/>
          </a:p>
          <a:p>
            <a:pPr lvl="1"/>
            <a:r>
              <a:rPr lang="en-US" altLang="zh-CN" sz="2300" smtClean="0"/>
              <a:t>Collection</a:t>
            </a:r>
          </a:p>
          <a:p>
            <a:pPr lvl="2"/>
            <a:r>
              <a:rPr lang="en-US" altLang="zh-CN" sz="1900" smtClean="0"/>
              <a:t>List</a:t>
            </a:r>
          </a:p>
          <a:p>
            <a:pPr lvl="2"/>
            <a:r>
              <a:rPr lang="en-US" altLang="zh-CN" sz="1900" smtClean="0"/>
              <a:t>Set</a:t>
            </a:r>
          </a:p>
          <a:p>
            <a:pPr lvl="1"/>
            <a:r>
              <a:rPr lang="en-US" altLang="zh-CN" sz="2300" smtClean="0"/>
              <a:t>Map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Collection</a:t>
            </a:r>
            <a:r>
              <a:rPr lang="zh-CN" altLang="en-US" sz="3600" smtClean="0"/>
              <a:t>接口成员方法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kern="1200" dirty="0" err="1"/>
              <a:t>boolean</a:t>
            </a:r>
            <a:r>
              <a:rPr lang="en-US" altLang="zh-CN" sz="2800" kern="1200" dirty="0"/>
              <a:t> add(E e</a:t>
            </a:r>
            <a:r>
              <a:rPr lang="en-US" altLang="zh-CN" sz="2800" kern="1200" dirty="0" smtClean="0"/>
              <a:t>)</a:t>
            </a:r>
          </a:p>
          <a:p>
            <a:pPr>
              <a:defRPr/>
            </a:pPr>
            <a:r>
              <a:rPr lang="en-US" altLang="zh-CN" sz="2800" kern="1200" dirty="0" err="1"/>
              <a:t>boolean</a:t>
            </a:r>
            <a:r>
              <a:rPr lang="en-US" altLang="zh-CN" sz="2800" kern="1200" dirty="0"/>
              <a:t> remove(Object o</a:t>
            </a:r>
            <a:r>
              <a:rPr lang="en-US" altLang="zh-CN" sz="2800" kern="1200" dirty="0" smtClean="0"/>
              <a:t>)</a:t>
            </a:r>
          </a:p>
          <a:p>
            <a:pPr>
              <a:defRPr/>
            </a:pPr>
            <a:r>
              <a:rPr lang="en-US" altLang="zh-CN" sz="2800" kern="1200" dirty="0" smtClean="0"/>
              <a:t>void </a:t>
            </a:r>
            <a:r>
              <a:rPr lang="en-US" altLang="zh-CN" sz="2800" kern="1200" dirty="0"/>
              <a:t>clear</a:t>
            </a:r>
            <a:r>
              <a:rPr lang="en-US" altLang="zh-CN" sz="2800" kern="1200" dirty="0" smtClean="0"/>
              <a:t>()</a:t>
            </a:r>
          </a:p>
          <a:p>
            <a:pPr>
              <a:defRPr/>
            </a:pPr>
            <a:r>
              <a:rPr lang="en-US" altLang="zh-CN" sz="2800" kern="1200" dirty="0" err="1"/>
              <a:t>boolean</a:t>
            </a:r>
            <a:r>
              <a:rPr lang="en-US" altLang="zh-CN" sz="2800" kern="1200" dirty="0"/>
              <a:t> contains(Object o</a:t>
            </a:r>
            <a:r>
              <a:rPr lang="en-US" altLang="zh-CN" sz="2800" kern="1200" dirty="0" smtClean="0"/>
              <a:t>)</a:t>
            </a:r>
          </a:p>
          <a:p>
            <a:pPr>
              <a:defRPr/>
            </a:pPr>
            <a:r>
              <a:rPr lang="en-US" altLang="zh-CN" sz="2800" kern="1200" dirty="0" err="1" smtClean="0"/>
              <a:t>boolean</a:t>
            </a:r>
            <a:r>
              <a:rPr lang="en-US" altLang="zh-CN" sz="2800" kern="1200" dirty="0" smtClean="0"/>
              <a:t> </a:t>
            </a:r>
            <a:r>
              <a:rPr lang="en-US" altLang="zh-CN" sz="2800" kern="1200" dirty="0" err="1"/>
              <a:t>isEmpty</a:t>
            </a:r>
            <a:r>
              <a:rPr lang="en-US" altLang="zh-CN" sz="2800" kern="1200" dirty="0" smtClean="0"/>
              <a:t>()</a:t>
            </a:r>
          </a:p>
          <a:p>
            <a:pPr>
              <a:defRPr/>
            </a:pPr>
            <a:r>
              <a:rPr lang="en-US" altLang="zh-CN" sz="2800" kern="1200" dirty="0" err="1" smtClean="0"/>
              <a:t>int</a:t>
            </a:r>
            <a:r>
              <a:rPr lang="en-US" altLang="zh-CN" sz="2800" kern="1200" dirty="0" smtClean="0"/>
              <a:t> </a:t>
            </a:r>
            <a:r>
              <a:rPr lang="en-US" altLang="zh-CN" sz="2800" kern="1200" dirty="0"/>
              <a:t>size()</a:t>
            </a:r>
            <a:endParaRPr lang="en-US" altLang="zh-CN" sz="2800" kern="12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Collection</a:t>
            </a:r>
            <a:r>
              <a:rPr lang="zh-CN" altLang="en-US" sz="3600" smtClean="0"/>
              <a:t>接口成员方法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kern="1200" dirty="0" err="1" smtClean="0"/>
              <a:t>boolean</a:t>
            </a:r>
            <a:r>
              <a:rPr lang="en-US" altLang="zh-CN" sz="2800" kern="1200" dirty="0" smtClean="0"/>
              <a:t> </a:t>
            </a:r>
            <a:r>
              <a:rPr lang="en-US" altLang="zh-CN" sz="2800" kern="1200" dirty="0" err="1"/>
              <a:t>addAll</a:t>
            </a:r>
            <a:r>
              <a:rPr lang="en-US" altLang="zh-CN" sz="2800" kern="1200" dirty="0"/>
              <a:t>(Collection c</a:t>
            </a:r>
            <a:r>
              <a:rPr lang="en-US" altLang="zh-CN" sz="2800" kern="1200" dirty="0" smtClean="0"/>
              <a:t>)</a:t>
            </a:r>
          </a:p>
          <a:p>
            <a:pPr>
              <a:defRPr/>
            </a:pPr>
            <a:r>
              <a:rPr lang="en-US" altLang="zh-CN" sz="2800" kern="1200" dirty="0" err="1"/>
              <a:t>boolean</a:t>
            </a:r>
            <a:r>
              <a:rPr lang="en-US" altLang="zh-CN" sz="2800" kern="1200" dirty="0"/>
              <a:t> </a:t>
            </a:r>
            <a:r>
              <a:rPr lang="en-US" altLang="zh-CN" sz="2800" kern="1200" dirty="0" err="1"/>
              <a:t>removeAll</a:t>
            </a:r>
            <a:r>
              <a:rPr lang="en-US" altLang="zh-CN" sz="2800" kern="1200" dirty="0"/>
              <a:t>(Collection c</a:t>
            </a:r>
            <a:r>
              <a:rPr lang="en-US" altLang="zh-CN" sz="2800" kern="1200" dirty="0" smtClean="0"/>
              <a:t>)</a:t>
            </a:r>
          </a:p>
          <a:p>
            <a:pPr>
              <a:defRPr/>
            </a:pPr>
            <a:r>
              <a:rPr lang="en-US" altLang="zh-CN" sz="2800" kern="1200" dirty="0" err="1" smtClean="0"/>
              <a:t>boolean</a:t>
            </a:r>
            <a:r>
              <a:rPr lang="en-US" altLang="zh-CN" sz="2800" kern="1200" dirty="0" smtClean="0"/>
              <a:t> </a:t>
            </a:r>
            <a:r>
              <a:rPr lang="en-US" altLang="zh-CN" sz="2800" kern="1200" dirty="0" err="1"/>
              <a:t>containsAll</a:t>
            </a:r>
            <a:r>
              <a:rPr lang="en-US" altLang="zh-CN" sz="2800" kern="1200" dirty="0"/>
              <a:t>(Collection c</a:t>
            </a:r>
            <a:r>
              <a:rPr lang="en-US" altLang="zh-CN" sz="2800" kern="1200" dirty="0" smtClean="0"/>
              <a:t>)</a:t>
            </a:r>
          </a:p>
          <a:p>
            <a:pPr>
              <a:defRPr/>
            </a:pPr>
            <a:r>
              <a:rPr lang="en-US" altLang="zh-CN" sz="2800" kern="1200" dirty="0" err="1" smtClean="0"/>
              <a:t>boolean</a:t>
            </a:r>
            <a:r>
              <a:rPr lang="en-US" altLang="zh-CN" sz="2800" kern="1200" dirty="0" smtClean="0"/>
              <a:t> </a:t>
            </a:r>
            <a:r>
              <a:rPr lang="en-US" altLang="zh-CN" sz="2800" kern="1200" dirty="0" err="1"/>
              <a:t>retainAll</a:t>
            </a:r>
            <a:r>
              <a:rPr lang="en-US" altLang="zh-CN" sz="2800" kern="1200" dirty="0"/>
              <a:t>(Collection c</a:t>
            </a:r>
            <a:r>
              <a:rPr lang="en-US" altLang="zh-CN" sz="2800" kern="1200" dirty="0" smtClean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Collection</a:t>
            </a:r>
            <a:r>
              <a:rPr lang="zh-CN" altLang="en-US" sz="3600" smtClean="0"/>
              <a:t>接口成员方法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kern="1200" dirty="0"/>
              <a:t>Object[] </a:t>
            </a:r>
            <a:r>
              <a:rPr lang="en-US" altLang="zh-CN" sz="2800" kern="1200" dirty="0" err="1"/>
              <a:t>toArray</a:t>
            </a:r>
            <a:r>
              <a:rPr lang="en-US" altLang="zh-CN" sz="2800" kern="1200" dirty="0" smtClean="0"/>
              <a:t>()</a:t>
            </a:r>
          </a:p>
          <a:p>
            <a:pPr lvl="1">
              <a:defRPr/>
            </a:pPr>
            <a:r>
              <a:rPr lang="zh-CN" altLang="en-US" sz="2300" kern="1200" dirty="0" smtClean="0"/>
              <a:t>把集合转成数组，可以实现集合的遍历</a:t>
            </a:r>
            <a:endParaRPr lang="en-US" altLang="zh-CN" sz="2300" kern="1200" dirty="0" smtClean="0"/>
          </a:p>
          <a:p>
            <a:pPr lvl="1">
              <a:defRPr/>
            </a:pPr>
            <a:endParaRPr lang="en-US" altLang="zh-CN" sz="2300" kern="1200" dirty="0"/>
          </a:p>
          <a:p>
            <a:pPr>
              <a:defRPr/>
            </a:pPr>
            <a:r>
              <a:rPr lang="en-US" altLang="zh-CN" sz="2800" kern="1200" dirty="0" smtClean="0"/>
              <a:t>Iterator </a:t>
            </a:r>
            <a:r>
              <a:rPr lang="en-US" altLang="zh-CN" sz="2800" kern="1200" dirty="0"/>
              <a:t>iterator</a:t>
            </a:r>
            <a:r>
              <a:rPr lang="en-US" altLang="zh-CN" sz="2800" kern="1200" dirty="0" smtClean="0"/>
              <a:t>()</a:t>
            </a:r>
          </a:p>
          <a:p>
            <a:pPr lvl="1">
              <a:defRPr/>
            </a:pPr>
            <a:r>
              <a:rPr lang="zh-CN" altLang="en-US" sz="2300" kern="1200" dirty="0" smtClean="0"/>
              <a:t>迭代器，集合的专用遍历方式</a:t>
            </a:r>
            <a:endParaRPr lang="en-US" altLang="zh-CN" sz="2300" kern="12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Iterator</a:t>
            </a:r>
            <a:r>
              <a:rPr lang="zh-CN" altLang="en-US" sz="3600" smtClean="0"/>
              <a:t>接口概述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kern="1200" dirty="0" smtClean="0"/>
              <a:t>Iterator</a:t>
            </a:r>
            <a:r>
              <a:rPr lang="zh-CN" altLang="en-US" sz="2800" kern="1200" dirty="0" smtClean="0"/>
              <a:t>接口概述</a:t>
            </a:r>
            <a:endParaRPr lang="en-US" altLang="zh-CN" sz="2800" kern="1200" dirty="0" smtClean="0"/>
          </a:p>
          <a:p>
            <a:pPr lvl="1">
              <a:defRPr/>
            </a:pPr>
            <a:r>
              <a:rPr lang="zh-CN" altLang="en-US" sz="2300" kern="1200" dirty="0"/>
              <a:t>对 </a:t>
            </a:r>
            <a:r>
              <a:rPr lang="en-US" altLang="zh-CN" sz="2300" kern="1200" dirty="0"/>
              <a:t>collection </a:t>
            </a:r>
            <a:r>
              <a:rPr lang="zh-CN" altLang="en-US" sz="2300" kern="1200" dirty="0"/>
              <a:t>进行迭代的迭代</a:t>
            </a:r>
            <a:r>
              <a:rPr lang="zh-CN" altLang="en-US" sz="2300" kern="1200" dirty="0" smtClean="0"/>
              <a:t>器</a:t>
            </a:r>
            <a:endParaRPr lang="en-US" altLang="zh-CN" sz="2300" kern="1200" dirty="0" smtClean="0"/>
          </a:p>
          <a:p>
            <a:pPr lvl="1">
              <a:defRPr/>
            </a:pPr>
            <a:r>
              <a:rPr lang="zh-CN" altLang="en-US" sz="2300" kern="1200" dirty="0" smtClean="0"/>
              <a:t>依赖于集合而存在</a:t>
            </a:r>
            <a:endParaRPr lang="en-US" altLang="zh-CN" sz="2300" kern="12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Iterator</a:t>
            </a:r>
            <a:r>
              <a:rPr lang="zh-CN" altLang="en-US" sz="3600" smtClean="0"/>
              <a:t>接口成员方法</a:t>
            </a:r>
            <a:endParaRPr lang="en-US" altLang="zh-CN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kern="1200" dirty="0" err="1"/>
              <a:t>boolean</a:t>
            </a:r>
            <a:r>
              <a:rPr lang="en-US" altLang="zh-CN" sz="2800" kern="1200" dirty="0"/>
              <a:t> </a:t>
            </a:r>
            <a:r>
              <a:rPr lang="en-US" altLang="zh-CN" sz="2800" kern="1200" dirty="0" err="1"/>
              <a:t>hasNext</a:t>
            </a:r>
            <a:r>
              <a:rPr lang="en-US" altLang="zh-CN" sz="2800" kern="1200" dirty="0"/>
              <a:t>()</a:t>
            </a:r>
          </a:p>
          <a:p>
            <a:pPr>
              <a:defRPr/>
            </a:pPr>
            <a:r>
              <a:rPr lang="en-US" altLang="zh-CN" sz="2800" kern="1200" dirty="0"/>
              <a:t>E</a:t>
            </a:r>
            <a:r>
              <a:rPr lang="en-US" altLang="zh-CN" sz="2800" kern="1200" dirty="0" smtClean="0"/>
              <a:t> </a:t>
            </a:r>
            <a:r>
              <a:rPr lang="en-US" altLang="zh-CN" sz="2800" kern="1200" dirty="0"/>
              <a:t>next()</a:t>
            </a:r>
            <a:endParaRPr lang="en-US" altLang="zh-CN" sz="2800" kern="12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2326</Words>
  <Application>Microsoft Office PowerPoint</Application>
  <PresentationFormat>全屏显示(4:3)</PresentationFormat>
  <Paragraphs>428</Paragraphs>
  <Slides>46</Slides>
  <Notes>44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Office 主题</vt:lpstr>
      <vt:lpstr>幻灯片 1</vt:lpstr>
      <vt:lpstr>本章内容</vt:lpstr>
      <vt:lpstr>集合类概述</vt:lpstr>
      <vt:lpstr>Collection接口概述</vt:lpstr>
      <vt:lpstr>Collection接口成员方法</vt:lpstr>
      <vt:lpstr>Collection接口成员方法</vt:lpstr>
      <vt:lpstr>Collection接口成员方法</vt:lpstr>
      <vt:lpstr>Iterator接口概述</vt:lpstr>
      <vt:lpstr>Iterator接口成员方法</vt:lpstr>
      <vt:lpstr>Iterator接口的使用和原理讲解</vt:lpstr>
      <vt:lpstr>Collection案例</vt:lpstr>
      <vt:lpstr>List接口概述</vt:lpstr>
      <vt:lpstr>List接口成员方法</vt:lpstr>
      <vt:lpstr>ListIterator接口的成员方法</vt:lpstr>
      <vt:lpstr>常见数据结构</vt:lpstr>
      <vt:lpstr>ArrayList类概述及使用</vt:lpstr>
      <vt:lpstr>Vector类概述及使用</vt:lpstr>
      <vt:lpstr>LinkedList类概述及使用</vt:lpstr>
      <vt:lpstr>List集合练习1</vt:lpstr>
      <vt:lpstr>泛型概述及使用</vt:lpstr>
      <vt:lpstr>泛型由来</vt:lpstr>
      <vt:lpstr>泛型应用</vt:lpstr>
      <vt:lpstr>泛型高级(通配符)</vt:lpstr>
      <vt:lpstr>增强for概述及使用</vt:lpstr>
      <vt:lpstr>静态导入概述及使用</vt:lpstr>
      <vt:lpstr>可变参数概述及使用</vt:lpstr>
      <vt:lpstr>List集合练习2</vt:lpstr>
      <vt:lpstr>Set接口概述</vt:lpstr>
      <vt:lpstr>HashSet类概述</vt:lpstr>
      <vt:lpstr>LinkedHashSet类概述</vt:lpstr>
      <vt:lpstr>TreeSet类概述</vt:lpstr>
      <vt:lpstr>Set集合练习</vt:lpstr>
      <vt:lpstr>Collection集合总结</vt:lpstr>
      <vt:lpstr>Map接口概述</vt:lpstr>
      <vt:lpstr>Map接口成员方法</vt:lpstr>
      <vt:lpstr>Map接口成员方法</vt:lpstr>
      <vt:lpstr>Map集合遍历</vt:lpstr>
      <vt:lpstr>HashMap类概述</vt:lpstr>
      <vt:lpstr>LinkedHashMap类概述</vt:lpstr>
      <vt:lpstr>TreeMap类概述</vt:lpstr>
      <vt:lpstr>Map集合案例</vt:lpstr>
      <vt:lpstr>面试题 </vt:lpstr>
      <vt:lpstr>Collections类概述和成员方法</vt:lpstr>
      <vt:lpstr>Collections成员方法的使用</vt:lpstr>
      <vt:lpstr>集合总结</vt:lpstr>
      <vt:lpstr>幻灯片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fqy</cp:lastModifiedBy>
  <cp:revision>37</cp:revision>
  <dcterms:created xsi:type="dcterms:W3CDTF">2015-06-29T07:19:05Z</dcterms:created>
  <dcterms:modified xsi:type="dcterms:W3CDTF">2015-09-20T09:15:32Z</dcterms:modified>
</cp:coreProperties>
</file>