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36" y="-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23.35</c:v>
                </c:pt>
                <c:pt idx="1">
                  <c:v>20.56</c:v>
                </c:pt>
                <c:pt idx="2">
                  <c:v>21.11</c:v>
                </c:pt>
                <c:pt idx="3">
                  <c:v>25.48</c:v>
                </c:pt>
                <c:pt idx="4">
                  <c:v>28.1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00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33.28</c:v>
                </c:pt>
                <c:pt idx="1">
                  <c:v>20.11</c:v>
                </c:pt>
                <c:pt idx="2">
                  <c:v>19.19</c:v>
                </c:pt>
                <c:pt idx="3">
                  <c:v>31.14</c:v>
                </c:pt>
                <c:pt idx="4">
                  <c:v>44.58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00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29.56</c:v>
                </c:pt>
                <c:pt idx="1">
                  <c:v>42.81</c:v>
                </c:pt>
                <c:pt idx="2">
                  <c:v>40.26</c:v>
                </c:pt>
                <c:pt idx="3">
                  <c:v>45.46</c:v>
                </c:pt>
                <c:pt idx="4">
                  <c:v>45.13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00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69.63</c:v>
                </c:pt>
                <c:pt idx="1">
                  <c:v>72.37</c:v>
                </c:pt>
                <c:pt idx="2">
                  <c:v>78.17</c:v>
                </c:pt>
                <c:pt idx="3">
                  <c:v>76.49</c:v>
                </c:pt>
                <c:pt idx="4">
                  <c:v>87.37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00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F058A-0E26-4FC3-8E04-1915F8DDA14D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6AB01-3070-4EA5-B585-A78F6BFB9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9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6" y="0"/>
            <a:ext cx="7233429" cy="692696"/>
          </a:xfrm>
        </p:spPr>
        <p:txBody>
          <a:bodyPr>
            <a:normAutofit/>
          </a:bodyPr>
          <a:lstStyle>
            <a:lvl1pPr algn="l">
              <a:defRPr sz="25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107504" y="3632448"/>
            <a:ext cx="4752528" cy="2820888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zh-CN" altLang="en-US" dirty="0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868638" y="3645024"/>
            <a:ext cx="4248472" cy="280831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124744"/>
            <a:ext cx="8640960" cy="8640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6"/>
          </p:nvPr>
        </p:nvSpPr>
        <p:spPr>
          <a:xfrm>
            <a:off x="251520" y="2348880"/>
            <a:ext cx="8640960" cy="8640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7"/>
          </p:nvPr>
        </p:nvSpPr>
        <p:spPr>
          <a:xfrm>
            <a:off x="251520" y="764704"/>
            <a:ext cx="4384104" cy="35165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half" idx="18"/>
          </p:nvPr>
        </p:nvSpPr>
        <p:spPr>
          <a:xfrm>
            <a:off x="251520" y="1988840"/>
            <a:ext cx="4384104" cy="35165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9"/>
          </p:nvPr>
        </p:nvSpPr>
        <p:spPr>
          <a:xfrm>
            <a:off x="251520" y="3284984"/>
            <a:ext cx="4320480" cy="351656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0"/>
          </p:nvPr>
        </p:nvSpPr>
        <p:spPr>
          <a:xfrm>
            <a:off x="4860032" y="3284984"/>
            <a:ext cx="4248472" cy="351656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-1" y="6525344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68" y="19472"/>
            <a:ext cx="1828531" cy="620688"/>
          </a:xfrm>
          <a:prstGeom prst="rect">
            <a:avLst/>
          </a:prstGeom>
        </p:spPr>
      </p:pic>
      <p:sp>
        <p:nvSpPr>
          <p:cNvPr id="24" name="文本占位符 3"/>
          <p:cNvSpPr>
            <a:spLocks noGrp="1"/>
          </p:cNvSpPr>
          <p:nvPr>
            <p:ph type="body" sz="half" idx="22"/>
          </p:nvPr>
        </p:nvSpPr>
        <p:spPr>
          <a:xfrm>
            <a:off x="3527884" y="6525344"/>
            <a:ext cx="2088232" cy="350044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23" hasCustomPrompt="1"/>
          </p:nvPr>
        </p:nvSpPr>
        <p:spPr>
          <a:xfrm>
            <a:off x="0" y="6578352"/>
            <a:ext cx="2655912" cy="2796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本产品保密并受到版权法保护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24" hasCustomPrompt="1"/>
          </p:nvPr>
        </p:nvSpPr>
        <p:spPr>
          <a:xfrm>
            <a:off x="6156176" y="6578352"/>
            <a:ext cx="2987824" cy="2796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Confidential and Protected by Copyright Laws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39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上海×××股份有限公司财务分析报告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4" sz="quarter"/>
          </p:nvPr>
        </p:nvGraphicFramePr>
        <p:xfrm>
          <a:off x="107504" y="3632448"/>
          <a:ext cx="4754880" cy="2633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640080"/>
                <a:gridCol w="640080"/>
                <a:gridCol w="640080"/>
                <a:gridCol w="640080"/>
                <a:gridCol w="64008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2015年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2016年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2017年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2018年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2019年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资产负债率(%)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58.78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64.58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流动比率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营业总收入(百亿元)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90.22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84.33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总收入环比增长(%)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3.76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毛利率(%)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12.15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摊薄总资产收益率(%)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4.32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摊薄净资产收益率(%)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10.25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每股经营现金流(元)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3.96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4868638" y="3645024"/>
          <a:ext cx="4248472" cy="280831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>
            <a:r>
              <a:t>公司简介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8" sz="half"/>
          </p:nvPr>
        </p:nvSpPr>
        <p:spPr/>
        <p:txBody>
          <a:bodyPr/>
          <a:lstStyle/>
          <a:p>
            <a:r>
              <a:t>经营范围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9" sz="half"/>
          </p:nvPr>
        </p:nvSpPr>
        <p:spPr/>
        <p:txBody>
          <a:bodyPr/>
          <a:lstStyle/>
          <a:p>
            <a:r>
              <a:t>主要财务指标一览表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0" sz="half"/>
          </p:nvPr>
        </p:nvSpPr>
        <p:spPr/>
        <p:txBody>
          <a:bodyPr/>
          <a:lstStyle/>
          <a:p>
            <a:r>
              <a:t>近五年存货周转天数图示(单位：天)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half"/>
          </p:nvPr>
        </p:nvSpPr>
        <p:spPr/>
        <p:txBody>
          <a:bodyPr/>
          <a:lstStyle/>
          <a:p>
            <a:r>
              <a:t>第1页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half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4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四川×××股份有限公司财务分析报告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4" sz="quarter"/>
          </p:nvPr>
        </p:nvGraphicFramePr>
        <p:xfrm>
          <a:off x="107504" y="3632448"/>
          <a:ext cx="4754880" cy="2633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640080"/>
                <a:gridCol w="640080"/>
                <a:gridCol w="640080"/>
                <a:gridCol w="640080"/>
                <a:gridCol w="64008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2015年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2016年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2017年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2018年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2019年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资产负债率(%)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45.38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39.99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流动比率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1.37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营业总收入(百亿元)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5.97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总收入环比增长(%)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-3.55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毛利率(%)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6.9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摊薄总资产收益率(%)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4.98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摊薄净资产收益率(%)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8.26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每股经营现金流(元)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-0.04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4868638" y="3645024"/>
          <a:ext cx="4248472" cy="280831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>
            <a:r>
              <a:t>公司简介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8" sz="half"/>
          </p:nvPr>
        </p:nvSpPr>
        <p:spPr/>
        <p:txBody>
          <a:bodyPr/>
          <a:lstStyle/>
          <a:p>
            <a:r>
              <a:t>经营范围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9" sz="half"/>
          </p:nvPr>
        </p:nvSpPr>
        <p:spPr/>
        <p:txBody>
          <a:bodyPr/>
          <a:lstStyle/>
          <a:p>
            <a:r>
              <a:t>主要财务指标一览表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0" sz="half"/>
          </p:nvPr>
        </p:nvSpPr>
        <p:spPr/>
        <p:txBody>
          <a:bodyPr/>
          <a:lstStyle/>
          <a:p>
            <a:r>
              <a:t>近五年存货周转天数图示(单位：天)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half"/>
          </p:nvPr>
        </p:nvSpPr>
        <p:spPr/>
        <p:txBody>
          <a:bodyPr/>
          <a:lstStyle/>
          <a:p>
            <a:r>
              <a:t>第2页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half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4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重庆×××股份有限公司财务分析报告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4" sz="quarter"/>
          </p:nvPr>
        </p:nvGraphicFramePr>
        <p:xfrm>
          <a:off x="107504" y="3632448"/>
          <a:ext cx="4754880" cy="2633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640080"/>
                <a:gridCol w="640080"/>
                <a:gridCol w="640080"/>
                <a:gridCol w="640080"/>
                <a:gridCol w="64008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2015年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2016年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2017年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2018年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2019年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资产负债率(%)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67.36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68.49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流动比率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1.08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营业总收入(百亿元)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17.05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总收入环比增长(%)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1.49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毛利率(%)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9.84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摊薄总资产收益率(%)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2.34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摊薄净资产收益率(%)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6.83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每股经营现金流(元)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0.96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4868638" y="3645024"/>
          <a:ext cx="4248472" cy="280831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>
            <a:r>
              <a:t>公司简介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8" sz="half"/>
          </p:nvPr>
        </p:nvSpPr>
        <p:spPr/>
        <p:txBody>
          <a:bodyPr/>
          <a:lstStyle/>
          <a:p>
            <a:r>
              <a:t>经营范围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9" sz="half"/>
          </p:nvPr>
        </p:nvSpPr>
        <p:spPr/>
        <p:txBody>
          <a:bodyPr/>
          <a:lstStyle/>
          <a:p>
            <a:r>
              <a:t>主要财务指标一览表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0" sz="half"/>
          </p:nvPr>
        </p:nvSpPr>
        <p:spPr/>
        <p:txBody>
          <a:bodyPr/>
          <a:lstStyle/>
          <a:p>
            <a:r>
              <a:t>近五年存货周转天数图示(单位：天)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half"/>
          </p:nvPr>
        </p:nvSpPr>
        <p:spPr/>
        <p:txBody>
          <a:bodyPr/>
          <a:lstStyle/>
          <a:p>
            <a:r>
              <a:t>第3页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half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4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深圳×××股份有限公司财务分析报告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4" sz="quarter"/>
          </p:nvPr>
        </p:nvGraphicFramePr>
        <p:xfrm>
          <a:off x="107504" y="3632448"/>
          <a:ext cx="4754880" cy="2633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640080"/>
                <a:gridCol w="640080"/>
                <a:gridCol w="640080"/>
                <a:gridCol w="640080"/>
                <a:gridCol w="64008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2015年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2016年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2017年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2018年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2019年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资产负债率(%)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68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流动比率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0.99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营业总收入(百亿元)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12.77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总收入环比增长(%)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-5.31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毛利率(%)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16.29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摊薄总资产收益率(%)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1.09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摊薄净资产收益率(%)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2.84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每股经营现金流(元)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-0.68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0000"/>
                          </a:solidFill>
                          <a:latin typeface="微软雅黑"/>
                        </a:defRPr>
                      </a:pPr>
                      <a:r>
                        <a:t>5.4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4868638" y="3645024"/>
          <a:ext cx="4248472" cy="280831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>
            <a:r>
              <a:t>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×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>
            <a:r>
              <a:t>公司简介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8" sz="half"/>
          </p:nvPr>
        </p:nvSpPr>
        <p:spPr/>
        <p:txBody>
          <a:bodyPr/>
          <a:lstStyle/>
          <a:p>
            <a:r>
              <a:t>经营范围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9" sz="half"/>
          </p:nvPr>
        </p:nvSpPr>
        <p:spPr/>
        <p:txBody>
          <a:bodyPr/>
          <a:lstStyle/>
          <a:p>
            <a:r>
              <a:t>主要财务指标一览表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0" sz="half"/>
          </p:nvPr>
        </p:nvSpPr>
        <p:spPr/>
        <p:txBody>
          <a:bodyPr/>
          <a:lstStyle/>
          <a:p>
            <a:r>
              <a:t>近五年存货周转天数图示(单位：天)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half"/>
          </p:nvPr>
        </p:nvSpPr>
        <p:spPr/>
        <p:txBody>
          <a:bodyPr/>
          <a:lstStyle/>
          <a:p>
            <a:r>
              <a:t>第4页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half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4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主题​​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28</cp:revision>
  <dcterms:created xsi:type="dcterms:W3CDTF">2020-03-02T13:37:26Z</dcterms:created>
  <dcterms:modified xsi:type="dcterms:W3CDTF">2020-07-08T06:57:38Z</dcterms:modified>
</cp:coreProperties>
</file>