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046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8D31D-84FB-445A-B816-ABC80E102A0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72B2-75C0-49A4-910C-507A7F8DF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3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72B2-75C0-49A4-910C-507A7F8DF1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87A07-48F4-4599-AB33-3FBBC658B41C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8877-3EC0-4BC3-86A8-8EDF0BDBD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8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A9E3-4207-4D74-B33E-015DF6E04703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5FE0-B0D9-45CA-9B9F-AD8F299CE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FA23-C1CD-4510-A61B-3F592B0844AD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427-B0D3-4F84-B569-75C6BBBB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23D5E-F3D3-4D06-AC1F-31BC6BF430BF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C45D4-69D3-4A17-A4B8-5D0EE49ED7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38B7-AABE-4108-B3CE-CFAF7FEE2868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FC082-A25B-4B08-815E-9B9BF576E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1D1AA-5B70-46AC-9774-B5FCFAD681A9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49F8B-0785-4797-ABCB-BB620C5522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D45A-A5AF-4080-9860-942286F8DF2C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5AED5-F537-493A-A750-275D2C8515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4024-F194-4E41-9399-7D121A244BB1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FC2F-A3A8-4514-BF96-3523182237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0D6F5-846F-46B3-A7FC-D8D8C2EEBA2A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B57B-6E09-4098-89E6-49EEC78B53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74B75-261C-46A9-ACB8-E404AB4C5EDE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FF693-8B43-4991-9772-4A5FF8529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8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943B9-0CCC-457B-890D-C622128315CE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CB9F8-0638-4C69-9BCF-4D1DBDBED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322F9F-D4A3-4595-819A-FBFC9D787445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F4B2F-B750-4154-AA9F-784EBA91F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>
                <a:solidFill>
                  <a:srgbClr val="000000"/>
                </a:solidFill>
                <a:latin typeface="Arial Black" pitchFamily="34" charset="0"/>
                <a:ea typeface="微软雅黑"/>
              </a:rPr>
              <a:t>Welcome to Python</a:t>
            </a:r>
            <a:r>
              <a:rPr lang="zh-CN" altLang="en-US" sz="3000" dirty="0" smtClean="0">
                <a:solidFill>
                  <a:srgbClr val="000000"/>
                </a:solidFill>
                <a:latin typeface="Arial Black" pitchFamily="34" charset="0"/>
                <a:ea typeface="微软雅黑"/>
              </a:rPr>
              <a:t>！</a:t>
            </a:r>
            <a:endParaRPr lang="zh-CN" altLang="en-US" sz="3000" dirty="0">
              <a:solidFill>
                <a:srgbClr val="000000"/>
              </a:solidFill>
              <a:latin typeface="Arial Black" pitchFamily="34" charset="0"/>
              <a:ea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1756791"/>
          </a:xfrm>
          <a:solidFill>
            <a:srgbClr val="C8C8C8"/>
          </a:solidFill>
        </p:spPr>
        <p:txBody>
          <a:bodyPr/>
          <a:lstStyle/>
          <a:p>
            <a:r>
              <a:rPr lang="en-US" altLang="zh-CN" dirty="0" smtClean="0">
                <a:latin typeface="华文隶书" pitchFamily="2" charset="-122"/>
                <a:ea typeface="华文隶书" pitchFamily="2" charset="-122"/>
              </a:rPr>
              <a:t>Python</a:t>
            </a:r>
            <a:r>
              <a:rPr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dirty="0">
                <a:latin typeface="华文隶书" pitchFamily="2" charset="-122"/>
                <a:ea typeface="华文隶书" pitchFamily="2" charset="-122"/>
              </a:rPr>
              <a:t>is </a:t>
            </a:r>
            <a:r>
              <a:rPr lang="en-US" altLang="zh-CN" dirty="0" smtClean="0">
                <a:latin typeface="华文隶书" pitchFamily="2" charset="-122"/>
                <a:ea typeface="华文隶书" pitchFamily="2" charset="-122"/>
              </a:rPr>
              <a:t>wonderful</a:t>
            </a:r>
            <a:r>
              <a:rPr dirty="0" smtClean="0">
                <a:latin typeface="华文隶书" pitchFamily="2" charset="-122"/>
                <a:ea typeface="华文隶书" pitchFamily="2" charset="-122"/>
              </a:rPr>
              <a:t>!</a:t>
            </a:r>
            <a:endParaRPr lang="en-US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en-US" dirty="0" smtClean="0">
                <a:latin typeface="华文彩云" pitchFamily="2" charset="-122"/>
                <a:ea typeface="华文彩云" pitchFamily="2" charset="-122"/>
              </a:rPr>
              <a:t>U</a:t>
            </a:r>
            <a:r>
              <a:rPr lang="en-US" altLang="zh-CN" dirty="0" smtClean="0">
                <a:latin typeface="华文彩云" pitchFamily="2" charset="-122"/>
                <a:ea typeface="华文彩云" pitchFamily="2" charset="-122"/>
              </a:rPr>
              <a:t>se </a:t>
            </a:r>
            <a:r>
              <a:rPr lang="en-US" altLang="zh-CN" dirty="0">
                <a:latin typeface="华文彩云" pitchFamily="2" charset="-122"/>
                <a:ea typeface="华文彩云" pitchFamily="2" charset="-122"/>
              </a:rPr>
              <a:t>P</a:t>
            </a:r>
            <a:r>
              <a:rPr lang="en-US" dirty="0" smtClean="0">
                <a:latin typeface="华文彩云" pitchFamily="2" charset="-122"/>
                <a:ea typeface="华文彩云" pitchFamily="2" charset="-122"/>
              </a:rPr>
              <a:t>ython </a:t>
            </a:r>
            <a:r>
              <a:rPr lang="en-US" altLang="zh-CN" dirty="0" smtClean="0">
                <a:latin typeface="华文彩云" pitchFamily="2" charset="-122"/>
                <a:ea typeface="华文彩云" pitchFamily="2" charset="-122"/>
              </a:rPr>
              <a:t>to </a:t>
            </a:r>
            <a:r>
              <a:rPr lang="en-US" dirty="0" smtClean="0">
                <a:latin typeface="华文彩云" pitchFamily="2" charset="-122"/>
                <a:ea typeface="华文彩云" pitchFamily="2" charset="-122"/>
              </a:rPr>
              <a:t>manipulate </a:t>
            </a:r>
            <a:r>
              <a:rPr lang="en-US" dirty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en-US" altLang="zh-CN" dirty="0" smtClean="0">
                <a:latin typeface="华文彩云" pitchFamily="2" charset="-122"/>
                <a:ea typeface="华文彩云" pitchFamily="2" charset="-122"/>
              </a:rPr>
              <a:t>!</a:t>
            </a: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U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se </a:t>
            </a:r>
            <a:r>
              <a:rPr lang="en-US" altLang="zh-CN" cap="all" dirty="0" smtClean="0">
                <a:latin typeface="宋体" pitchFamily="2" charset="-122"/>
                <a:ea typeface="宋体" pitchFamily="2" charset="-122"/>
              </a:rPr>
              <a:t>Python to harness </a:t>
            </a:r>
            <a:r>
              <a:rPr lang="en-US" altLang="zh-CN" cap="small" dirty="0" smtClean="0">
                <a:latin typeface="宋体" pitchFamily="2" charset="-122"/>
                <a:ea typeface="宋体" pitchFamily="2" charset="-122"/>
              </a:rPr>
              <a:t>PowerPoint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!</a:t>
            </a:r>
          </a:p>
          <a:p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827584" y="3933056"/>
            <a:ext cx="711650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人生</a:t>
            </a:r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苦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短，我用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Python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5949280"/>
            <a:ext cx="8784976" cy="412155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Python</a:t>
            </a:r>
            <a:r>
              <a:rPr lang="zh-CN" altLang="en-US" sz="2800" b="1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是一种跨平台的计算机程序设计语言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7136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168" y="1772816"/>
            <a:ext cx="5486400" cy="3657600"/>
          </a:xfrm>
          <a:prstGeom prst="rect">
            <a:avLst/>
          </a:prstGeom>
          <a:solidFill>
            <a:srgbClr val="EBE7EE"/>
          </a:solidFill>
          <a:ln w="72000">
            <a:solidFill>
              <a:srgbClr val="000000"/>
            </a:solidFill>
          </a:ln>
        </p:spPr>
        <p:txBody>
          <a:bodyPr wrap="square" lIns="72000" bIns="0" anchor="t">
            <a:spAutoFit/>
          </a:bodyPr>
          <a:lstStyle/>
          <a:p>
            <a:r>
              <a:rPr dirty="0" err="1"/>
              <a:t>唐诗是中华民族珍贵的文化遗产之一，是中华文化宝库中的一颗明珠</a:t>
            </a:r>
            <a:r>
              <a:rPr dirty="0"/>
              <a:t>。</a:t>
            </a:r>
          </a:p>
          <a:p>
            <a:pPr algn="ctr">
              <a:spcBef>
                <a:spcPts val="2160"/>
              </a:spcBef>
              <a:spcAft>
                <a:spcPts val="3600"/>
              </a:spcAft>
              <a:defRPr sz="3000" b="1"/>
            </a:pPr>
            <a:r>
              <a:rPr dirty="0" err="1"/>
              <a:t>夜上受降城闻笛</a:t>
            </a:r>
            <a:endParaRPr dirty="0"/>
          </a:p>
          <a:p>
            <a:pPr algn="l">
              <a:lnSpc>
                <a:spcPts val="3600"/>
              </a:lnSpc>
            </a:pPr>
            <a:r>
              <a:rPr dirty="0" err="1"/>
              <a:t>回乐烽前沙似雪，</a:t>
            </a:r>
            <a:r>
              <a:rPr sz="3000" b="0" i="0" u="none" dirty="0" err="1">
                <a:solidFill>
                  <a:srgbClr val="FF0000"/>
                </a:solidFill>
                <a:latin typeface="Calibri"/>
              </a:rPr>
              <a:t>受降城外月如霜</a:t>
            </a:r>
            <a:r>
              <a:rPr sz="3000" b="0" i="0" u="none" dirty="0">
                <a:solidFill>
                  <a:srgbClr val="FF0000"/>
                </a:solidFill>
                <a:latin typeface="Calibri"/>
              </a:rPr>
              <a:t>。</a:t>
            </a:r>
          </a:p>
          <a:p>
            <a:r>
              <a:rPr dirty="0" err="1"/>
              <a:t>不知何处吹芦管，一夜征人尽望乡</a:t>
            </a:r>
            <a:r>
              <a:rPr dirty="0"/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720" y="620688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唐诗欣赏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/>
            <a:r>
              <a:rPr lang="zh-CN" altLang="en-US" sz="6600" b="1" dirty="0">
                <a:latin typeface="华文新魏" pitchFamily="2" charset="-122"/>
                <a:ea typeface="华文新魏" pitchFamily="2" charset="-122"/>
              </a:rPr>
              <a:t>师说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96944" cy="16312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B050"/>
                </a:solidFill>
                <a:latin typeface="宋体" pitchFamily="2" charset="-122"/>
              </a:rPr>
              <a:t>古</a:t>
            </a:r>
            <a:r>
              <a:rPr lang="zh-CN" altLang="en-US" sz="2000" b="1" dirty="0">
                <a:solidFill>
                  <a:srgbClr val="00B050"/>
                </a:solidFill>
                <a:latin typeface="宋体" pitchFamily="2" charset="-122"/>
              </a:rPr>
              <a:t>之学者必有师。师者，所以传道受业解惑也。人非生而知之者，孰能无惑？</a:t>
            </a:r>
            <a:r>
              <a:rPr lang="zh-CN" altLang="en-US" sz="2000" b="1" i="1" dirty="0">
                <a:latin typeface="宋体" pitchFamily="2" charset="-122"/>
              </a:rPr>
              <a:t>惑而不从师，其为惑也，终不解矣。生乎</a:t>
            </a:r>
            <a:r>
              <a:rPr lang="zh-CN" altLang="en-US" sz="2000" b="1" i="1" dirty="0">
                <a:latin typeface="宋体" pitchFamily="2" charset="-122"/>
              </a:rPr>
              <a:t>吾前，其闻道也固先乎吾，吾从而师之；</a:t>
            </a:r>
            <a:r>
              <a:rPr lang="zh-CN" altLang="en-US" sz="2000" b="1" i="1" baseline="30000" dirty="0">
                <a:latin typeface="宋体" pitchFamily="2" charset="-122"/>
              </a:rPr>
              <a:t>生乎吾后，其闻道也亦先乎吾</a:t>
            </a:r>
            <a:r>
              <a:rPr lang="zh-CN" altLang="en-US" sz="2000" b="1" i="1" dirty="0">
                <a:latin typeface="宋体" pitchFamily="2" charset="-122"/>
              </a:rPr>
              <a:t>，吾从而师之。</a:t>
            </a:r>
            <a:r>
              <a:rPr lang="zh-CN" altLang="en-US" sz="2000" b="1" baseline="-25000" dirty="0">
                <a:solidFill>
                  <a:srgbClr val="00B0F0"/>
                </a:solidFill>
                <a:latin typeface="宋体" pitchFamily="2" charset="-122"/>
              </a:rPr>
              <a:t>吾师道也，夫庸知其年之先后生于吾乎？</a:t>
            </a:r>
            <a:r>
              <a:rPr lang="zh-CN" altLang="en-US" sz="2000" b="1" dirty="0">
                <a:solidFill>
                  <a:srgbClr val="00B0F0"/>
                </a:solidFill>
                <a:latin typeface="宋体" pitchFamily="2" charset="-122"/>
              </a:rPr>
              <a:t>是故无贵无贱，无长无少，道之所存，师之所存也。</a:t>
            </a:r>
          </a:p>
          <a:p>
            <a:pPr lvl="1"/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861048"/>
            <a:ext cx="84249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dirty="0">
                <a:latin typeface="宋体" pitchFamily="2" charset="-122"/>
              </a:rPr>
              <a:t>嗟乎！师道之不传也久矣！欲人之无惑也难矣！古之圣人，其出人也远矣，犹且从师而问焉；今之众人，其下圣人也亦远矣，</a:t>
            </a:r>
            <a:r>
              <a:rPr lang="zh-CN" altLang="en-US" sz="2000" b="1" dirty="0">
                <a:latin typeface="宋体" pitchFamily="2" charset="-122"/>
              </a:rPr>
              <a:t>而耻学于师。是故圣益圣，愚益愚。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圣人之所以为圣，愚人之所以为愚，其皆出于此乎？爱其子，择师而教之；于其身也，则耻师焉，惑矣。</a:t>
            </a:r>
            <a:r>
              <a:rPr lang="zh-CN" altLang="en-US" sz="2000" b="1" spc="500" dirty="0">
                <a:latin typeface="宋体" pitchFamily="2" charset="-122"/>
              </a:rPr>
              <a:t>彼童子之师，授之书而习其句读者，非吾所谓传其道解其惑者也</a:t>
            </a:r>
            <a:r>
              <a:rPr lang="zh-CN" altLang="en-US" sz="2000" b="1" spc="500" dirty="0" smtClean="0">
                <a:latin typeface="宋体" pitchFamily="2" charset="-122"/>
              </a:rPr>
              <a:t>。</a:t>
            </a:r>
            <a:endParaRPr lang="zh-CN" altLang="en-US" sz="2000" b="1" i="1" spc="500" dirty="0">
              <a:latin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2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405825"/>
            <a:ext cx="410445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000" b="1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琥珀"/>
                <a:ea typeface="隶书"/>
              </a:rPr>
              <a:t>优美胜于丑陋</a:t>
            </a:r>
            <a:r>
              <a:rPr lang="en-US" altLang="zh-CN" sz="5000" b="1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琥珀"/>
                <a:ea typeface="隶书"/>
              </a:rPr>
              <a:t>!</a:t>
            </a:r>
            <a:endParaRPr lang="zh-CN" altLang="en-US" sz="5000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华文琥珀"/>
              <a:ea typeface="隶书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19630" y="1340768"/>
            <a:ext cx="3648755" cy="7540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43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华文隶书" pitchFamily="2" charset="-122"/>
                <a:ea typeface="华文隶书" pitchFamily="2" charset="-122"/>
              </a:rPr>
              <a:t>明了胜于晦涩</a:t>
            </a:r>
            <a:r>
              <a:rPr lang="en-US" altLang="zh-CN" sz="43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华文隶书" pitchFamily="2" charset="-122"/>
                <a:ea typeface="华文隶书" pitchFamily="2" charset="-122"/>
              </a:rPr>
              <a:t>!</a:t>
            </a:r>
            <a:endParaRPr lang="zh-CN" altLang="en-US" sz="43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3802429"/>
            <a:ext cx="4584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复杂胜于凌乱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632" y="4725144"/>
            <a:ext cx="4684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简洁胜于复杂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!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2046" y="381993"/>
            <a:ext cx="1107996" cy="52072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latin typeface="华文隶书" pitchFamily="2" charset="-122"/>
                <a:ea typeface="华文隶书" pitchFamily="2" charset="-122"/>
              </a:rPr>
              <a:t>扁平胜于嵌套</a:t>
            </a:r>
            <a:endParaRPr lang="zh-CN" altLang="en-US" sz="60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5805264"/>
            <a:ext cx="4584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间隔胜于紧凑</a:t>
            </a:r>
            <a:r>
              <a:rPr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!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450" y="2636912"/>
            <a:ext cx="4908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华文彩云" pitchFamily="2" charset="-122"/>
                <a:ea typeface="华文彩云" pitchFamily="2" charset="-122"/>
              </a:rPr>
              <a:t>可读性很重要</a:t>
            </a: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华文彩云" pitchFamily="2" charset="-122"/>
                <a:ea typeface="华文彩云" pitchFamily="2" charset="-122"/>
              </a:rPr>
              <a:t>!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45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333</Words>
  <Application>Microsoft Office PowerPoint</Application>
  <PresentationFormat>全屏显示(4:3)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Welcome to Python！</vt:lpstr>
      <vt:lpstr>PowerPoint 演示文稿</vt:lpstr>
      <vt:lpstr>师说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19</cp:revision>
  <dcterms:created xsi:type="dcterms:W3CDTF">2020-02-26T11:44:17Z</dcterms:created>
  <dcterms:modified xsi:type="dcterms:W3CDTF">2020-08-18T08:58:26Z</dcterms:modified>
</cp:coreProperties>
</file>