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108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4F93-D8F5-402B-89F2-0201FFB0F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5A451-8E5A-4223-B409-1065D968E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1DABB-1F15-4616-8DEE-2FE944E7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7464-995F-4368-AD4D-BFBCDC279CD1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09161-4F5C-484E-BC55-3D420180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38665-A210-46AD-BF7B-348655D1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467C-D01D-4D8E-A66B-FD6FDB0C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0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A73C7-3770-45B5-9441-1A947483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897BE-3445-471F-B4BD-3B3278155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B1DAB-F9D9-449B-9CEB-17CB627D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7464-995F-4368-AD4D-BFBCDC279CD1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0AEAE-6999-4E98-99AB-1350F2E2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DCC27-4A19-4562-9CCB-246F648A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467C-D01D-4D8E-A66B-FD6FDB0C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7CC365-1182-4047-B42D-D4796E755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0071F-3333-4861-9559-9C17A5F4F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C00C0-F640-4CE3-B987-484F4816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7464-995F-4368-AD4D-BFBCDC279CD1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1784-CC4D-4B06-87A9-BF8FC116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5FBFA-E771-4E72-8F24-15CBCEA4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467C-D01D-4D8E-A66B-FD6FDB0C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538A7-5C20-40D3-9983-2B7EF57F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04695-44CF-4EBF-8329-CD825E628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93B6F-55A9-466A-AF96-341BC1CB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7464-995F-4368-AD4D-BFBCDC279CD1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0A026-BC69-4EB4-AF76-35B73DFA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98095-541B-4065-8107-AA043A97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467C-D01D-4D8E-A66B-FD6FDB0C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7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81BF7-3069-46A0-8010-113AE744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8A15C-148E-4256-AF1A-ABE663967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465C4-C136-4D17-B113-95226AB0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7464-995F-4368-AD4D-BFBCDC279CD1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2E75F-B906-46AB-BBE9-F370F400C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73C80-6E50-494F-8FB1-B4665A78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467C-D01D-4D8E-A66B-FD6FDB0C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64893-B90B-4F4D-A6D7-E9DD4E73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5CA41-AA54-4110-B140-1C6623D88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CC756-FDA8-41EE-927A-2114772AA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D2B3A-3FB7-4FFE-BFE1-B5F0B100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7464-995F-4368-AD4D-BFBCDC279CD1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6E919-2B0E-42ED-A8B0-DAD315D3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19428-9BE8-4DE1-AA3B-3CCC101B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467C-D01D-4D8E-A66B-FD6FDB0C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4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E8B0-7A0C-4F37-8152-87B52D0F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C3174-5104-47DC-B2EB-6D70C5C0A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126FE-D6DB-4D06-AD43-A9EA454FB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15BE6-8F1C-4F0A-AD2B-C847EF902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D7DC29-AD5B-4EC2-B7E3-252C58DD1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E18332-1B24-481A-B5A1-B536B5D5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7464-995F-4368-AD4D-BFBCDC279CD1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5657CD-8193-4273-9DB6-5BD43D79D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5B733-15D9-4E36-AC57-02937043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467C-D01D-4D8E-A66B-FD6FDB0C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8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8705-65D8-4AC6-BBB1-98F2A68D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D376C-D033-452C-95EA-B6D9D20D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7464-995F-4368-AD4D-BFBCDC279CD1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F8344-C89F-4EFF-9288-DF1857A1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99259-578A-447E-884A-30857915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467C-D01D-4D8E-A66B-FD6FDB0C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620CB0-DFF1-49C8-B3A2-D8DA05D58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7464-995F-4368-AD4D-BFBCDC279CD1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0EBAD-E268-47E3-BEB6-C2154C7B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64261-0DBF-4C4C-A56E-8395F3FE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467C-D01D-4D8E-A66B-FD6FDB0C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7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DDD1A-63BB-427E-A74D-FFFDA0BA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AB100-388D-400B-B3B5-A7CEB41B8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3FC05-DC6E-4BAD-9BC5-7C4AE580A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0A19A-9764-47DF-859D-E0FB5FFD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7464-995F-4368-AD4D-BFBCDC279CD1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54EC9-A3C6-4711-A95A-7E17B1A5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A4687-8056-4255-9CC3-F880E177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467C-D01D-4D8E-A66B-FD6FDB0C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6BC4-5E2B-4F6B-A8C9-B5A9766F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6886E-4D21-45B0-8D84-DC14E6621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73AE6-75FB-4004-A0FE-DAAF95804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62059-5CF9-40B5-AC2D-30D3686F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7464-995F-4368-AD4D-BFBCDC279CD1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FB04C-9B64-4398-BE22-61E22858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35547-4854-425E-A06B-854EED10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467C-D01D-4D8E-A66B-FD6FDB0C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9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0E2C9-4620-44B4-B4A8-BD7173F59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637AC-6819-4D5A-BCA8-046D9FAD6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87BA5-DAB8-4284-9504-942016231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67464-995F-4368-AD4D-BFBCDC279CD1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7EED3-2A12-4D07-A6C5-929A7E22B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AA291-E3E0-4DB9-B27D-93295349E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467C-D01D-4D8E-A66B-FD6FDB0C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1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E97FED4-81C4-4A83-B356-1939FEBA62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9546592"/>
                  </p:ext>
                </p:extLst>
              </p:nvPr>
            </p:nvGraphicFramePr>
            <p:xfrm>
              <a:off x="35858" y="-861"/>
              <a:ext cx="12116181" cy="69813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89413">
                      <a:extLst>
                        <a:ext uri="{9D8B030D-6E8A-4147-A177-3AD203B41FA5}">
                          <a16:colId xmlns:a16="http://schemas.microsoft.com/office/drawing/2014/main" val="2852385953"/>
                        </a:ext>
                      </a:extLst>
                    </a:gridCol>
                    <a:gridCol w="645457">
                      <a:extLst>
                        <a:ext uri="{9D8B030D-6E8A-4147-A177-3AD203B41FA5}">
                          <a16:colId xmlns:a16="http://schemas.microsoft.com/office/drawing/2014/main" val="666475578"/>
                        </a:ext>
                      </a:extLst>
                    </a:gridCol>
                    <a:gridCol w="1739154">
                      <a:extLst>
                        <a:ext uri="{9D8B030D-6E8A-4147-A177-3AD203B41FA5}">
                          <a16:colId xmlns:a16="http://schemas.microsoft.com/office/drawing/2014/main" val="3181270559"/>
                        </a:ext>
                      </a:extLst>
                    </a:gridCol>
                    <a:gridCol w="1326777">
                      <a:extLst>
                        <a:ext uri="{9D8B030D-6E8A-4147-A177-3AD203B41FA5}">
                          <a16:colId xmlns:a16="http://schemas.microsoft.com/office/drawing/2014/main" val="2120008995"/>
                        </a:ext>
                      </a:extLst>
                    </a:gridCol>
                    <a:gridCol w="1004047">
                      <a:extLst>
                        <a:ext uri="{9D8B030D-6E8A-4147-A177-3AD203B41FA5}">
                          <a16:colId xmlns:a16="http://schemas.microsoft.com/office/drawing/2014/main" val="2591861252"/>
                        </a:ext>
                      </a:extLst>
                    </a:gridCol>
                    <a:gridCol w="920375">
                      <a:extLst>
                        <a:ext uri="{9D8B030D-6E8A-4147-A177-3AD203B41FA5}">
                          <a16:colId xmlns:a16="http://schemas.microsoft.com/office/drawing/2014/main" val="2411950370"/>
                        </a:ext>
                      </a:extLst>
                    </a:gridCol>
                    <a:gridCol w="920375">
                      <a:extLst>
                        <a:ext uri="{9D8B030D-6E8A-4147-A177-3AD203B41FA5}">
                          <a16:colId xmlns:a16="http://schemas.microsoft.com/office/drawing/2014/main" val="2605464414"/>
                        </a:ext>
                      </a:extLst>
                    </a:gridCol>
                    <a:gridCol w="920375">
                      <a:extLst>
                        <a:ext uri="{9D8B030D-6E8A-4147-A177-3AD203B41FA5}">
                          <a16:colId xmlns:a16="http://schemas.microsoft.com/office/drawing/2014/main" val="1822362056"/>
                        </a:ext>
                      </a:extLst>
                    </a:gridCol>
                    <a:gridCol w="975104">
                      <a:extLst>
                        <a:ext uri="{9D8B030D-6E8A-4147-A177-3AD203B41FA5}">
                          <a16:colId xmlns:a16="http://schemas.microsoft.com/office/drawing/2014/main" val="3149082192"/>
                        </a:ext>
                      </a:extLst>
                    </a:gridCol>
                    <a:gridCol w="975104">
                      <a:extLst>
                        <a:ext uri="{9D8B030D-6E8A-4147-A177-3AD203B41FA5}">
                          <a16:colId xmlns:a16="http://schemas.microsoft.com/office/drawing/2014/main" val="3348043111"/>
                        </a:ext>
                      </a:extLst>
                    </a:gridCol>
                  </a:tblGrid>
                  <a:tr h="472440">
                    <a:tc rowSpan="2">
                      <a:txBody>
                        <a:bodyPr/>
                        <a:lstStyle/>
                        <a:p>
                          <a:r>
                            <a:rPr lang="en-US" sz="2600" dirty="0"/>
                            <a:t>location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/>
                            <a:t>n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/>
                            <a:t>Box-Cox transform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/>
                            <a:t>P(S-W)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/>
                            <a:t>SAR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𝛒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600" dirty="0"/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/>
                            <a:t>SARMA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/>
                            <a:t>P(residuals)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2381047"/>
                      </a:ext>
                    </a:extLst>
                  </a:tr>
                  <a:tr h="4724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6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600" b="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b="0" i="0" dirty="0"/>
                            <a:t>r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2600" b="0" i="1" baseline="-2500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600" b="0" i="0" baseline="-250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ρ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en-US" sz="2600" b="0" i="1" baseline="-2500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600" b="0" i="0" baseline="-250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oMath>
                          </a14:m>
                          <a:endParaRPr lang="en-US" sz="2600" b="0" i="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6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600" b="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/>
                            <a:t>MC</a:t>
                          </a:r>
                          <a:r>
                            <a:rPr lang="en-US" sz="2600" baseline="-25000" dirty="0"/>
                            <a:t>e</a:t>
                          </a:r>
                          <a:endParaRPr lang="en-US" sz="2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/>
                            <a:t>GR</a:t>
                          </a:r>
                          <a:r>
                            <a:rPr lang="en-US" sz="2600" baseline="-25000" dirty="0"/>
                            <a:t>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47754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34950" indent="-234950"/>
                          <a:r>
                            <a:rPr lang="en-US" sz="2300" dirty="0"/>
                            <a:t>Allegheny, PA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402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Y</a:t>
                          </a:r>
                          <a:r>
                            <a:rPr lang="en-US" sz="2300" baseline="30000" dirty="0"/>
                            <a:t>0.38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300" dirty="0"/>
                            <a:t> 0.08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0.65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300" dirty="0"/>
                            <a:t>(0.05)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0.97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300" dirty="0"/>
                            <a:t>(0.02)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b="0" dirty="0">
                              <a:solidFill>
                                <a:schemeClr val="tx1"/>
                              </a:solidFill>
                            </a:rPr>
                            <a:t>0.87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0.76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300" dirty="0"/>
                            <a:t>(0.08)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0.29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68225485"/>
                      </a:ext>
                    </a:extLst>
                  </a:tr>
                  <a:tr h="488304">
                    <a:tc>
                      <a:txBody>
                        <a:bodyPr/>
                        <a:lstStyle/>
                        <a:p>
                          <a:pPr marL="233363" indent="-233363"/>
                          <a:r>
                            <a:rPr lang="en-US" sz="2300" dirty="0"/>
                            <a:t>Montgomery-Prince George’s, MD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3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3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</a:t>
                          </a:r>
                          <a:r>
                            <a:rPr lang="en-US" sz="23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0.27</a:t>
                          </a:r>
                          <a:endParaRPr lang="en-US" sz="2300" baseline="30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&lt; 0.01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0.76</a:t>
                          </a:r>
                        </a:p>
                        <a:p>
                          <a:pPr algn="ctr"/>
                          <a:r>
                            <a:rPr lang="en-US" sz="2300" dirty="0"/>
                            <a:t>(0.03)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0.88</a:t>
                          </a:r>
                        </a:p>
                        <a:p>
                          <a:pPr algn="ctr"/>
                          <a:r>
                            <a:rPr lang="en-US" sz="2300" dirty="0"/>
                            <a:t>(0.05)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b="0" dirty="0">
                              <a:solidFill>
                                <a:schemeClr val="tx1"/>
                              </a:solidFill>
                            </a:rPr>
                            <a:t>0.87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0.33</a:t>
                          </a:r>
                        </a:p>
                        <a:p>
                          <a:pPr algn="ctr"/>
                          <a:r>
                            <a:rPr lang="en-US" sz="2300" dirty="0"/>
                            <a:t>(0.14)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0.29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888213"/>
                      </a:ext>
                    </a:extLst>
                  </a:tr>
                  <a:tr h="228328">
                    <a:tc>
                      <a:txBody>
                        <a:bodyPr/>
                        <a:lstStyle/>
                        <a:p>
                          <a:r>
                            <a:rPr lang="en-US" sz="2300" dirty="0"/>
                            <a:t>Columbus, OH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3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300" baseline="0" dirty="0"/>
                            <a:t>(Y + 0.29)</a:t>
                          </a:r>
                          <a:r>
                            <a:rPr lang="en-US" sz="2300" baseline="30000" dirty="0"/>
                            <a:t>0.34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&lt; 0.01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0.87</a:t>
                          </a:r>
                        </a:p>
                        <a:p>
                          <a:pPr algn="ctr"/>
                          <a:r>
                            <a:rPr lang="en-US" sz="2300" dirty="0"/>
                            <a:t>(0.02)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0.95 (0.02)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b="0" dirty="0">
                              <a:solidFill>
                                <a:schemeClr val="tx1"/>
                              </a:solidFill>
                            </a:rPr>
                            <a:t>0.76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0.33</a:t>
                          </a:r>
                        </a:p>
                        <a:p>
                          <a:pPr algn="ctr"/>
                          <a:r>
                            <a:rPr lang="en-US" sz="2300" dirty="0"/>
                            <a:t>(0.10)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0.27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0.40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95298761"/>
                      </a:ext>
                    </a:extLst>
                  </a:tr>
                  <a:tr h="228328">
                    <a:tc>
                      <a:txBody>
                        <a:bodyPr/>
                        <a:lstStyle/>
                        <a:p>
                          <a:pPr marL="233363" indent="-233363"/>
                          <a:r>
                            <a:rPr lang="en-US" sz="23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Suwon-</a:t>
                          </a:r>
                          <a:r>
                            <a:rPr lang="en-US" sz="23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si</a:t>
                          </a:r>
                          <a:r>
                            <a:rPr lang="en-US" sz="23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&amp; </a:t>
                          </a:r>
                          <a:r>
                            <a:rPr lang="en-US" sz="23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Yongin-si</a:t>
                          </a:r>
                          <a:r>
                            <a:rPr lang="en-US" sz="2300" dirty="0"/>
                            <a:t>, SK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3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300" baseline="30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3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3688169"/>
                      </a:ext>
                    </a:extLst>
                  </a:tr>
                  <a:tr h="228328">
                    <a:tc>
                      <a:txBody>
                        <a:bodyPr/>
                        <a:lstStyle/>
                        <a:p>
                          <a:r>
                            <a:rPr lang="en-US" sz="2300" dirty="0"/>
                            <a:t>San Antonio, TX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3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463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300" baseline="0" dirty="0"/>
                            <a:t>(Y + 0.05)</a:t>
                          </a:r>
                          <a:r>
                            <a:rPr lang="en-US" sz="2300" baseline="30000" dirty="0"/>
                            <a:t>0.48</a:t>
                          </a:r>
                          <a:endParaRPr lang="en-US" sz="23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&lt; 0.01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0.86</a:t>
                          </a:r>
                        </a:p>
                        <a:p>
                          <a:pPr algn="ctr"/>
                          <a:r>
                            <a:rPr lang="en-US" sz="2300" dirty="0"/>
                            <a:t>(0.03)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0.92</a:t>
                          </a:r>
                        </a:p>
                        <a:p>
                          <a:pPr algn="ctr"/>
                          <a:r>
                            <a:rPr lang="en-US" sz="2300" dirty="0"/>
                            <a:t>(0.03)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b="0" dirty="0">
                              <a:solidFill>
                                <a:schemeClr val="tx1"/>
                              </a:solidFill>
                            </a:rPr>
                            <a:t>0.82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0.25</a:t>
                          </a:r>
                        </a:p>
                        <a:p>
                          <a:pPr algn="ctr"/>
                          <a:r>
                            <a:rPr lang="en-US" sz="2300" dirty="0"/>
                            <a:t>(0.13)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0.33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53690258"/>
                      </a:ext>
                    </a:extLst>
                  </a:tr>
                  <a:tr h="228328">
                    <a:tc>
                      <a:txBody>
                        <a:bodyPr/>
                        <a:lstStyle/>
                        <a:p>
                          <a:r>
                            <a:rPr lang="en-US" sz="2300" dirty="0"/>
                            <a:t>Seoul, SK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3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300" baseline="0" dirty="0"/>
                            <a:t>Y</a:t>
                          </a:r>
                          <a:r>
                            <a:rPr lang="en-US" sz="2300" baseline="30000" dirty="0"/>
                            <a:t>0.72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3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0309933"/>
                      </a:ext>
                    </a:extLst>
                  </a:tr>
                  <a:tr h="228328">
                    <a:tc>
                      <a:txBody>
                        <a:bodyPr/>
                        <a:lstStyle/>
                        <a:p>
                          <a:r>
                            <a:rPr lang="en-US" sz="2300" dirty="0"/>
                            <a:t>Houston, TX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3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543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300" baseline="0" dirty="0"/>
                            <a:t>Y</a:t>
                          </a:r>
                          <a:r>
                            <a:rPr lang="en-US" sz="2300" baseline="30000" dirty="0"/>
                            <a:t>0.34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300" dirty="0"/>
                            <a:t>&lt; 0.01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0.71</a:t>
                          </a:r>
                        </a:p>
                        <a:p>
                          <a:pPr algn="ctr"/>
                          <a:r>
                            <a:rPr lang="en-US" sz="2300" dirty="0"/>
                            <a:t>(0.03)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0.86</a:t>
                          </a:r>
                        </a:p>
                        <a:p>
                          <a:pPr algn="ctr"/>
                          <a:r>
                            <a:rPr lang="en-US" sz="2300" dirty="0"/>
                            <a:t>(0.05)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b="0" dirty="0">
                              <a:solidFill>
                                <a:schemeClr val="tx1"/>
                              </a:solidFill>
                            </a:rPr>
                            <a:t>0.90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0.34</a:t>
                          </a:r>
                        </a:p>
                        <a:p>
                          <a:pPr algn="ctr"/>
                          <a:r>
                            <a:rPr lang="en-US" sz="2300" dirty="0"/>
                            <a:t>(0.13)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0.26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0.13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9364403"/>
                      </a:ext>
                    </a:extLst>
                  </a:tr>
                  <a:tr h="228328">
                    <a:tc>
                      <a:txBody>
                        <a:bodyPr/>
                        <a:lstStyle/>
                        <a:p>
                          <a:r>
                            <a:rPr lang="en-US" sz="23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CO, KS, NM, OK, TX</a:t>
                          </a:r>
                          <a:endParaRPr lang="en-US" sz="2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3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533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300" baseline="0" dirty="0"/>
                            <a:t>LN(Y)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&lt; 0.01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0.77</a:t>
                          </a:r>
                        </a:p>
                        <a:p>
                          <a:pPr algn="ctr"/>
                          <a:r>
                            <a:rPr lang="en-US" sz="2300" dirty="0"/>
                            <a:t>(0.03)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0.85</a:t>
                          </a:r>
                        </a:p>
                        <a:p>
                          <a:pPr algn="ctr"/>
                          <a:r>
                            <a:rPr lang="en-US" sz="2300" dirty="0"/>
                            <a:t>(0.05)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0.88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0.21</a:t>
                          </a:r>
                        </a:p>
                        <a:p>
                          <a:pPr algn="ctr"/>
                          <a:r>
                            <a:rPr lang="en-US" sz="2300" dirty="0">
                              <a:highlight>
                                <a:srgbClr val="FFFF00"/>
                              </a:highlight>
                            </a:rPr>
                            <a:t>(0.14)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0.49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>
                              <a:highlight>
                                <a:srgbClr val="FFFF00"/>
                              </a:highlight>
                            </a:rPr>
                            <a:t>0.28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493532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E97FED4-81C4-4A83-B356-1939FEBA62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9546592"/>
                  </p:ext>
                </p:extLst>
              </p:nvPr>
            </p:nvGraphicFramePr>
            <p:xfrm>
              <a:off x="35858" y="-861"/>
              <a:ext cx="12116181" cy="69813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89413">
                      <a:extLst>
                        <a:ext uri="{9D8B030D-6E8A-4147-A177-3AD203B41FA5}">
                          <a16:colId xmlns:a16="http://schemas.microsoft.com/office/drawing/2014/main" val="2852385953"/>
                        </a:ext>
                      </a:extLst>
                    </a:gridCol>
                    <a:gridCol w="645457">
                      <a:extLst>
                        <a:ext uri="{9D8B030D-6E8A-4147-A177-3AD203B41FA5}">
                          <a16:colId xmlns:a16="http://schemas.microsoft.com/office/drawing/2014/main" val="666475578"/>
                        </a:ext>
                      </a:extLst>
                    </a:gridCol>
                    <a:gridCol w="1739154">
                      <a:extLst>
                        <a:ext uri="{9D8B030D-6E8A-4147-A177-3AD203B41FA5}">
                          <a16:colId xmlns:a16="http://schemas.microsoft.com/office/drawing/2014/main" val="3181270559"/>
                        </a:ext>
                      </a:extLst>
                    </a:gridCol>
                    <a:gridCol w="1326777">
                      <a:extLst>
                        <a:ext uri="{9D8B030D-6E8A-4147-A177-3AD203B41FA5}">
                          <a16:colId xmlns:a16="http://schemas.microsoft.com/office/drawing/2014/main" val="2120008995"/>
                        </a:ext>
                      </a:extLst>
                    </a:gridCol>
                    <a:gridCol w="1004047">
                      <a:extLst>
                        <a:ext uri="{9D8B030D-6E8A-4147-A177-3AD203B41FA5}">
                          <a16:colId xmlns:a16="http://schemas.microsoft.com/office/drawing/2014/main" val="2591861252"/>
                        </a:ext>
                      </a:extLst>
                    </a:gridCol>
                    <a:gridCol w="920375">
                      <a:extLst>
                        <a:ext uri="{9D8B030D-6E8A-4147-A177-3AD203B41FA5}">
                          <a16:colId xmlns:a16="http://schemas.microsoft.com/office/drawing/2014/main" val="2411950370"/>
                        </a:ext>
                      </a:extLst>
                    </a:gridCol>
                    <a:gridCol w="920375">
                      <a:extLst>
                        <a:ext uri="{9D8B030D-6E8A-4147-A177-3AD203B41FA5}">
                          <a16:colId xmlns:a16="http://schemas.microsoft.com/office/drawing/2014/main" val="2605464414"/>
                        </a:ext>
                      </a:extLst>
                    </a:gridCol>
                    <a:gridCol w="920375">
                      <a:extLst>
                        <a:ext uri="{9D8B030D-6E8A-4147-A177-3AD203B41FA5}">
                          <a16:colId xmlns:a16="http://schemas.microsoft.com/office/drawing/2014/main" val="1822362056"/>
                        </a:ext>
                      </a:extLst>
                    </a:gridCol>
                    <a:gridCol w="975104">
                      <a:extLst>
                        <a:ext uri="{9D8B030D-6E8A-4147-A177-3AD203B41FA5}">
                          <a16:colId xmlns:a16="http://schemas.microsoft.com/office/drawing/2014/main" val="3149082192"/>
                        </a:ext>
                      </a:extLst>
                    </a:gridCol>
                    <a:gridCol w="975104">
                      <a:extLst>
                        <a:ext uri="{9D8B030D-6E8A-4147-A177-3AD203B41FA5}">
                          <a16:colId xmlns:a16="http://schemas.microsoft.com/office/drawing/2014/main" val="3348043111"/>
                        </a:ext>
                      </a:extLst>
                    </a:gridCol>
                  </a:tblGrid>
                  <a:tr h="487680">
                    <a:tc rowSpan="2">
                      <a:txBody>
                        <a:bodyPr/>
                        <a:lstStyle/>
                        <a:p>
                          <a:r>
                            <a:rPr lang="en-US" sz="2600" dirty="0"/>
                            <a:t>location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/>
                            <a:t>n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/>
                            <a:t>Box-Cox transform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/>
                            <a:t>P(S-W)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37576" t="-4294" r="-470909" b="-616564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/>
                            <a:t>SARMA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/>
                            <a:t>P(residuals)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2381047"/>
                      </a:ext>
                    </a:extLst>
                  </a:tr>
                  <a:tr h="50438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5960" t="-104819" r="-414570" b="-1210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5960" t="-104819" r="-314570" b="-1210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5960" t="-104819" r="-214570" b="-1210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/>
                            <a:t>MC</a:t>
                          </a:r>
                          <a:r>
                            <a:rPr lang="en-US" sz="2600" baseline="-25000" dirty="0"/>
                            <a:t>e</a:t>
                          </a:r>
                          <a:endParaRPr lang="en-US" sz="2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/>
                            <a:t>GR</a:t>
                          </a:r>
                          <a:r>
                            <a:rPr lang="en-US" sz="2600" baseline="-25000" dirty="0"/>
                            <a:t>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4775402"/>
                      </a:ext>
                    </a:extLst>
                  </a:tr>
                  <a:tr h="792480">
                    <a:tc>
                      <a:txBody>
                        <a:bodyPr/>
                        <a:lstStyle/>
                        <a:p>
                          <a:pPr marL="234950" indent="-234950"/>
                          <a:r>
                            <a:rPr lang="en-US" sz="2300" dirty="0"/>
                            <a:t>Allegheny, PA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402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Y</a:t>
                          </a:r>
                          <a:r>
                            <a:rPr lang="en-US" sz="2300" baseline="30000" dirty="0"/>
                            <a:t>0.38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300" dirty="0"/>
                            <a:t> 0.08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0.65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300" dirty="0"/>
                            <a:t>(0.05)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0.97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300" dirty="0"/>
                            <a:t>(0.02)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b="0" dirty="0">
                              <a:solidFill>
                                <a:schemeClr val="tx1"/>
                              </a:solidFill>
                            </a:rPr>
                            <a:t>0.87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0.76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300" dirty="0"/>
                            <a:t>(0.08)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0.29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68225485"/>
                      </a:ext>
                    </a:extLst>
                  </a:tr>
                  <a:tr h="792480">
                    <a:tc>
                      <a:txBody>
                        <a:bodyPr/>
                        <a:lstStyle/>
                        <a:p>
                          <a:pPr marL="233363" indent="-233363"/>
                          <a:r>
                            <a:rPr lang="en-US" sz="2300" dirty="0"/>
                            <a:t>Montgomery-Prince George’s, MD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3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3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</a:t>
                          </a:r>
                          <a:r>
                            <a:rPr lang="en-US" sz="23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0.27</a:t>
                          </a:r>
                          <a:endParaRPr lang="en-US" sz="2300" baseline="30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&lt; 0.01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0.76</a:t>
                          </a:r>
                        </a:p>
                        <a:p>
                          <a:pPr algn="ctr"/>
                          <a:r>
                            <a:rPr lang="en-US" sz="2300" dirty="0"/>
                            <a:t>(0.03)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0.88</a:t>
                          </a:r>
                        </a:p>
                        <a:p>
                          <a:pPr algn="ctr"/>
                          <a:r>
                            <a:rPr lang="en-US" sz="2300" dirty="0"/>
                            <a:t>(0.05)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b="0" dirty="0">
                              <a:solidFill>
                                <a:schemeClr val="tx1"/>
                              </a:solidFill>
                            </a:rPr>
                            <a:t>0.87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0.33</a:t>
                          </a:r>
                        </a:p>
                        <a:p>
                          <a:pPr algn="ctr"/>
                          <a:r>
                            <a:rPr lang="en-US" sz="2300" dirty="0"/>
                            <a:t>(0.14)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0.29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888213"/>
                      </a:ext>
                    </a:extLst>
                  </a:tr>
                  <a:tr h="792480">
                    <a:tc>
                      <a:txBody>
                        <a:bodyPr/>
                        <a:lstStyle/>
                        <a:p>
                          <a:r>
                            <a:rPr lang="en-US" sz="2300" dirty="0"/>
                            <a:t>Columbus, OH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3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300" baseline="0" dirty="0"/>
                            <a:t>(Y + 0.29)</a:t>
                          </a:r>
                          <a:r>
                            <a:rPr lang="en-US" sz="2300" baseline="30000" dirty="0"/>
                            <a:t>0.34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&lt; 0.01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0.87</a:t>
                          </a:r>
                        </a:p>
                        <a:p>
                          <a:pPr algn="ctr"/>
                          <a:r>
                            <a:rPr lang="en-US" sz="2300" dirty="0"/>
                            <a:t>(0.02)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0.95 (0.02)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b="0" dirty="0">
                              <a:solidFill>
                                <a:schemeClr val="tx1"/>
                              </a:solidFill>
                            </a:rPr>
                            <a:t>0.76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0.33</a:t>
                          </a:r>
                        </a:p>
                        <a:p>
                          <a:pPr algn="ctr"/>
                          <a:r>
                            <a:rPr lang="en-US" sz="2300" dirty="0"/>
                            <a:t>(0.10)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0.27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0.40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95298761"/>
                      </a:ext>
                    </a:extLst>
                  </a:tr>
                  <a:tr h="792480">
                    <a:tc>
                      <a:txBody>
                        <a:bodyPr/>
                        <a:lstStyle/>
                        <a:p>
                          <a:pPr marL="233363" indent="-233363"/>
                          <a:r>
                            <a:rPr lang="en-US" sz="23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Suwon-</a:t>
                          </a:r>
                          <a:r>
                            <a:rPr lang="en-US" sz="23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si</a:t>
                          </a:r>
                          <a:r>
                            <a:rPr lang="en-US" sz="23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&amp; </a:t>
                          </a:r>
                          <a:r>
                            <a:rPr lang="en-US" sz="23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Yongin-si</a:t>
                          </a:r>
                          <a:r>
                            <a:rPr lang="en-US" sz="2300" dirty="0"/>
                            <a:t>, SK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3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300" baseline="30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3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3688169"/>
                      </a:ext>
                    </a:extLst>
                  </a:tr>
                  <a:tr h="792480">
                    <a:tc>
                      <a:txBody>
                        <a:bodyPr/>
                        <a:lstStyle/>
                        <a:p>
                          <a:r>
                            <a:rPr lang="en-US" sz="2300" dirty="0"/>
                            <a:t>San Antonio, TX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3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463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300" baseline="0" dirty="0"/>
                            <a:t>(Y + 0.05)</a:t>
                          </a:r>
                          <a:r>
                            <a:rPr lang="en-US" sz="2300" baseline="30000" dirty="0"/>
                            <a:t>0.48</a:t>
                          </a:r>
                          <a:endParaRPr lang="en-US" sz="23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&lt; 0.01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0.86</a:t>
                          </a:r>
                        </a:p>
                        <a:p>
                          <a:pPr algn="ctr"/>
                          <a:r>
                            <a:rPr lang="en-US" sz="2300" dirty="0"/>
                            <a:t>(0.03)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0.92</a:t>
                          </a:r>
                        </a:p>
                        <a:p>
                          <a:pPr algn="ctr"/>
                          <a:r>
                            <a:rPr lang="en-US" sz="2300" dirty="0"/>
                            <a:t>(0.03)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b="0" dirty="0">
                              <a:solidFill>
                                <a:schemeClr val="tx1"/>
                              </a:solidFill>
                            </a:rPr>
                            <a:t>0.82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0.25</a:t>
                          </a:r>
                        </a:p>
                        <a:p>
                          <a:pPr algn="ctr"/>
                          <a:r>
                            <a:rPr lang="en-US" sz="2300" dirty="0"/>
                            <a:t>(0.13)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0.33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53690258"/>
                      </a:ext>
                    </a:extLst>
                  </a:tr>
                  <a:tr h="441960">
                    <a:tc>
                      <a:txBody>
                        <a:bodyPr/>
                        <a:lstStyle/>
                        <a:p>
                          <a:r>
                            <a:rPr lang="en-US" sz="2300" dirty="0"/>
                            <a:t>Seoul, SK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3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423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300" baseline="0" dirty="0"/>
                            <a:t>Y</a:t>
                          </a:r>
                          <a:r>
                            <a:rPr lang="en-US" sz="2300" baseline="30000" dirty="0"/>
                            <a:t>0.72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3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3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0309933"/>
                      </a:ext>
                    </a:extLst>
                  </a:tr>
                  <a:tr h="792480">
                    <a:tc>
                      <a:txBody>
                        <a:bodyPr/>
                        <a:lstStyle/>
                        <a:p>
                          <a:r>
                            <a:rPr lang="en-US" sz="2300" dirty="0"/>
                            <a:t>Houston, TX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3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543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300" baseline="0" dirty="0"/>
                            <a:t>Y</a:t>
                          </a:r>
                          <a:r>
                            <a:rPr lang="en-US" sz="2300" baseline="30000" dirty="0"/>
                            <a:t>0.34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300" dirty="0"/>
                            <a:t>&lt; 0.01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0.71</a:t>
                          </a:r>
                        </a:p>
                        <a:p>
                          <a:pPr algn="ctr"/>
                          <a:r>
                            <a:rPr lang="en-US" sz="2300" dirty="0"/>
                            <a:t>(0.03)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0.86</a:t>
                          </a:r>
                        </a:p>
                        <a:p>
                          <a:pPr algn="ctr"/>
                          <a:r>
                            <a:rPr lang="en-US" sz="2300" dirty="0"/>
                            <a:t>(0.05)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b="0" dirty="0">
                              <a:solidFill>
                                <a:schemeClr val="tx1"/>
                              </a:solidFill>
                            </a:rPr>
                            <a:t>0.90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0.34</a:t>
                          </a:r>
                        </a:p>
                        <a:p>
                          <a:pPr algn="ctr"/>
                          <a:r>
                            <a:rPr lang="en-US" sz="2300" dirty="0"/>
                            <a:t>(0.13)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0.26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0.13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9364403"/>
                      </a:ext>
                    </a:extLst>
                  </a:tr>
                  <a:tr h="792480">
                    <a:tc>
                      <a:txBody>
                        <a:bodyPr/>
                        <a:lstStyle/>
                        <a:p>
                          <a:r>
                            <a:rPr lang="en-US" sz="23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CO, KS, NM, OK, TX</a:t>
                          </a:r>
                          <a:endParaRPr lang="en-US" sz="23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3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533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300" baseline="0" dirty="0"/>
                            <a:t>LN(Y)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&lt; 0.01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0.77</a:t>
                          </a:r>
                        </a:p>
                        <a:p>
                          <a:pPr algn="ctr"/>
                          <a:r>
                            <a:rPr lang="en-US" sz="2300" dirty="0"/>
                            <a:t>(0.03)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0.85</a:t>
                          </a:r>
                        </a:p>
                        <a:p>
                          <a:pPr algn="ctr"/>
                          <a:r>
                            <a:rPr lang="en-US" sz="2300" dirty="0"/>
                            <a:t>(0.05)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b="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0.88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0.21</a:t>
                          </a:r>
                        </a:p>
                        <a:p>
                          <a:pPr algn="ctr"/>
                          <a:r>
                            <a:rPr lang="en-US" sz="2300" dirty="0">
                              <a:highlight>
                                <a:srgbClr val="FFFF00"/>
                              </a:highlight>
                            </a:rPr>
                            <a:t>(0.14)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0.49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>
                              <a:highlight>
                                <a:srgbClr val="FFFF00"/>
                              </a:highlight>
                            </a:rPr>
                            <a:t>0.28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493532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959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2674BD5-DF00-4962-8002-A71CF4B64C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696852"/>
              </p:ext>
            </p:extLst>
          </p:nvPr>
        </p:nvGraphicFramePr>
        <p:xfrm>
          <a:off x="71716" y="75126"/>
          <a:ext cx="12066494" cy="67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540">
                  <a:extLst>
                    <a:ext uri="{9D8B030D-6E8A-4147-A177-3AD203B41FA5}">
                      <a16:colId xmlns:a16="http://schemas.microsoft.com/office/drawing/2014/main" val="1901191123"/>
                    </a:ext>
                  </a:extLst>
                </a:gridCol>
                <a:gridCol w="1262130">
                  <a:extLst>
                    <a:ext uri="{9D8B030D-6E8A-4147-A177-3AD203B41FA5}">
                      <a16:colId xmlns:a16="http://schemas.microsoft.com/office/drawing/2014/main" val="1727531013"/>
                    </a:ext>
                  </a:extLst>
                </a:gridCol>
                <a:gridCol w="1367496">
                  <a:extLst>
                    <a:ext uri="{9D8B030D-6E8A-4147-A177-3AD203B41FA5}">
                      <a16:colId xmlns:a16="http://schemas.microsoft.com/office/drawing/2014/main" val="555802010"/>
                    </a:ext>
                  </a:extLst>
                </a:gridCol>
                <a:gridCol w="1234888">
                  <a:extLst>
                    <a:ext uri="{9D8B030D-6E8A-4147-A177-3AD203B41FA5}">
                      <a16:colId xmlns:a16="http://schemas.microsoft.com/office/drawing/2014/main" val="1546214684"/>
                    </a:ext>
                  </a:extLst>
                </a:gridCol>
                <a:gridCol w="1234888">
                  <a:extLst>
                    <a:ext uri="{9D8B030D-6E8A-4147-A177-3AD203B41FA5}">
                      <a16:colId xmlns:a16="http://schemas.microsoft.com/office/drawing/2014/main" val="2820477699"/>
                    </a:ext>
                  </a:extLst>
                </a:gridCol>
                <a:gridCol w="1234888">
                  <a:extLst>
                    <a:ext uri="{9D8B030D-6E8A-4147-A177-3AD203B41FA5}">
                      <a16:colId xmlns:a16="http://schemas.microsoft.com/office/drawing/2014/main" val="93617022"/>
                    </a:ext>
                  </a:extLst>
                </a:gridCol>
                <a:gridCol w="1234888">
                  <a:extLst>
                    <a:ext uri="{9D8B030D-6E8A-4147-A177-3AD203B41FA5}">
                      <a16:colId xmlns:a16="http://schemas.microsoft.com/office/drawing/2014/main" val="3466699868"/>
                    </a:ext>
                  </a:extLst>
                </a:gridCol>
                <a:gridCol w="1234888">
                  <a:extLst>
                    <a:ext uri="{9D8B030D-6E8A-4147-A177-3AD203B41FA5}">
                      <a16:colId xmlns:a16="http://schemas.microsoft.com/office/drawing/2014/main" val="1233570616"/>
                    </a:ext>
                  </a:extLst>
                </a:gridCol>
                <a:gridCol w="1234888">
                  <a:extLst>
                    <a:ext uri="{9D8B030D-6E8A-4147-A177-3AD203B41FA5}">
                      <a16:colId xmlns:a16="http://schemas.microsoft.com/office/drawing/2014/main" val="3476151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/>
                        <a:t>Alle-gheny</a:t>
                      </a:r>
                      <a:r>
                        <a:rPr lang="en-US" sz="2600" dirty="0"/>
                        <a:t>, PA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Mont. &amp; P-G’s, MD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Colum-bus, OH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Suwon-</a:t>
                      </a:r>
                      <a:r>
                        <a:rPr lang="en-US" sz="22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en-US" sz="2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US" sz="22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Yongin-si</a:t>
                      </a:r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sz="2200" dirty="0"/>
                        <a:t>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San Anton-</a:t>
                      </a:r>
                      <a:r>
                        <a:rPr lang="en-US" sz="2600" dirty="0" err="1"/>
                        <a:t>io</a:t>
                      </a:r>
                      <a:r>
                        <a:rPr lang="en-US" sz="2600" dirty="0"/>
                        <a:t>, Tx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Seoul, 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/>
                        <a:t>Hous</a:t>
                      </a:r>
                      <a:r>
                        <a:rPr lang="en-US" sz="2600" dirty="0"/>
                        <a:t>-ton, TX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CO, KS, NM, OK, TX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0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/>
                      <a:r>
                        <a:rPr lang="en-US" sz="2600" dirty="0"/>
                        <a:t># PSA vectors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24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/>
                      <a:r>
                        <a:rPr lang="en-US" sz="2600" dirty="0"/>
                        <a:t># NSA vectors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5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/>
                        <a:t>R</a:t>
                      </a:r>
                      <a:r>
                        <a:rPr lang="en-US" sz="26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0.69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0.71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62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aseline="0" dirty="0"/>
                        <a:t>ESF</a:t>
                      </a:r>
                      <a:r>
                        <a:rPr lang="en-US" sz="2600" baseline="-25000" dirty="0"/>
                        <a:t>PSA</a:t>
                      </a:r>
                      <a:r>
                        <a:rPr lang="en-US" sz="2600" baseline="0" dirty="0"/>
                        <a:t> </a:t>
                      </a:r>
                      <a:r>
                        <a:rPr lang="en-US" sz="2600" dirty="0"/>
                        <a:t>R</a:t>
                      </a:r>
                      <a:r>
                        <a:rPr lang="en-US" sz="26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aseline="0" dirty="0"/>
                        <a:t>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aseline="0" dirty="0"/>
                        <a:t>0.65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6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aseline="0" dirty="0"/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6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aseline="0" dirty="0"/>
                        <a:t>0.61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aseline="0" dirty="0"/>
                        <a:t>0.65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50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aseline="0" dirty="0"/>
                        <a:t>ESF</a:t>
                      </a:r>
                      <a:r>
                        <a:rPr lang="en-US" sz="2600" baseline="-25000" dirty="0"/>
                        <a:t>NSA</a:t>
                      </a:r>
                      <a:r>
                        <a:rPr lang="en-US" sz="2600" baseline="0" dirty="0"/>
                        <a:t> </a:t>
                      </a:r>
                      <a:r>
                        <a:rPr lang="en-US" sz="2600" dirty="0"/>
                        <a:t>R</a:t>
                      </a:r>
                      <a:r>
                        <a:rPr lang="en-US" sz="26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aseline="0" dirty="0"/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aseline="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6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aseline="0" dirty="0"/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6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aseline="0" dirty="0"/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aseline="0" dirty="0">
                          <a:highlight>
                            <a:srgbClr val="FFFF00"/>
                          </a:highlight>
                        </a:rPr>
                        <a:t>0.06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42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/>
                        <a:t>MC</a:t>
                      </a:r>
                      <a:r>
                        <a:rPr lang="en-US" sz="2600" baseline="-25000" dirty="0"/>
                        <a:t>ESF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0.61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0.73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highlight>
                            <a:srgbClr val="FFFF00"/>
                          </a:highlight>
                        </a:rPr>
                        <a:t>0.76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935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GR</a:t>
                      </a:r>
                      <a:r>
                        <a:rPr lang="en-US" sz="2600" baseline="-25000" dirty="0"/>
                        <a:t>ESF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0.42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0.22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0.22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highlight>
                            <a:srgbClr val="FFFF00"/>
                          </a:highlight>
                        </a:rPr>
                        <a:t>0.29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390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33363" indent="-233363"/>
                      <a:r>
                        <a:rPr lang="en-US" sz="2600" dirty="0" err="1"/>
                        <a:t>MC</a:t>
                      </a:r>
                      <a:r>
                        <a:rPr lang="en-US" sz="2600" baseline="-25000" dirty="0" err="1"/>
                        <a:t>residuals</a:t>
                      </a:r>
                      <a:r>
                        <a:rPr lang="en-US" sz="2600" baseline="-25000" dirty="0"/>
                        <a:t>          </a:t>
                      </a:r>
                      <a:r>
                        <a:rPr lang="en-US" sz="2600" baseline="0" dirty="0"/>
                        <a:t>(p value)</a:t>
                      </a:r>
                      <a:endParaRPr lang="en-US" sz="2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−0.01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(0.05)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−0.03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(0.01)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−0.02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(0.01)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−0.00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(&lt; 0.01)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0.03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(&lt; 0.01)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−0.02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(0.01)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31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err="1"/>
                        <a:t>GR</a:t>
                      </a:r>
                      <a:r>
                        <a:rPr lang="en-US" sz="2600" baseline="-25000" dirty="0" err="1"/>
                        <a:t>residuals</a:t>
                      </a:r>
                      <a:endParaRPr lang="en-US" sz="2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1.01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highlight>
                            <a:srgbClr val="FFFF00"/>
                          </a:highlight>
                        </a:rPr>
                        <a:t>0.96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61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aseline="0" dirty="0"/>
                        <a:t>P(S-</a:t>
                      </a:r>
                      <a:r>
                        <a:rPr lang="en-US" sz="2600" baseline="0" dirty="0" err="1"/>
                        <a:t>W</a:t>
                      </a:r>
                      <a:r>
                        <a:rPr lang="en-US" sz="2600" baseline="-25000" dirty="0" err="1"/>
                        <a:t>residuals</a:t>
                      </a:r>
                      <a:r>
                        <a:rPr lang="en-US" sz="2600" baseline="0" dirty="0"/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0.14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&lt; 0.01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0.20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0.15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&lt; 0.01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&lt; 0.01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133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464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328</Words>
  <Application>Microsoft Office PowerPoint</Application>
  <PresentationFormat>Widescreen</PresentationFormat>
  <Paragraphs>180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Griffith, Daniel</dc:creator>
  <cp:lastModifiedBy>yu xiaohe</cp:lastModifiedBy>
  <cp:revision>91</cp:revision>
  <dcterms:created xsi:type="dcterms:W3CDTF">2021-03-23T22:54:52Z</dcterms:created>
  <dcterms:modified xsi:type="dcterms:W3CDTF">2021-04-05T17:35:08Z</dcterms:modified>
</cp:coreProperties>
</file>