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07" r:id="rId3"/>
    <p:sldId id="275" r:id="rId4"/>
    <p:sldId id="257" r:id="rId5"/>
    <p:sldId id="258" r:id="rId6"/>
    <p:sldId id="268" r:id="rId7"/>
    <p:sldId id="277" r:id="rId8"/>
    <p:sldId id="263" r:id="rId9"/>
    <p:sldId id="262" r:id="rId10"/>
    <p:sldId id="264" r:id="rId11"/>
    <p:sldId id="265" r:id="rId12"/>
    <p:sldId id="273" r:id="rId13"/>
    <p:sldId id="295" r:id="rId14"/>
    <p:sldId id="276" r:id="rId15"/>
    <p:sldId id="289" r:id="rId16"/>
    <p:sldId id="286" r:id="rId17"/>
    <p:sldId id="287" r:id="rId18"/>
    <p:sldId id="290" r:id="rId19"/>
    <p:sldId id="299" r:id="rId20"/>
    <p:sldId id="301" r:id="rId21"/>
    <p:sldId id="279" r:id="rId22"/>
    <p:sldId id="292" r:id="rId23"/>
    <p:sldId id="280" r:id="rId24"/>
    <p:sldId id="298" r:id="rId25"/>
    <p:sldId id="308" r:id="rId26"/>
    <p:sldId id="293" r:id="rId27"/>
    <p:sldId id="281" r:id="rId28"/>
    <p:sldId id="294" r:id="rId29"/>
    <p:sldId id="312" r:id="rId30"/>
    <p:sldId id="313" r:id="rId31"/>
    <p:sldId id="314" r:id="rId32"/>
    <p:sldId id="282" r:id="rId33"/>
    <p:sldId id="304" r:id="rId34"/>
    <p:sldId id="303" r:id="rId35"/>
    <p:sldId id="305" r:id="rId36"/>
    <p:sldId id="306" r:id="rId37"/>
    <p:sldId id="296" r:id="rId38"/>
    <p:sldId id="297" r:id="rId39"/>
    <p:sldId id="309" r:id="rId40"/>
    <p:sldId id="310" r:id="rId41"/>
    <p:sldId id="311" r:id="rId42"/>
    <p:sldId id="283" r:id="rId43"/>
    <p:sldId id="284" r:id="rId44"/>
    <p:sldId id="285" r:id="rId45"/>
    <p:sldId id="315" r:id="rId46"/>
    <p:sldId id="300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0649" autoAdjust="0"/>
    <p:restoredTop sz="94660"/>
  </p:normalViewPr>
  <p:slideViewPr>
    <p:cSldViewPr>
      <p:cViewPr varScale="1">
        <p:scale>
          <a:sx n="65" d="100"/>
          <a:sy n="65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0"/>
          <c:order val="0"/>
          <c:tx>
            <c:strRef>
              <c:f>Sheet1!$A$21</c:f>
              <c:strCache>
                <c:ptCount val="1"/>
                <c:pt idx="0">
                  <c:v>linear</c:v>
                </c:pt>
              </c:strCache>
            </c:strRef>
          </c:tx>
          <c:marker>
            <c:symbol val="none"/>
          </c:marker>
          <c:cat>
            <c:numRef>
              <c:f>Sheet1!$B$27:$L$27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Sheet1!$B$21:$L$21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Sheet1!$A$22</c:f>
              <c:strCache>
                <c:ptCount val="1"/>
                <c:pt idx="0">
                  <c:v>quad</c:v>
                </c:pt>
              </c:strCache>
            </c:strRef>
          </c:tx>
          <c:marker>
            <c:symbol val="none"/>
          </c:marker>
          <c:cat>
            <c:numRef>
              <c:f>Sheet1!$B$27:$L$27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Sheet1!$B$22:$L$22</c:f>
              <c:numCache>
                <c:formatCode>General</c:formatCode>
                <c:ptCount val="11"/>
                <c:pt idx="0">
                  <c:v>0</c:v>
                </c:pt>
                <c:pt idx="1">
                  <c:v>1.0000000000000007E-2</c:v>
                </c:pt>
                <c:pt idx="2">
                  <c:v>4.0000000000000029E-2</c:v>
                </c:pt>
                <c:pt idx="3">
                  <c:v>9.0000000000000038E-2</c:v>
                </c:pt>
                <c:pt idx="4">
                  <c:v>0.16000000000000006</c:v>
                </c:pt>
                <c:pt idx="5">
                  <c:v>0.25</c:v>
                </c:pt>
                <c:pt idx="6">
                  <c:v>0.36000000000000021</c:v>
                </c:pt>
                <c:pt idx="7">
                  <c:v>0.49000000000000021</c:v>
                </c:pt>
                <c:pt idx="8">
                  <c:v>0.64000000000000068</c:v>
                </c:pt>
                <c:pt idx="9">
                  <c:v>0.81</c:v>
                </c:pt>
                <c:pt idx="1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cubic</c:v>
                </c:pt>
              </c:strCache>
            </c:strRef>
          </c:tx>
          <c:marker>
            <c:symbol val="none"/>
          </c:marker>
          <c:cat>
            <c:numRef>
              <c:f>Sheet1!$B$27:$L$27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Sheet1!$B$23:$L$23</c:f>
              <c:numCache>
                <c:formatCode>General</c:formatCode>
                <c:ptCount val="11"/>
                <c:pt idx="0">
                  <c:v>0</c:v>
                </c:pt>
                <c:pt idx="1">
                  <c:v>1.0000000000000014E-4</c:v>
                </c:pt>
                <c:pt idx="2">
                  <c:v>1.6000000000000022E-3</c:v>
                </c:pt>
                <c:pt idx="3">
                  <c:v>8.1000000000000048E-3</c:v>
                </c:pt>
                <c:pt idx="4">
                  <c:v>2.5600000000000015E-2</c:v>
                </c:pt>
                <c:pt idx="5">
                  <c:v>6.2500000000000014E-2</c:v>
                </c:pt>
                <c:pt idx="6">
                  <c:v>0.12959999999999999</c:v>
                </c:pt>
                <c:pt idx="7">
                  <c:v>0.24010000000000001</c:v>
                </c:pt>
                <c:pt idx="8">
                  <c:v>0.4096000000000003</c:v>
                </c:pt>
                <c:pt idx="9">
                  <c:v>0.65610000000000068</c:v>
                </c:pt>
                <c:pt idx="1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Sheet1!$A$24</c:f>
              <c:strCache>
                <c:ptCount val="1"/>
                <c:pt idx="0">
                  <c:v>quart</c:v>
                </c:pt>
              </c:strCache>
            </c:strRef>
          </c:tx>
          <c:marker>
            <c:symbol val="none"/>
          </c:marker>
          <c:cat>
            <c:numRef>
              <c:f>Sheet1!$B$27:$L$27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Sheet1!$B$24:$L$24</c:f>
              <c:numCache>
                <c:formatCode>General</c:formatCode>
                <c:ptCount val="11"/>
                <c:pt idx="0">
                  <c:v>0</c:v>
                </c:pt>
                <c:pt idx="1">
                  <c:v>1.0000000000000011E-3</c:v>
                </c:pt>
                <c:pt idx="2">
                  <c:v>8.0000000000000106E-3</c:v>
                </c:pt>
                <c:pt idx="3">
                  <c:v>2.7000000000000021E-2</c:v>
                </c:pt>
                <c:pt idx="4">
                  <c:v>6.4000000000000085E-2</c:v>
                </c:pt>
                <c:pt idx="5">
                  <c:v>0.125</c:v>
                </c:pt>
                <c:pt idx="6">
                  <c:v>0.21600000000000011</c:v>
                </c:pt>
                <c:pt idx="7">
                  <c:v>0.34300000000000014</c:v>
                </c:pt>
                <c:pt idx="8">
                  <c:v>0.51200000000000012</c:v>
                </c:pt>
                <c:pt idx="9">
                  <c:v>0.72900000000000054</c:v>
                </c:pt>
                <c:pt idx="10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Sheet1!$A$25</c:f>
              <c:strCache>
                <c:ptCount val="1"/>
                <c:pt idx="0">
                  <c:v>quint</c:v>
                </c:pt>
              </c:strCache>
            </c:strRef>
          </c:tx>
          <c:marker>
            <c:symbol val="none"/>
          </c:marker>
          <c:cat>
            <c:numRef>
              <c:f>Sheet1!$B$27:$L$27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Sheet1!$B$25:$L$25</c:f>
              <c:numCache>
                <c:formatCode>General</c:formatCode>
                <c:ptCount val="11"/>
                <c:pt idx="0">
                  <c:v>0</c:v>
                </c:pt>
                <c:pt idx="1">
                  <c:v>1.0000000000000019E-5</c:v>
                </c:pt>
                <c:pt idx="2">
                  <c:v>3.2000000000000057E-4</c:v>
                </c:pt>
                <c:pt idx="3">
                  <c:v>2.4300000000000012E-3</c:v>
                </c:pt>
                <c:pt idx="4">
                  <c:v>1.0240000000000013E-2</c:v>
                </c:pt>
                <c:pt idx="5">
                  <c:v>3.1250000000000007E-2</c:v>
                </c:pt>
                <c:pt idx="6">
                  <c:v>7.7760000000000051E-2</c:v>
                </c:pt>
                <c:pt idx="7">
                  <c:v>0.16806999999999997</c:v>
                </c:pt>
                <c:pt idx="8">
                  <c:v>0.32768000000000047</c:v>
                </c:pt>
                <c:pt idx="9">
                  <c:v>0.59049000000000018</c:v>
                </c:pt>
                <c:pt idx="10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Sheet1!$A$26</c:f>
              <c:strCache>
                <c:ptCount val="1"/>
                <c:pt idx="0">
                  <c:v>sine</c:v>
                </c:pt>
              </c:strCache>
            </c:strRef>
          </c:tx>
          <c:marker>
            <c:symbol val="none"/>
          </c:marker>
          <c:cat>
            <c:numRef>
              <c:f>Sheet1!$B$27:$L$27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Sheet1!$B$26:$L$26</c:f>
              <c:numCache>
                <c:formatCode>General</c:formatCode>
                <c:ptCount val="11"/>
                <c:pt idx="0">
                  <c:v>0</c:v>
                </c:pt>
                <c:pt idx="1">
                  <c:v>1.2311659404862244E-2</c:v>
                </c:pt>
                <c:pt idx="2">
                  <c:v>4.894348370484651E-2</c:v>
                </c:pt>
                <c:pt idx="3">
                  <c:v>0.10899347581163221</c:v>
                </c:pt>
                <c:pt idx="4">
                  <c:v>0.19098300562505258</c:v>
                </c:pt>
                <c:pt idx="5">
                  <c:v>0.29289321881345248</c:v>
                </c:pt>
                <c:pt idx="6">
                  <c:v>0.41221474770752686</c:v>
                </c:pt>
                <c:pt idx="7">
                  <c:v>0.54600950026045325</c:v>
                </c:pt>
                <c:pt idx="8">
                  <c:v>0.69098300562505266</c:v>
                </c:pt>
                <c:pt idx="9">
                  <c:v>0.8435655349597686</c:v>
                </c:pt>
                <c:pt idx="10">
                  <c:v>0.99999999999999989</c:v>
                </c:pt>
              </c:numCache>
            </c:numRef>
          </c:val>
        </c:ser>
        <c:marker val="1"/>
        <c:axId val="79382016"/>
        <c:axId val="79383552"/>
      </c:lineChart>
      <c:catAx>
        <c:axId val="79382016"/>
        <c:scaling>
          <c:orientation val="minMax"/>
        </c:scaling>
        <c:axPos val="b"/>
        <c:numFmt formatCode="General" sourceLinked="1"/>
        <c:tickLblPos val="nextTo"/>
        <c:crossAx val="79383552"/>
        <c:crossesAt val="0"/>
        <c:auto val="1"/>
        <c:lblAlgn val="ctr"/>
        <c:lblOffset val="100"/>
      </c:catAx>
      <c:valAx>
        <c:axId val="79383552"/>
        <c:scaling>
          <c:orientation val="minMax"/>
          <c:max val="1"/>
        </c:scaling>
        <c:axPos val="l"/>
        <c:majorGridlines/>
        <c:numFmt formatCode="General" sourceLinked="1"/>
        <c:tickLblPos val="nextTo"/>
        <c:crossAx val="79382016"/>
        <c:crosses val="autoZero"/>
        <c:crossBetween val="midCat"/>
      </c:valAx>
    </c:plotArea>
    <c:legend>
      <c:legendPos val="r"/>
      <c:txPr>
        <a:bodyPr/>
        <a:lstStyle/>
        <a:p>
          <a:pPr>
            <a:defRPr sz="2400"/>
          </a:pPr>
          <a:endParaRPr lang="zh-CN"/>
        </a:p>
      </c:txPr>
    </c:legend>
    <c:plotVisOnly val="1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0"/>
          <c:order val="0"/>
          <c:tx>
            <c:strRef>
              <c:f>Sheet1!$A$31</c:f>
              <c:strCache>
                <c:ptCount val="1"/>
                <c:pt idx="0">
                  <c:v>linear</c:v>
                </c:pt>
              </c:strCache>
            </c:strRef>
          </c:tx>
          <c:marker>
            <c:symbol val="none"/>
          </c:marker>
          <c:cat>
            <c:numRef>
              <c:f>Sheet1!$B$37:$L$37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Sheet1!$B$31:$L$31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Sheet1!$A$32</c:f>
              <c:strCache>
                <c:ptCount val="1"/>
                <c:pt idx="0">
                  <c:v>quad</c:v>
                </c:pt>
              </c:strCache>
            </c:strRef>
          </c:tx>
          <c:marker>
            <c:symbol val="none"/>
          </c:marker>
          <c:cat>
            <c:numRef>
              <c:f>Sheet1!$B$37:$L$37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Sheet1!$B$32:$L$32</c:f>
              <c:numCache>
                <c:formatCode>General</c:formatCode>
                <c:ptCount val="11"/>
                <c:pt idx="0">
                  <c:v>0</c:v>
                </c:pt>
                <c:pt idx="1">
                  <c:v>0.19</c:v>
                </c:pt>
                <c:pt idx="2">
                  <c:v>0.36000000000000015</c:v>
                </c:pt>
                <c:pt idx="3">
                  <c:v>0.51</c:v>
                </c:pt>
                <c:pt idx="4">
                  <c:v>0.64000000000000046</c:v>
                </c:pt>
                <c:pt idx="5">
                  <c:v>0.75000000000000044</c:v>
                </c:pt>
                <c:pt idx="6">
                  <c:v>0.84000000000000041</c:v>
                </c:pt>
                <c:pt idx="7">
                  <c:v>0.91</c:v>
                </c:pt>
                <c:pt idx="8">
                  <c:v>0.96000000000000041</c:v>
                </c:pt>
                <c:pt idx="9">
                  <c:v>0.99</c:v>
                </c:pt>
                <c:pt idx="1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Sheet1!$A$33</c:f>
              <c:strCache>
                <c:ptCount val="1"/>
                <c:pt idx="0">
                  <c:v>cubic</c:v>
                </c:pt>
              </c:strCache>
            </c:strRef>
          </c:tx>
          <c:marker>
            <c:symbol val="none"/>
          </c:marker>
          <c:cat>
            <c:numRef>
              <c:f>Sheet1!$B$37:$L$37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Sheet1!$B$33:$L$33</c:f>
              <c:numCache>
                <c:formatCode>General</c:formatCode>
                <c:ptCount val="11"/>
                <c:pt idx="0">
                  <c:v>0</c:v>
                </c:pt>
                <c:pt idx="1">
                  <c:v>0.34390000000000015</c:v>
                </c:pt>
                <c:pt idx="2">
                  <c:v>0.59039999999999959</c:v>
                </c:pt>
                <c:pt idx="3">
                  <c:v>0.75990000000000046</c:v>
                </c:pt>
                <c:pt idx="4">
                  <c:v>0.87040000000000051</c:v>
                </c:pt>
                <c:pt idx="5">
                  <c:v>0.9375</c:v>
                </c:pt>
                <c:pt idx="6">
                  <c:v>0.97439999999999993</c:v>
                </c:pt>
                <c:pt idx="7">
                  <c:v>0.9919</c:v>
                </c:pt>
                <c:pt idx="8">
                  <c:v>0.99839999999999951</c:v>
                </c:pt>
                <c:pt idx="9">
                  <c:v>0.99990000000000001</c:v>
                </c:pt>
                <c:pt idx="1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Sheet1!$A$34</c:f>
              <c:strCache>
                <c:ptCount val="1"/>
                <c:pt idx="0">
                  <c:v>quart</c:v>
                </c:pt>
              </c:strCache>
            </c:strRef>
          </c:tx>
          <c:marker>
            <c:symbol val="none"/>
          </c:marker>
          <c:cat>
            <c:numRef>
              <c:f>Sheet1!$B$37:$L$37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Sheet1!$B$34:$L$34</c:f>
              <c:numCache>
                <c:formatCode>General</c:formatCode>
                <c:ptCount val="11"/>
                <c:pt idx="0">
                  <c:v>0</c:v>
                </c:pt>
                <c:pt idx="1">
                  <c:v>0.27100000000000002</c:v>
                </c:pt>
                <c:pt idx="2">
                  <c:v>0.48800000000000016</c:v>
                </c:pt>
                <c:pt idx="3">
                  <c:v>0.65700000000000058</c:v>
                </c:pt>
                <c:pt idx="4">
                  <c:v>0.78400000000000003</c:v>
                </c:pt>
                <c:pt idx="5">
                  <c:v>0.87500000000000044</c:v>
                </c:pt>
                <c:pt idx="6">
                  <c:v>0.93599999999999994</c:v>
                </c:pt>
                <c:pt idx="7">
                  <c:v>0.97300000000000042</c:v>
                </c:pt>
                <c:pt idx="8">
                  <c:v>0.99199999999999999</c:v>
                </c:pt>
                <c:pt idx="9">
                  <c:v>0.999</c:v>
                </c:pt>
                <c:pt idx="10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Sheet1!$A$35</c:f>
              <c:strCache>
                <c:ptCount val="1"/>
                <c:pt idx="0">
                  <c:v>quint</c:v>
                </c:pt>
              </c:strCache>
            </c:strRef>
          </c:tx>
          <c:marker>
            <c:symbol val="none"/>
          </c:marker>
          <c:cat>
            <c:numRef>
              <c:f>Sheet1!$B$37:$L$37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Sheet1!$B$35:$L$35</c:f>
              <c:numCache>
                <c:formatCode>General</c:formatCode>
                <c:ptCount val="11"/>
                <c:pt idx="0">
                  <c:v>0</c:v>
                </c:pt>
                <c:pt idx="1">
                  <c:v>0.40951000000000021</c:v>
                </c:pt>
                <c:pt idx="2">
                  <c:v>0.67231999999999981</c:v>
                </c:pt>
                <c:pt idx="3">
                  <c:v>0.8319300000000005</c:v>
                </c:pt>
                <c:pt idx="4">
                  <c:v>0.9222399999999995</c:v>
                </c:pt>
                <c:pt idx="5">
                  <c:v>0.96875000000000044</c:v>
                </c:pt>
                <c:pt idx="6">
                  <c:v>0.98975999999999997</c:v>
                </c:pt>
                <c:pt idx="7">
                  <c:v>0.99756999999999929</c:v>
                </c:pt>
                <c:pt idx="8">
                  <c:v>0.99968000000000001</c:v>
                </c:pt>
                <c:pt idx="9">
                  <c:v>0.99999000000000005</c:v>
                </c:pt>
                <c:pt idx="10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Sheet1!$A$36</c:f>
              <c:strCache>
                <c:ptCount val="1"/>
                <c:pt idx="0">
                  <c:v>sine</c:v>
                </c:pt>
              </c:strCache>
            </c:strRef>
          </c:tx>
          <c:marker>
            <c:symbol val="none"/>
          </c:marker>
          <c:cat>
            <c:numRef>
              <c:f>Sheet1!$B$37:$L$37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0.60000000000000042</c:v>
                </c:pt>
                <c:pt idx="7">
                  <c:v>0.7000000000000004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Sheet1!$B$36:$L$36</c:f>
              <c:numCache>
                <c:formatCode>General</c:formatCode>
                <c:ptCount val="11"/>
                <c:pt idx="0">
                  <c:v>0</c:v>
                </c:pt>
                <c:pt idx="1">
                  <c:v>0.1564344650402312</c:v>
                </c:pt>
                <c:pt idx="2">
                  <c:v>0.30901699437494812</c:v>
                </c:pt>
                <c:pt idx="3">
                  <c:v>0.45399049973954703</c:v>
                </c:pt>
                <c:pt idx="4">
                  <c:v>0.5877852522924738</c:v>
                </c:pt>
                <c:pt idx="5">
                  <c:v>0.70710678118654757</c:v>
                </c:pt>
                <c:pt idx="6">
                  <c:v>0.80901699437494701</c:v>
                </c:pt>
                <c:pt idx="7">
                  <c:v>0.89100652418836757</c:v>
                </c:pt>
                <c:pt idx="8">
                  <c:v>0.95105651629515364</c:v>
                </c:pt>
                <c:pt idx="9">
                  <c:v>0.98768834059513777</c:v>
                </c:pt>
                <c:pt idx="10">
                  <c:v>0.99999999999999989</c:v>
                </c:pt>
              </c:numCache>
            </c:numRef>
          </c:val>
        </c:ser>
        <c:marker val="1"/>
        <c:axId val="79420032"/>
        <c:axId val="119722368"/>
      </c:lineChart>
      <c:catAx>
        <c:axId val="79420032"/>
        <c:scaling>
          <c:orientation val="minMax"/>
        </c:scaling>
        <c:axPos val="b"/>
        <c:numFmt formatCode="General" sourceLinked="1"/>
        <c:tickLblPos val="nextTo"/>
        <c:crossAx val="119722368"/>
        <c:crosses val="autoZero"/>
        <c:auto val="1"/>
        <c:lblAlgn val="ctr"/>
        <c:lblOffset val="100"/>
      </c:catAx>
      <c:valAx>
        <c:axId val="119722368"/>
        <c:scaling>
          <c:orientation val="minMax"/>
          <c:max val="1"/>
        </c:scaling>
        <c:axPos val="l"/>
        <c:majorGridlines/>
        <c:numFmt formatCode="General" sourceLinked="1"/>
        <c:tickLblPos val="nextTo"/>
        <c:crossAx val="79420032"/>
        <c:crosses val="autoZero"/>
        <c:crossBetween val="midCat"/>
      </c:valAx>
    </c:plotArea>
    <c:legend>
      <c:legendPos val="r"/>
      <c:txPr>
        <a:bodyPr/>
        <a:lstStyle/>
        <a:p>
          <a:pPr>
            <a:defRPr lang="zh-CN" altLang="en-US"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0"/>
          <c:order val="0"/>
          <c:tx>
            <c:strRef>
              <c:f>Sheet1!$A$41</c:f>
              <c:strCache>
                <c:ptCount val="1"/>
                <c:pt idx="0">
                  <c:v>linear</c:v>
                </c:pt>
              </c:strCache>
            </c:strRef>
          </c:tx>
          <c:marker>
            <c:symbol val="none"/>
          </c:marker>
          <c:cat>
            <c:numRef>
              <c:f>Sheet1!$B$47:$V$47</c:f>
              <c:numCache>
                <c:formatCode>0%</c:formatCode>
                <c:ptCount val="21"/>
                <c:pt idx="0" formatCode="General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0.65000000000000058</c:v>
                </c:pt>
                <c:pt idx="14">
                  <c:v>0.7000000000000004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cat>
          <c:val>
            <c:numRef>
              <c:f>Sheet1!$B$41:$V$41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0.65000000000000058</c:v>
                </c:pt>
                <c:pt idx="14">
                  <c:v>0.7000000000000004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0.9499999999999994</c:v>
                </c:pt>
                <c:pt idx="20">
                  <c:v>0.999999999999999</c:v>
                </c:pt>
              </c:numCache>
            </c:numRef>
          </c:val>
        </c:ser>
        <c:ser>
          <c:idx val="1"/>
          <c:order val="1"/>
          <c:tx>
            <c:strRef>
              <c:f>Sheet1!$A$42</c:f>
              <c:strCache>
                <c:ptCount val="1"/>
                <c:pt idx="0">
                  <c:v>quad</c:v>
                </c:pt>
              </c:strCache>
            </c:strRef>
          </c:tx>
          <c:marker>
            <c:symbol val="none"/>
          </c:marker>
          <c:cat>
            <c:numRef>
              <c:f>Sheet1!$B$47:$V$47</c:f>
              <c:numCache>
                <c:formatCode>0%</c:formatCode>
                <c:ptCount val="21"/>
                <c:pt idx="0" formatCode="General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0.65000000000000058</c:v>
                </c:pt>
                <c:pt idx="14">
                  <c:v>0.7000000000000004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cat>
          <c:val>
            <c:numRef>
              <c:f>Sheet1!$B$42:$V$42</c:f>
              <c:numCache>
                <c:formatCode>General</c:formatCode>
                <c:ptCount val="21"/>
                <c:pt idx="0">
                  <c:v>0</c:v>
                </c:pt>
                <c:pt idx="1">
                  <c:v>5.0000000000000044E-3</c:v>
                </c:pt>
                <c:pt idx="2">
                  <c:v>2.0000000000000011E-2</c:v>
                </c:pt>
                <c:pt idx="3">
                  <c:v>4.5000000000000012E-2</c:v>
                </c:pt>
                <c:pt idx="4">
                  <c:v>8.0000000000000043E-2</c:v>
                </c:pt>
                <c:pt idx="5">
                  <c:v>0.125</c:v>
                </c:pt>
                <c:pt idx="6">
                  <c:v>0.1800000000000001</c:v>
                </c:pt>
                <c:pt idx="7">
                  <c:v>0.24500000000000011</c:v>
                </c:pt>
                <c:pt idx="8">
                  <c:v>0.32000000000000034</c:v>
                </c:pt>
                <c:pt idx="9">
                  <c:v>0.40500000000000008</c:v>
                </c:pt>
                <c:pt idx="10">
                  <c:v>0.5</c:v>
                </c:pt>
                <c:pt idx="11">
                  <c:v>0.59499999999999997</c:v>
                </c:pt>
                <c:pt idx="12">
                  <c:v>0.68</c:v>
                </c:pt>
                <c:pt idx="13">
                  <c:v>0.75500000000000045</c:v>
                </c:pt>
                <c:pt idx="14">
                  <c:v>0.82000000000000051</c:v>
                </c:pt>
                <c:pt idx="15">
                  <c:v>0.87500000000000044</c:v>
                </c:pt>
                <c:pt idx="16">
                  <c:v>0.91999999999999993</c:v>
                </c:pt>
                <c:pt idx="17">
                  <c:v>0.9550000000000004</c:v>
                </c:pt>
                <c:pt idx="18">
                  <c:v>0.98</c:v>
                </c:pt>
                <c:pt idx="19">
                  <c:v>0.995</c:v>
                </c:pt>
                <c:pt idx="2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Sheet1!$A$43</c:f>
              <c:strCache>
                <c:ptCount val="1"/>
                <c:pt idx="0">
                  <c:v>cubic</c:v>
                </c:pt>
              </c:strCache>
            </c:strRef>
          </c:tx>
          <c:marker>
            <c:symbol val="none"/>
          </c:marker>
          <c:cat>
            <c:numRef>
              <c:f>Sheet1!$B$47:$V$47</c:f>
              <c:numCache>
                <c:formatCode>0%</c:formatCode>
                <c:ptCount val="21"/>
                <c:pt idx="0" formatCode="General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0.65000000000000058</c:v>
                </c:pt>
                <c:pt idx="14">
                  <c:v>0.7000000000000004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cat>
          <c:val>
            <c:numRef>
              <c:f>Sheet1!$B$43:$V$43</c:f>
              <c:numCache>
                <c:formatCode>General</c:formatCode>
                <c:ptCount val="21"/>
                <c:pt idx="0">
                  <c:v>0</c:v>
                </c:pt>
                <c:pt idx="1">
                  <c:v>5.0000000000000104E-7</c:v>
                </c:pt>
                <c:pt idx="2">
                  <c:v>3.2000000000000066E-5</c:v>
                </c:pt>
                <c:pt idx="3">
                  <c:v>3.6450000000000035E-4</c:v>
                </c:pt>
                <c:pt idx="4">
                  <c:v>2.0480000000000012E-3</c:v>
                </c:pt>
                <c:pt idx="5">
                  <c:v>7.8125E-3</c:v>
                </c:pt>
                <c:pt idx="6">
                  <c:v>2.3327999999999988E-2</c:v>
                </c:pt>
                <c:pt idx="7">
                  <c:v>5.8824499999999974E-2</c:v>
                </c:pt>
                <c:pt idx="8">
                  <c:v>0.13107200000000008</c:v>
                </c:pt>
                <c:pt idx="9">
                  <c:v>0.26572050000000008</c:v>
                </c:pt>
                <c:pt idx="10">
                  <c:v>0.5</c:v>
                </c:pt>
                <c:pt idx="11">
                  <c:v>0.73427950000000042</c:v>
                </c:pt>
                <c:pt idx="12">
                  <c:v>0.86892799999999992</c:v>
                </c:pt>
                <c:pt idx="13">
                  <c:v>0.94117550000000005</c:v>
                </c:pt>
                <c:pt idx="14">
                  <c:v>0.97667200000000043</c:v>
                </c:pt>
                <c:pt idx="15">
                  <c:v>0.99218749999999956</c:v>
                </c:pt>
                <c:pt idx="16">
                  <c:v>0.99795199999999951</c:v>
                </c:pt>
                <c:pt idx="17">
                  <c:v>0.99963550000000001</c:v>
                </c:pt>
                <c:pt idx="18">
                  <c:v>0.99996799999999941</c:v>
                </c:pt>
                <c:pt idx="19">
                  <c:v>0.99999950000000004</c:v>
                </c:pt>
                <c:pt idx="2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Sheet1!$A$44</c:f>
              <c:strCache>
                <c:ptCount val="1"/>
                <c:pt idx="0">
                  <c:v>quart</c:v>
                </c:pt>
              </c:strCache>
            </c:strRef>
          </c:tx>
          <c:marker>
            <c:symbol val="none"/>
          </c:marker>
          <c:cat>
            <c:numRef>
              <c:f>Sheet1!$B$47:$V$47</c:f>
              <c:numCache>
                <c:formatCode>0%</c:formatCode>
                <c:ptCount val="21"/>
                <c:pt idx="0" formatCode="General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0.65000000000000058</c:v>
                </c:pt>
                <c:pt idx="14">
                  <c:v>0.7000000000000004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cat>
          <c:val>
            <c:numRef>
              <c:f>Sheet1!$B$44:$V$44</c:f>
              <c:numCache>
                <c:formatCode>General</c:formatCode>
                <c:ptCount val="21"/>
                <c:pt idx="0">
                  <c:v>0</c:v>
                </c:pt>
                <c:pt idx="1">
                  <c:v>5.00000000000004E-25</c:v>
                </c:pt>
                <c:pt idx="2">
                  <c:v>8.3886080000000502E-18</c:v>
                </c:pt>
                <c:pt idx="3">
                  <c:v>1.412147682405003E-13</c:v>
                </c:pt>
                <c:pt idx="4">
                  <c:v>1.4073748835532856E-10</c:v>
                </c:pt>
                <c:pt idx="5">
                  <c:v>2.9802322387695372E-8</c:v>
                </c:pt>
                <c:pt idx="6">
                  <c:v>2.3691906691608093E-6</c:v>
                </c:pt>
                <c:pt idx="7">
                  <c:v>9.5790615690283197E-5</c:v>
                </c:pt>
                <c:pt idx="8">
                  <c:v>2.3611832414348298E-3</c:v>
                </c:pt>
                <c:pt idx="9">
                  <c:v>3.9883221538436306E-2</c:v>
                </c:pt>
                <c:pt idx="10">
                  <c:v>0.5</c:v>
                </c:pt>
                <c:pt idx="11">
                  <c:v>0.96011677846156351</c:v>
                </c:pt>
                <c:pt idx="12">
                  <c:v>0.99763881675856581</c:v>
                </c:pt>
                <c:pt idx="13">
                  <c:v>0.99990420938430968</c:v>
                </c:pt>
                <c:pt idx="14">
                  <c:v>0.9999976308093308</c:v>
                </c:pt>
                <c:pt idx="15">
                  <c:v>0.99999997019767761</c:v>
                </c:pt>
                <c:pt idx="16">
                  <c:v>0.99999999985926247</c:v>
                </c:pt>
                <c:pt idx="17">
                  <c:v>0.99999999999985878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Sheet1!$A$45</c:f>
              <c:strCache>
                <c:ptCount val="1"/>
                <c:pt idx="0">
                  <c:v>quint</c:v>
                </c:pt>
              </c:strCache>
            </c:strRef>
          </c:tx>
          <c:marker>
            <c:symbol val="none"/>
          </c:marker>
          <c:cat>
            <c:numRef>
              <c:f>Sheet1!$B$47:$V$47</c:f>
              <c:numCache>
                <c:formatCode>0%</c:formatCode>
                <c:ptCount val="21"/>
                <c:pt idx="0" formatCode="General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0.65000000000000058</c:v>
                </c:pt>
                <c:pt idx="14">
                  <c:v>0.7000000000000004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cat>
          <c:val>
            <c:numRef>
              <c:f>Sheet1!$B$45:$V$45</c:f>
              <c:numCache>
                <c:formatCode>General</c:formatCode>
                <c:ptCount val="21"/>
                <c:pt idx="0">
                  <c:v>0</c:v>
                </c:pt>
                <c:pt idx="1">
                  <c:v>5.0000000000001934E-121</c:v>
                </c:pt>
                <c:pt idx="2">
                  <c:v>6.6461399789247804E-85</c:v>
                </c:pt>
                <c:pt idx="3">
                  <c:v>8.9850514995722666E-64</c:v>
                </c:pt>
                <c:pt idx="4">
                  <c:v>8.8342353238921159E-49</c:v>
                </c:pt>
                <c:pt idx="5">
                  <c:v>3.7615819226313543E-37</c:v>
                </c:pt>
                <c:pt idx="6">
                  <c:v>1.1943181996800609E-27</c:v>
                </c:pt>
                <c:pt idx="7">
                  <c:v>1.2904310549467406E-19</c:v>
                </c:pt>
                <c:pt idx="8">
                  <c:v>1.1742712913869327E-12</c:v>
                </c:pt>
                <c:pt idx="9">
                  <c:v>1.6146230089992888E-6</c:v>
                </c:pt>
                <c:pt idx="10">
                  <c:v>0.5</c:v>
                </c:pt>
                <c:pt idx="11">
                  <c:v>0.9999983853769906</c:v>
                </c:pt>
                <c:pt idx="12">
                  <c:v>0.99999999999882572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Sheet1!$A$46</c:f>
              <c:strCache>
                <c:ptCount val="1"/>
                <c:pt idx="0">
                  <c:v>sine</c:v>
                </c:pt>
              </c:strCache>
            </c:strRef>
          </c:tx>
          <c:marker>
            <c:symbol val="none"/>
          </c:marker>
          <c:cat>
            <c:numRef>
              <c:f>Sheet1!$B$47:$V$47</c:f>
              <c:numCache>
                <c:formatCode>0%</c:formatCode>
                <c:ptCount val="21"/>
                <c:pt idx="0" formatCode="General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0.65000000000000058</c:v>
                </c:pt>
                <c:pt idx="14">
                  <c:v>0.7000000000000004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cat>
          <c:val>
            <c:numRef>
              <c:f>Sheet1!$B$46:$V$46</c:f>
              <c:numCache>
                <c:formatCode>General</c:formatCode>
                <c:ptCount val="21"/>
                <c:pt idx="0">
                  <c:v>0</c:v>
                </c:pt>
                <c:pt idx="1">
                  <c:v>6.15582970243112E-3</c:v>
                </c:pt>
                <c:pt idx="2">
                  <c:v>2.4471741852423266E-2</c:v>
                </c:pt>
                <c:pt idx="3">
                  <c:v>5.4496737905816182E-2</c:v>
                </c:pt>
                <c:pt idx="4">
                  <c:v>9.5491502812526233E-2</c:v>
                </c:pt>
                <c:pt idx="5">
                  <c:v>0.14644660940672638</c:v>
                </c:pt>
                <c:pt idx="6">
                  <c:v>0.20610737385376343</c:v>
                </c:pt>
                <c:pt idx="7">
                  <c:v>0.27300475013022668</c:v>
                </c:pt>
                <c:pt idx="8">
                  <c:v>0.34549150281252627</c:v>
                </c:pt>
                <c:pt idx="9">
                  <c:v>0.42178276747988502</c:v>
                </c:pt>
                <c:pt idx="10">
                  <c:v>0.5</c:v>
                </c:pt>
                <c:pt idx="11">
                  <c:v>0.57821723252011603</c:v>
                </c:pt>
                <c:pt idx="12">
                  <c:v>0.65450849718747428</c:v>
                </c:pt>
                <c:pt idx="13">
                  <c:v>0.72699524986977393</c:v>
                </c:pt>
                <c:pt idx="14">
                  <c:v>0.79389262614623668</c:v>
                </c:pt>
                <c:pt idx="15">
                  <c:v>0.85355339059327373</c:v>
                </c:pt>
                <c:pt idx="16">
                  <c:v>0.90450849718747373</c:v>
                </c:pt>
                <c:pt idx="17">
                  <c:v>0.94550326209418434</c:v>
                </c:pt>
                <c:pt idx="18">
                  <c:v>0.97552825814757727</c:v>
                </c:pt>
                <c:pt idx="19">
                  <c:v>0.99384417029756889</c:v>
                </c:pt>
                <c:pt idx="20">
                  <c:v>1</c:v>
                </c:pt>
              </c:numCache>
            </c:numRef>
          </c:val>
        </c:ser>
        <c:marker val="1"/>
        <c:axId val="119821440"/>
        <c:axId val="119822976"/>
      </c:lineChart>
      <c:catAx>
        <c:axId val="119821440"/>
        <c:scaling>
          <c:orientation val="minMax"/>
        </c:scaling>
        <c:axPos val="b"/>
        <c:numFmt formatCode="General" sourceLinked="1"/>
        <c:tickLblPos val="nextTo"/>
        <c:crossAx val="119822976"/>
        <c:crosses val="autoZero"/>
        <c:auto val="1"/>
        <c:lblAlgn val="ctr"/>
        <c:lblOffset val="100"/>
      </c:catAx>
      <c:valAx>
        <c:axId val="119822976"/>
        <c:scaling>
          <c:orientation val="minMax"/>
          <c:max val="1"/>
        </c:scaling>
        <c:axPos val="l"/>
        <c:majorGridlines/>
        <c:numFmt formatCode="General" sourceLinked="1"/>
        <c:tickLblPos val="nextTo"/>
        <c:crossAx val="119821440"/>
        <c:crosses val="autoZero"/>
        <c:crossBetween val="midCat"/>
      </c:valAx>
    </c:plotArea>
    <c:legend>
      <c:legendPos val="r"/>
      <c:txPr>
        <a:bodyPr/>
        <a:lstStyle/>
        <a:p>
          <a:pPr>
            <a:defRPr sz="1800"/>
          </a:pPr>
          <a:endParaRPr lang="zh-CN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8F960-A8CF-4DCF-83F6-92C884111B7A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0A342-58C5-48F0-85A4-C14F985C8B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0A342-58C5-48F0-85A4-C14F985C8B7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0A342-58C5-48F0-85A4-C14F985C8B7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4D3-928A-4683-8E7D-11986FD8A656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9177-6EE4-4D0D-9CCB-7EC100BC4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4D3-928A-4683-8E7D-11986FD8A656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9177-6EE4-4D0D-9CCB-7EC100BC4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4D3-928A-4683-8E7D-11986FD8A656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9177-6EE4-4D0D-9CCB-7EC100BC4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4D3-928A-4683-8E7D-11986FD8A656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9177-6EE4-4D0D-9CCB-7EC100BC4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4D3-928A-4683-8E7D-11986FD8A656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9177-6EE4-4D0D-9CCB-7EC100BC4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4D3-928A-4683-8E7D-11986FD8A656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9177-6EE4-4D0D-9CCB-7EC100BC4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4D3-928A-4683-8E7D-11986FD8A656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9177-6EE4-4D0D-9CCB-7EC100BC4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4D3-928A-4683-8E7D-11986FD8A656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9177-6EE4-4D0D-9CCB-7EC100BC4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4D3-928A-4683-8E7D-11986FD8A656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9177-6EE4-4D0D-9CCB-7EC100BC4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4D3-928A-4683-8E7D-11986FD8A656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9177-6EE4-4D0D-9CCB-7EC100BC4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4D3-928A-4683-8E7D-11986FD8A656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9177-6EE4-4D0D-9CCB-7EC100BC4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C4D3-928A-4683-8E7D-11986FD8A656}" type="datetimeFigureOut">
              <a:rPr lang="zh-CN" altLang="en-US" smtClean="0"/>
              <a:pPr/>
              <a:t>2012/8/21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9177-6EE4-4D0D-9CCB-7EC100BC4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ebapp_html_3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webapp_html_4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ebapp_html_5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ebapp_css_1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webapp_too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webapp_structur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webapp_html_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ebapp_html_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1470025"/>
          </a:xfrm>
        </p:spPr>
        <p:txBody>
          <a:bodyPr/>
          <a:lstStyle/>
          <a:p>
            <a:r>
              <a:rPr lang="zh-CN" altLang="en-US" dirty="0" smtClean="0"/>
              <a:t>从零开始，</a:t>
            </a:r>
            <a:r>
              <a:rPr lang="en-US" altLang="zh-CN" dirty="0" smtClean="0"/>
              <a:t>Web App</a:t>
            </a:r>
            <a:r>
              <a:rPr lang="zh-CN" altLang="en-US" dirty="0" smtClean="0"/>
              <a:t>开发实战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5786" y="3886200"/>
            <a:ext cx="7358114" cy="21860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施烜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shi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xuan</a:t>
            </a:r>
            <a:r>
              <a:rPr lang="en-US" altLang="zh-CN" dirty="0" smtClean="0">
                <a:solidFill>
                  <a:schemeClr val="tx1"/>
                </a:solidFill>
              </a:rPr>
              <a:t>) / Sam SHI</a:t>
            </a:r>
          </a:p>
          <a:p>
            <a:pPr marL="0" lvl="1"/>
            <a:r>
              <a:rPr lang="zh-CN" altLang="en-US" dirty="0" smtClean="0">
                <a:solidFill>
                  <a:schemeClr val="tx1"/>
                </a:solidFill>
              </a:rPr>
              <a:t>飞盒培训</a:t>
            </a:r>
            <a:r>
              <a:rPr lang="en-US" altLang="zh-CN" dirty="0" smtClean="0">
                <a:solidFill>
                  <a:schemeClr val="tx1"/>
                </a:solidFill>
              </a:rPr>
              <a:t>freebox.com</a:t>
            </a:r>
            <a:r>
              <a:rPr lang="zh-CN" altLang="en-US" dirty="0" smtClean="0">
                <a:solidFill>
                  <a:schemeClr val="tx1"/>
                </a:solidFill>
              </a:rPr>
              <a:t>技术总监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—HTML(3)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&lt;table width="500" height="400" border="1" </a:t>
            </a:r>
            <a:r>
              <a:rPr lang="en-US" dirty="0" err="1" smtClean="0"/>
              <a:t>cellpadding</a:t>
            </a:r>
            <a:r>
              <a:rPr lang="en-US" dirty="0" smtClean="0"/>
              <a:t>="10" </a:t>
            </a:r>
            <a:r>
              <a:rPr lang="en-US" dirty="0" err="1" smtClean="0"/>
              <a:t>cellspacing</a:t>
            </a:r>
            <a:r>
              <a:rPr lang="en-US" dirty="0" smtClean="0"/>
              <a:t>="0"&gt;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&lt;td height="00"&gt;table&lt;/td&gt;</a:t>
            </a:r>
          </a:p>
          <a:p>
            <a:pPr>
              <a:buNone/>
            </a:pPr>
            <a:r>
              <a:rPr lang="en-US" dirty="0" smtClean="0"/>
              <a:t>		&lt;td width="50%"&gt;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列的表格就是</a:t>
            </a:r>
            <a:r>
              <a:rPr lang="en-US" altLang="zh-CN" dirty="0" smtClean="0"/>
              <a:t>&lt;/</a:t>
            </a:r>
            <a:r>
              <a:rPr lang="en-US" dirty="0" smtClean="0"/>
              <a:t>td&gt;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&lt;td align="center"&gt;</a:t>
            </a:r>
            <a:r>
              <a:rPr lang="en-US" dirty="0" err="1" smtClean="0"/>
              <a:t>tr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		&lt;td </a:t>
            </a:r>
            <a:r>
              <a:rPr lang="en-US" dirty="0" err="1" smtClean="0"/>
              <a:t>valign</a:t>
            </a:r>
            <a:r>
              <a:rPr lang="en-US" dirty="0" smtClean="0"/>
              <a:t>="top"&gt;</a:t>
            </a:r>
            <a:r>
              <a:rPr lang="zh-CN" altLang="en-US" dirty="0" smtClean="0"/>
              <a:t>行标记</a:t>
            </a:r>
            <a:r>
              <a:rPr lang="en-US" altLang="zh-CN" dirty="0" smtClean="0"/>
              <a:t>&lt;/</a:t>
            </a:r>
            <a:r>
              <a:rPr lang="en-US" dirty="0" smtClean="0"/>
              <a:t>td&gt;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&lt;td title="</a:t>
            </a:r>
            <a:r>
              <a:rPr lang="zh-CN" altLang="en-US" dirty="0" smtClean="0"/>
              <a:t>第一列</a:t>
            </a:r>
            <a:r>
              <a:rPr lang="en-US" altLang="zh-CN" dirty="0" smtClean="0"/>
              <a:t>"&gt;</a:t>
            </a:r>
            <a:r>
              <a:rPr lang="en-US" dirty="0" smtClean="0"/>
              <a:t>td&lt;/td&gt;</a:t>
            </a:r>
          </a:p>
          <a:p>
            <a:pPr>
              <a:buNone/>
            </a:pPr>
            <a:r>
              <a:rPr lang="en-US" dirty="0" smtClean="0"/>
              <a:t>		&lt;td </a:t>
            </a:r>
            <a:r>
              <a:rPr lang="en-US" dirty="0" err="1" smtClean="0"/>
              <a:t>onclick</a:t>
            </a:r>
            <a:r>
              <a:rPr lang="en-US" dirty="0" smtClean="0"/>
              <a:t>="alert(</a:t>
            </a:r>
            <a:r>
              <a:rPr lang="en-US" dirty="0" err="1" smtClean="0"/>
              <a:t>this.innerHTML</a:t>
            </a:r>
            <a:r>
              <a:rPr lang="en-US" dirty="0" smtClean="0"/>
              <a:t>)"&gt;</a:t>
            </a:r>
            <a:r>
              <a:rPr lang="zh-CN" altLang="en-US" dirty="0" smtClean="0"/>
              <a:t>列标记</a:t>
            </a:r>
            <a:r>
              <a:rPr lang="en-US" altLang="zh-CN" dirty="0" smtClean="0"/>
              <a:t>&lt;/</a:t>
            </a:r>
            <a:r>
              <a:rPr lang="en-US" dirty="0" smtClean="0"/>
              <a:t>td&gt;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&lt;/table&gt;</a:t>
            </a:r>
          </a:p>
        </p:txBody>
      </p:sp>
      <p:sp>
        <p:nvSpPr>
          <p:cNvPr id="4" name="椭圆 3"/>
          <p:cNvSpPr/>
          <p:nvPr/>
        </p:nvSpPr>
        <p:spPr>
          <a:xfrm>
            <a:off x="7000892" y="4286256"/>
            <a:ext cx="192882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演示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—HTML(4)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&lt;input type="text" required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type="email" value="some@email.com"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type="date" min="2010-08-14" max="2012-08-18" value="2012-08-18"/&gt;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type="range" min="0" max="50" value="10"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type="search" results="10" placeholder="Search..."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</a:t>
            </a:r>
            <a:r>
              <a:rPr lang="en-US" dirty="0" err="1" smtClean="0"/>
              <a:t>tel</a:t>
            </a:r>
            <a:r>
              <a:rPr lang="en-US" dirty="0" smtClean="0"/>
              <a:t>"  placeholder="(555) 555-5555"</a:t>
            </a:r>
          </a:p>
          <a:p>
            <a:pPr>
              <a:buNone/>
            </a:pPr>
            <a:r>
              <a:rPr lang="en-US" dirty="0" smtClean="0"/>
              <a:t>         pattern="^\(?\d{3}\)?[-\s]\d{3}[-\s]\d{4}.*?$"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type="color" placeholder="e.g. #</a:t>
            </a:r>
            <a:r>
              <a:rPr lang="en-US" dirty="0" err="1" smtClean="0"/>
              <a:t>bbbbbb</a:t>
            </a:r>
            <a:r>
              <a:rPr lang="en-US" dirty="0" smtClean="0"/>
              <a:t>"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type="number" step="1" min="-5" max="10" value="0" /&gt;</a:t>
            </a:r>
          </a:p>
        </p:txBody>
      </p:sp>
      <p:sp>
        <p:nvSpPr>
          <p:cNvPr id="4" name="椭圆 3"/>
          <p:cNvSpPr/>
          <p:nvPr/>
        </p:nvSpPr>
        <p:spPr>
          <a:xfrm>
            <a:off x="6858016" y="4286256"/>
            <a:ext cx="207170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演示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—HTML(5)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>
                <a:latin typeface="Lucida Sans Typewriter" pitchFamily="49" charset="0"/>
              </a:rPr>
              <a:t>div&gt;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audio&lt;</a:t>
            </a:r>
            <a:r>
              <a:rPr lang="en-US" dirty="0" err="1" smtClean="0">
                <a:latin typeface="Lucida Sans Typewriter" pitchFamily="49" charset="0"/>
              </a:rPr>
              <a:t>br</a:t>
            </a:r>
            <a:r>
              <a:rPr lang="en-US" dirty="0" smtClean="0">
                <a:latin typeface="Lucida Sans Typewriter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&lt;audio id="audio-clip" width="670" controls&gt;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	&lt;source </a:t>
            </a:r>
            <a:r>
              <a:rPr lang="en-US" dirty="0" err="1" smtClean="0">
                <a:latin typeface="Lucida Sans Typewriter" pitchFamily="49" charset="0"/>
              </a:rPr>
              <a:t>src</a:t>
            </a:r>
            <a:r>
              <a:rPr lang="en-US" dirty="0" smtClean="0">
                <a:latin typeface="Lucida Sans Typewriter" pitchFamily="49" charset="0"/>
              </a:rPr>
              <a:t>=“music.mp3" type="audio/mpeg" /&gt;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	&lt;source </a:t>
            </a:r>
            <a:r>
              <a:rPr lang="en-US" dirty="0" err="1" smtClean="0">
                <a:latin typeface="Lucida Sans Typewriter" pitchFamily="49" charset="0"/>
              </a:rPr>
              <a:t>src</a:t>
            </a:r>
            <a:r>
              <a:rPr lang="en-US" dirty="0" smtClean="0">
                <a:latin typeface="Lucida Sans Typewriter" pitchFamily="49" charset="0"/>
              </a:rPr>
              <a:t>=“music.ogg" type="audio/</a:t>
            </a:r>
            <a:r>
              <a:rPr lang="en-US" dirty="0" err="1" smtClean="0">
                <a:latin typeface="Lucida Sans Typewriter" pitchFamily="49" charset="0"/>
              </a:rPr>
              <a:t>ogg</a:t>
            </a:r>
            <a:r>
              <a:rPr lang="en-US" dirty="0" smtClean="0">
                <a:latin typeface="Lucida Sans Typewriter" pitchFamily="49" charset="0"/>
              </a:rPr>
              <a:t>" /&gt;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&lt;/audio&gt;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&lt;/div&gt;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&lt;div&gt;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&lt;</a:t>
            </a:r>
            <a:r>
              <a:rPr lang="en-US" dirty="0" err="1" smtClean="0">
                <a:latin typeface="Lucida Sans Typewriter" pitchFamily="49" charset="0"/>
              </a:rPr>
              <a:t>br</a:t>
            </a:r>
            <a:r>
              <a:rPr lang="en-US" dirty="0" smtClean="0">
                <a:latin typeface="Lucida Sans Typewriter" pitchFamily="49" charset="0"/>
              </a:rPr>
              <a:t>&gt;video&lt;</a:t>
            </a:r>
            <a:r>
              <a:rPr lang="en-US" dirty="0" err="1" smtClean="0">
                <a:latin typeface="Lucida Sans Typewriter" pitchFamily="49" charset="0"/>
              </a:rPr>
              <a:t>br</a:t>
            </a:r>
            <a:r>
              <a:rPr lang="en-US" dirty="0" smtClean="0">
                <a:latin typeface="Lucida Sans Typewriter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&lt;video width="390" id="clip" </a:t>
            </a:r>
            <a:r>
              <a:rPr lang="en-US" dirty="0" err="1" smtClean="0">
                <a:latin typeface="Lucida Sans Typewriter" pitchFamily="49" charset="0"/>
              </a:rPr>
              <a:t>autoplay</a:t>
            </a:r>
            <a:r>
              <a:rPr lang="en-US" dirty="0" smtClean="0">
                <a:latin typeface="Lucida Sans Typewriter" pitchFamily="49" charset="0"/>
              </a:rPr>
              <a:t> controls&gt;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	&lt;source </a:t>
            </a:r>
            <a:r>
              <a:rPr lang="en-US" dirty="0" err="1" smtClean="0">
                <a:latin typeface="Lucida Sans Typewriter" pitchFamily="49" charset="0"/>
              </a:rPr>
              <a:t>src</a:t>
            </a:r>
            <a:r>
              <a:rPr lang="en-US" dirty="0" smtClean="0">
                <a:latin typeface="Lucida Sans Typewriter" pitchFamily="49" charset="0"/>
              </a:rPr>
              <a:t>="</a:t>
            </a:r>
            <a:r>
              <a:rPr lang="en-US" dirty="0" err="1" smtClean="0">
                <a:latin typeface="Lucida Sans Typewriter" pitchFamily="49" charset="0"/>
              </a:rPr>
              <a:t>chrome.webm</a:t>
            </a:r>
            <a:r>
              <a:rPr lang="en-US" dirty="0" smtClean="0">
                <a:latin typeface="Lucida Sans Typewriter" pitchFamily="49" charset="0"/>
              </a:rPr>
              <a:t>" type='video/</a:t>
            </a:r>
            <a:r>
              <a:rPr lang="en-US" dirty="0" err="1" smtClean="0">
                <a:latin typeface="Lucida Sans Typewriter" pitchFamily="49" charset="0"/>
              </a:rPr>
              <a:t>webm</a:t>
            </a:r>
            <a:r>
              <a:rPr lang="en-US" dirty="0" smtClean="0">
                <a:latin typeface="Lucida Sans Typewriter" pitchFamily="49" charset="0"/>
              </a:rPr>
              <a:t>' /&gt;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	&lt;source </a:t>
            </a:r>
            <a:r>
              <a:rPr lang="en-US" dirty="0" err="1" smtClean="0">
                <a:latin typeface="Lucida Sans Typewriter" pitchFamily="49" charset="0"/>
              </a:rPr>
              <a:t>src</a:t>
            </a:r>
            <a:r>
              <a:rPr lang="en-US" dirty="0" smtClean="0">
                <a:latin typeface="Lucida Sans Typewriter" pitchFamily="49" charset="0"/>
              </a:rPr>
              <a:t>="chrome.mp4" type='video/mp4' /&gt;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&lt;/video&gt;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&lt;/div&gt;&lt;</a:t>
            </a:r>
            <a:r>
              <a:rPr lang="en-US" dirty="0" err="1" smtClean="0">
                <a:latin typeface="Lucida Sans Typewriter" pitchFamily="49" charset="0"/>
              </a:rPr>
              <a:t>br</a:t>
            </a:r>
            <a:r>
              <a:rPr lang="en-US" dirty="0" smtClean="0">
                <a:latin typeface="Lucida Sans Typewriter" pitchFamily="49" charset="0"/>
              </a:rPr>
              <a:t>&gt;</a:t>
            </a:r>
          </a:p>
          <a:p>
            <a:pPr>
              <a:buNone/>
            </a:pPr>
            <a:r>
              <a:rPr lang="en-US" dirty="0" err="1" smtClean="0">
                <a:latin typeface="Lucida Sans Typewriter" pitchFamily="49" charset="0"/>
              </a:rPr>
              <a:t>iframe</a:t>
            </a:r>
            <a:r>
              <a:rPr lang="en-US" dirty="0" smtClean="0">
                <a:latin typeface="Lucida Sans Typewriter" pitchFamily="49" charset="0"/>
              </a:rPr>
              <a:t>&lt;</a:t>
            </a:r>
            <a:r>
              <a:rPr lang="en-US" dirty="0" err="1" smtClean="0">
                <a:latin typeface="Lucida Sans Typewriter" pitchFamily="49" charset="0"/>
              </a:rPr>
              <a:t>br</a:t>
            </a:r>
            <a:r>
              <a:rPr lang="en-US" dirty="0" smtClean="0">
                <a:latin typeface="Lucida Sans Typewriter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&lt;</a:t>
            </a:r>
            <a:r>
              <a:rPr lang="en-US" dirty="0" err="1" smtClean="0">
                <a:latin typeface="Lucida Sans Typewriter" pitchFamily="49" charset="0"/>
              </a:rPr>
              <a:t>iframe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dirty="0" err="1" smtClean="0">
                <a:latin typeface="Lucida Sans Typewriter" pitchFamily="49" charset="0"/>
              </a:rPr>
              <a:t>src</a:t>
            </a:r>
            <a:r>
              <a:rPr lang="en-US" dirty="0" smtClean="0">
                <a:latin typeface="Lucida Sans Typewriter" pitchFamily="49" charset="0"/>
              </a:rPr>
              <a:t>="http://m.stockstar.com" width="400" height="400“&gt;&lt;/</a:t>
            </a:r>
            <a:r>
              <a:rPr lang="en-US" dirty="0" err="1" smtClean="0">
                <a:latin typeface="Lucida Sans Typewriter" pitchFamily="49" charset="0"/>
              </a:rPr>
              <a:t>iframe</a:t>
            </a:r>
            <a:r>
              <a:rPr lang="en-US" dirty="0" smtClean="0">
                <a:latin typeface="Lucida Sans Typewriter" pitchFamily="49" charset="0"/>
              </a:rPr>
              <a:t>&gt;</a:t>
            </a:r>
          </a:p>
        </p:txBody>
      </p:sp>
      <p:sp>
        <p:nvSpPr>
          <p:cNvPr id="4" name="椭圆 3"/>
          <p:cNvSpPr/>
          <p:nvPr/>
        </p:nvSpPr>
        <p:spPr>
          <a:xfrm>
            <a:off x="7072330" y="3071810"/>
            <a:ext cx="185738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演示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—HTML(6)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85720" y="1428736"/>
          <a:ext cx="8572560" cy="490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2143140"/>
                <a:gridCol w="2143140"/>
                <a:gridCol w="214314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标签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HTML5</a:t>
                      </a:r>
                      <a:r>
                        <a:rPr lang="zh-CN" altLang="en-US" dirty="0" smtClean="0"/>
                        <a:t>标签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HTML5</a:t>
                      </a:r>
                      <a:r>
                        <a:rPr lang="zh-CN" altLang="en-US" dirty="0" smtClean="0"/>
                        <a:t>属性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447546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div</a:t>
                      </a:r>
                    </a:p>
                    <a:p>
                      <a:r>
                        <a:rPr lang="en-US" altLang="zh-CN" sz="2200" dirty="0" err="1" smtClean="0">
                          <a:latin typeface="Lucida Sans Typewriter" pitchFamily="49" charset="0"/>
                        </a:rPr>
                        <a:t>img</a:t>
                      </a:r>
                      <a:endParaRPr lang="en-US" altLang="zh-CN" sz="22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table/</a:t>
                      </a:r>
                      <a:r>
                        <a:rPr lang="en-US" altLang="zh-CN" sz="2200" dirty="0" err="1" smtClean="0">
                          <a:latin typeface="Lucida Sans Typewriter" pitchFamily="49" charset="0"/>
                        </a:rPr>
                        <a:t>tr</a:t>
                      </a:r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/td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button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input-text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input-checkbox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input-radio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select/option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err="1" smtClean="0">
                          <a:latin typeface="Lucida Sans Typewriter" pitchFamily="49" charset="0"/>
                        </a:rPr>
                        <a:t>textarea</a:t>
                      </a:r>
                      <a:endParaRPr lang="zh-CN" altLang="en-US" sz="22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en-US" altLang="zh-CN" sz="2200" dirty="0" err="1" smtClean="0">
                          <a:latin typeface="Lucida Sans Typewriter" pitchFamily="49" charset="0"/>
                        </a:rPr>
                        <a:t>iframe</a:t>
                      </a:r>
                      <a:endParaRPr lang="en-US" altLang="zh-CN" sz="22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canvas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audio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video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input-email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input-date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input-range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input-search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input-</a:t>
                      </a:r>
                      <a:r>
                        <a:rPr lang="en-US" altLang="zh-CN" sz="2200" dirty="0" err="1" smtClean="0">
                          <a:latin typeface="Lucida Sans Typewriter" pitchFamily="49" charset="0"/>
                        </a:rPr>
                        <a:t>tel</a:t>
                      </a:r>
                      <a:endParaRPr lang="en-US" altLang="zh-CN" sz="22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input-color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input-number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id</a:t>
                      </a:r>
                    </a:p>
                    <a:p>
                      <a:r>
                        <a:rPr lang="en-US" altLang="zh-CN" sz="2200" dirty="0" err="1" smtClean="0">
                          <a:latin typeface="Lucida Sans Typewriter" pitchFamily="49" charset="0"/>
                        </a:rPr>
                        <a:t>src</a:t>
                      </a:r>
                      <a:endParaRPr lang="en-US" altLang="zh-CN" sz="22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name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type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title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value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width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height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align</a:t>
                      </a:r>
                    </a:p>
                    <a:p>
                      <a:r>
                        <a:rPr lang="en-US" altLang="zh-CN" sz="2200" dirty="0" err="1" smtClean="0">
                          <a:latin typeface="Lucida Sans Typewriter" pitchFamily="49" charset="0"/>
                        </a:rPr>
                        <a:t>valign</a:t>
                      </a:r>
                      <a:endParaRPr lang="en-US" altLang="zh-CN" sz="22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border</a:t>
                      </a:r>
                    </a:p>
                    <a:p>
                      <a:r>
                        <a:rPr lang="en-US" altLang="zh-CN" sz="2200" dirty="0" err="1" smtClean="0">
                          <a:latin typeface="Lucida Sans Typewriter" pitchFamily="49" charset="0"/>
                        </a:rPr>
                        <a:t>cellSpacing</a:t>
                      </a:r>
                      <a:endParaRPr lang="en-US" altLang="zh-CN" sz="22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en-US" altLang="zh-CN" sz="2200" dirty="0" err="1" smtClean="0">
                          <a:latin typeface="Lucida Sans Typewriter" pitchFamily="49" charset="0"/>
                        </a:rPr>
                        <a:t>cellPadding</a:t>
                      </a:r>
                      <a:endParaRPr lang="zh-CN" altLang="en-US" sz="2200" dirty="0">
                        <a:latin typeface="Lucida Sans Typewrit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required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min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max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results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placeholder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pattern</a:t>
                      </a:r>
                    </a:p>
                    <a:p>
                      <a:r>
                        <a:rPr lang="en-US" altLang="zh-CN" sz="2200" dirty="0" smtClean="0">
                          <a:latin typeface="Lucida Sans Typewriter" pitchFamily="49" charset="0"/>
                        </a:rPr>
                        <a:t>step</a:t>
                      </a:r>
                      <a:endParaRPr lang="zh-CN" altLang="en-US" sz="2200" dirty="0">
                        <a:latin typeface="Lucida Sans Typewriter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椭圆形标注 8"/>
          <p:cNvSpPr/>
          <p:nvPr/>
        </p:nvSpPr>
        <p:spPr>
          <a:xfrm>
            <a:off x="6429388" y="5000636"/>
            <a:ext cx="2357422" cy="714380"/>
          </a:xfrm>
          <a:prstGeom prst="wedgeEllipseCallout">
            <a:avLst>
              <a:gd name="adj1" fmla="val -50806"/>
              <a:gd name="adj2" fmla="val -78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懂这些足够了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—CSS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428728" y="1428736"/>
          <a:ext cx="5929354" cy="5072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677"/>
                <a:gridCol w="2964677"/>
              </a:tblGrid>
              <a:tr h="3846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意义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468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Lucida Sans Typewriter" pitchFamily="49" charset="0"/>
                        </a:rPr>
                        <a:t>marginLeft</a:t>
                      </a:r>
                      <a:r>
                        <a:rPr lang="en-US" altLang="zh-CN" sz="1600" dirty="0" smtClean="0">
                          <a:latin typeface="Lucida Sans Typewriter" pitchFamily="49" charset="0"/>
                        </a:rPr>
                        <a:t>, left</a:t>
                      </a:r>
                    </a:p>
                    <a:p>
                      <a:pPr algn="r"/>
                      <a:r>
                        <a:rPr lang="en-US" altLang="zh-CN" sz="1600" dirty="0" err="1" smtClean="0">
                          <a:latin typeface="Lucida Sans Typewriter" pitchFamily="49" charset="0"/>
                        </a:rPr>
                        <a:t>marginTop</a:t>
                      </a:r>
                      <a:r>
                        <a:rPr lang="en-US" altLang="zh-CN" sz="1600" dirty="0" smtClean="0">
                          <a:latin typeface="Lucida Sans Typewriter" pitchFamily="49" charset="0"/>
                        </a:rPr>
                        <a:t>, top</a:t>
                      </a:r>
                    </a:p>
                    <a:p>
                      <a:pPr algn="r"/>
                      <a:r>
                        <a:rPr lang="en-US" altLang="zh-CN" sz="1600" dirty="0" smtClean="0">
                          <a:latin typeface="Lucida Sans Typewriter" pitchFamily="49" charset="0"/>
                        </a:rPr>
                        <a:t>width</a:t>
                      </a:r>
                    </a:p>
                    <a:p>
                      <a:pPr algn="r"/>
                      <a:r>
                        <a:rPr lang="en-US" altLang="zh-CN" sz="1600" dirty="0" smtClean="0">
                          <a:latin typeface="Lucida Sans Typewriter" pitchFamily="49" charset="0"/>
                        </a:rPr>
                        <a:t>height</a:t>
                      </a:r>
                    </a:p>
                    <a:p>
                      <a:pPr algn="r"/>
                      <a:r>
                        <a:rPr lang="en-US" altLang="zh-CN" sz="1600" dirty="0" err="1" smtClean="0">
                          <a:latin typeface="Lucida Sans Typewriter" pitchFamily="49" charset="0"/>
                        </a:rPr>
                        <a:t>fontSize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pPr algn="r"/>
                      <a:r>
                        <a:rPr lang="en-US" altLang="zh-CN" sz="1600" dirty="0" err="1" smtClean="0">
                          <a:latin typeface="Lucida Sans Typewriter" pitchFamily="49" charset="0"/>
                        </a:rPr>
                        <a:t>lineHeight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pPr algn="r"/>
                      <a:r>
                        <a:rPr lang="en-US" altLang="zh-CN" sz="1600" dirty="0" err="1" smtClean="0">
                          <a:latin typeface="Lucida Sans Typewriter" pitchFamily="49" charset="0"/>
                        </a:rPr>
                        <a:t>marginLeft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pPr algn="r"/>
                      <a:r>
                        <a:rPr lang="en-US" altLang="zh-CN" sz="1600" dirty="0" smtClean="0">
                          <a:latin typeface="Lucida Sans Typewriter" pitchFamily="49" charset="0"/>
                        </a:rPr>
                        <a:t>opacity</a:t>
                      </a:r>
                    </a:p>
                    <a:p>
                      <a:pPr algn="r"/>
                      <a:r>
                        <a:rPr lang="en-US" altLang="zh-CN" sz="1600" dirty="0" smtClean="0">
                          <a:latin typeface="Lucida Sans Typewriter" pitchFamily="49" charset="0"/>
                        </a:rPr>
                        <a:t>color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Lucida Sans Typewriter" pitchFamily="49" charset="0"/>
                        </a:rPr>
                        <a:t>background</a:t>
                      </a:r>
                      <a:endParaRPr lang="zh-CN" altLang="en-US" sz="1600" dirty="0" smtClean="0">
                        <a:latin typeface="Lucida Sans Typewriter" pitchFamily="49" charset="0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Lucida Sans Typewriter" pitchFamily="49" charset="0"/>
                        </a:rPr>
                        <a:t>border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Lucida Sans Typewriter" pitchFamily="49" charset="0"/>
                        </a:rPr>
                        <a:t>zIndex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Lucida Sans Typewriter" pitchFamily="49" charset="0"/>
                        </a:rPr>
                        <a:t>cursor</a:t>
                      </a:r>
                    </a:p>
                    <a:p>
                      <a:pPr algn="r"/>
                      <a:r>
                        <a:rPr lang="en-US" altLang="zh-CN" sz="1600" dirty="0" smtClean="0">
                          <a:latin typeface="Lucida Sans Typewriter" pitchFamily="49" charset="0"/>
                        </a:rPr>
                        <a:t>display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Lucida Sans Typewriter" pitchFamily="49" charset="0"/>
                        </a:rPr>
                        <a:t>textAlign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pPr algn="r"/>
                      <a:r>
                        <a:rPr lang="en-US" altLang="zh-CN" sz="1600" dirty="0" smtClean="0">
                          <a:latin typeface="Lucida Sans Typewriter" pitchFamily="49" charset="0"/>
                        </a:rPr>
                        <a:t>overflow</a:t>
                      </a:r>
                    </a:p>
                    <a:p>
                      <a:pPr algn="r"/>
                      <a:r>
                        <a:rPr lang="en-US" altLang="zh-CN" sz="1600" dirty="0" smtClean="0">
                          <a:latin typeface="Lucida Sans Typewriter" pitchFamily="49" charset="0"/>
                        </a:rPr>
                        <a:t>Position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Lucida Sans Typewriter" pitchFamily="49" charset="0"/>
                        </a:rPr>
                        <a:t>Css3:     </a:t>
                      </a:r>
                      <a:r>
                        <a:rPr lang="en-US" sz="1600" dirty="0" err="1" smtClean="0">
                          <a:latin typeface="Lucida Sans Typewriter" pitchFamily="49" charset="0"/>
                        </a:rPr>
                        <a:t>borderRadius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左边距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顶边距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宽度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高度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字体大小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行距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边距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透明度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颜色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背景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边框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层次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鼠标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显示状态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水平排板</a:t>
                      </a: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溢出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定位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  <a:p>
                      <a:r>
                        <a:rPr lang="zh-CN" altLang="en-US" sz="1600" dirty="0" smtClean="0">
                          <a:latin typeface="Lucida Sans Typewriter" pitchFamily="49" charset="0"/>
                        </a:rPr>
                        <a:t>边框圆角</a:t>
                      </a:r>
                      <a:endParaRPr lang="en-US" altLang="zh-CN" sz="1600" dirty="0" smtClean="0">
                        <a:latin typeface="Lucida Sans Typewriter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6429388" y="4572008"/>
            <a:ext cx="257176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演示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—JavaScript(1)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 smtClean="0"/>
              <a:t>基本数据类型及常用操作命令</a:t>
            </a:r>
            <a:endParaRPr lang="en-US" altLang="zh-CN" dirty="0" smtClean="0"/>
          </a:p>
          <a:p>
            <a:r>
              <a:rPr lang="zh-CN" altLang="en-US" dirty="0" smtClean="0">
                <a:latin typeface="Lucida Sans Typewriter" pitchFamily="49" charset="0"/>
              </a:rPr>
              <a:t>数字</a:t>
            </a:r>
            <a:endParaRPr lang="en-US" dirty="0" smtClean="0">
              <a:latin typeface="Lucida Sans Typewriter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Lucida Sans Typewriter" pitchFamily="49" charset="0"/>
              </a:rPr>
              <a:t>+, -, *, /, %, ++, --, Math.sin, Math.cos, </a:t>
            </a:r>
            <a:r>
              <a:rPr lang="en-US" dirty="0" err="1" smtClean="0">
                <a:latin typeface="Lucida Sans Typewriter" pitchFamily="49" charset="0"/>
              </a:rPr>
              <a:t>Math.PI</a:t>
            </a:r>
            <a:endParaRPr lang="zh-CN" altLang="en-US" dirty="0" smtClean="0">
              <a:latin typeface="Lucida Sans Typewriter" pitchFamily="49" charset="0"/>
            </a:endParaRPr>
          </a:p>
          <a:p>
            <a:r>
              <a:rPr lang="zh-CN" altLang="en-US" dirty="0" smtClean="0">
                <a:latin typeface="Lucida Sans Typewriter" pitchFamily="49" charset="0"/>
              </a:rPr>
              <a:t>字符串</a:t>
            </a:r>
            <a:endParaRPr lang="en-US" dirty="0" smtClean="0">
              <a:latin typeface="Lucida Sans Typewriter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Lucida Sans Typewriter" pitchFamily="49" charset="0"/>
              </a:rPr>
              <a:t>+, length, substring, </a:t>
            </a:r>
            <a:r>
              <a:rPr lang="en-US" dirty="0" err="1" smtClean="0">
                <a:latin typeface="Lucida Sans Typewriter" pitchFamily="49" charset="0"/>
              </a:rPr>
              <a:t>indexOf</a:t>
            </a:r>
            <a:r>
              <a:rPr lang="en-US" dirty="0" smtClean="0">
                <a:latin typeface="Lucida Sans Typewriter" pitchFamily="49" charset="0"/>
              </a:rPr>
              <a:t>, </a:t>
            </a:r>
            <a:r>
              <a:rPr lang="en-US" dirty="0" err="1" smtClean="0">
                <a:latin typeface="Lucida Sans Typewriter" pitchFamily="49" charset="0"/>
              </a:rPr>
              <a:t>parseInt</a:t>
            </a:r>
            <a:r>
              <a:rPr lang="en-US" dirty="0" smtClean="0">
                <a:latin typeface="Lucida Sans Typewriter" pitchFamily="49" charset="0"/>
              </a:rPr>
              <a:t>, </a:t>
            </a:r>
            <a:r>
              <a:rPr lang="en-US" dirty="0" err="1" smtClean="0">
                <a:latin typeface="Lucida Sans Typewriter" pitchFamily="49" charset="0"/>
              </a:rPr>
              <a:t>toLowerCase</a:t>
            </a:r>
            <a:endParaRPr lang="zh-CN" altLang="en-US" dirty="0" smtClean="0">
              <a:latin typeface="Lucida Sans Typewriter" pitchFamily="49" charset="0"/>
            </a:endParaRPr>
          </a:p>
          <a:p>
            <a:r>
              <a:rPr lang="zh-CN" altLang="en-US" dirty="0" smtClean="0">
                <a:latin typeface="Lucida Sans Typewriter" pitchFamily="49" charset="0"/>
              </a:rPr>
              <a:t>数组</a:t>
            </a:r>
            <a:r>
              <a:rPr lang="en-US" dirty="0" smtClean="0">
                <a:latin typeface="Lucida Sans Typewriter" pitchFamily="49" charset="0"/>
              </a:rPr>
              <a:t> []</a:t>
            </a:r>
          </a:p>
          <a:p>
            <a:pPr lvl="1">
              <a:buNone/>
            </a:pPr>
            <a:r>
              <a:rPr lang="en-US" dirty="0" smtClean="0">
                <a:latin typeface="Lucida Sans Typewriter" pitchFamily="49" charset="0"/>
              </a:rPr>
              <a:t>[], push, pop, slice, splice, contact, join, split</a:t>
            </a:r>
            <a:endParaRPr lang="zh-CN" altLang="en-US" dirty="0" smtClean="0">
              <a:latin typeface="Lucida Sans Typewriter" pitchFamily="49" charset="0"/>
            </a:endParaRPr>
          </a:p>
          <a:p>
            <a:r>
              <a:rPr lang="zh-CN" altLang="en-US" dirty="0" smtClean="0">
                <a:latin typeface="Lucida Sans Typewriter" pitchFamily="49" charset="0"/>
              </a:rPr>
              <a:t>对象</a:t>
            </a:r>
            <a:r>
              <a:rPr lang="en-US" dirty="0" smtClean="0">
                <a:latin typeface="Lucida Sans Typewriter" pitchFamily="49" charset="0"/>
              </a:rPr>
              <a:t> {}</a:t>
            </a:r>
          </a:p>
          <a:p>
            <a:pPr lvl="1"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obj.a</a:t>
            </a:r>
            <a:r>
              <a:rPr lang="en-US" altLang="zh-CN" dirty="0" smtClean="0">
                <a:latin typeface="Lucida Sans Typewriter" pitchFamily="49" charset="0"/>
              </a:rPr>
              <a:t>, </a:t>
            </a:r>
            <a:r>
              <a:rPr lang="en-US" altLang="zh-CN" dirty="0" err="1" smtClean="0">
                <a:latin typeface="Lucida Sans Typewriter" pitchFamily="49" charset="0"/>
              </a:rPr>
              <a:t>obj</a:t>
            </a:r>
            <a:r>
              <a:rPr lang="en-US" altLang="zh-CN" dirty="0" smtClean="0">
                <a:latin typeface="Lucida Sans Typewriter" pitchFamily="49" charset="0"/>
              </a:rPr>
              <a:t>['a'], </a:t>
            </a:r>
            <a:r>
              <a:rPr lang="en-US" altLang="zh-CN" dirty="0" err="1" smtClean="0">
                <a:latin typeface="Lucida Sans Typewriter" pitchFamily="49" charset="0"/>
              </a:rPr>
              <a:t>obj</a:t>
            </a:r>
            <a:r>
              <a:rPr lang="en-US" altLang="zh-CN" dirty="0" smtClean="0">
                <a:latin typeface="Lucida Sans Typewriter" pitchFamily="49" charset="0"/>
              </a:rPr>
              <a:t>[a]</a:t>
            </a:r>
          </a:p>
          <a:p>
            <a:r>
              <a:rPr lang="zh-CN" altLang="en-US" dirty="0" smtClean="0">
                <a:latin typeface="Lucida Sans Typewriter" pitchFamily="49" charset="0"/>
              </a:rPr>
              <a:t>类型判断</a:t>
            </a:r>
            <a:r>
              <a:rPr lang="en-US" dirty="0" smtClean="0">
                <a:latin typeface="Lucida Sans Typewriter" pitchFamily="49" charset="0"/>
              </a:rPr>
              <a:t> </a:t>
            </a:r>
          </a:p>
          <a:p>
            <a:pPr lvl="1">
              <a:buNone/>
            </a:pPr>
            <a:r>
              <a:rPr lang="en-US" dirty="0" err="1" smtClean="0">
                <a:latin typeface="Lucida Sans Typewriter" pitchFamily="49" charset="0"/>
              </a:rPr>
              <a:t>typeof</a:t>
            </a:r>
            <a:r>
              <a:rPr lang="en-US" dirty="0" smtClean="0">
                <a:latin typeface="Lucida Sans Typewriter" pitchFamily="49" charset="0"/>
              </a:rPr>
              <a:t>, </a:t>
            </a:r>
            <a:r>
              <a:rPr lang="en-US" dirty="0" err="1" smtClean="0">
                <a:latin typeface="Lucida Sans Typewriter" pitchFamily="49" charset="0"/>
              </a:rPr>
              <a:t>isNaN</a:t>
            </a:r>
            <a:endParaRPr lang="zh-CN" altLang="en-US" dirty="0" smtClean="0">
              <a:latin typeface="Lucida Sans Typewriter" pitchFamily="49" charset="0"/>
            </a:endParaRPr>
          </a:p>
          <a:p>
            <a:pPr lvl="1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—JavaScript(2)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 smtClean="0">
                <a:latin typeface="Lucida Sans Typewriter" pitchFamily="49" charset="0"/>
              </a:rPr>
              <a:t>逻辑</a:t>
            </a:r>
            <a:endParaRPr lang="en-US" altLang="zh-CN" dirty="0" smtClean="0">
              <a:latin typeface="Lucida Sans Typewriter" pitchFamily="49" charset="0"/>
            </a:endParaRPr>
          </a:p>
          <a:p>
            <a:r>
              <a:rPr lang="en-US" dirty="0" smtClean="0">
                <a:latin typeface="Lucida Sans Typewriter" pitchFamily="49" charset="0"/>
              </a:rPr>
              <a:t>==, ===, &amp;&amp;, ||,  a ? b : c</a:t>
            </a:r>
          </a:p>
          <a:p>
            <a:endParaRPr lang="en-US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zh-CN" altLang="en-US" dirty="0" smtClean="0">
                <a:latin typeface="Lucida Sans Typewriter" pitchFamily="49" charset="0"/>
              </a:rPr>
              <a:t>控制流</a:t>
            </a:r>
            <a:endParaRPr lang="en-US" altLang="zh-CN" dirty="0" smtClean="0">
              <a:latin typeface="Lucida Sans Typewriter" pitchFamily="49" charset="0"/>
            </a:endParaRPr>
          </a:p>
          <a:p>
            <a:r>
              <a:rPr lang="en-US" dirty="0" smtClean="0">
                <a:latin typeface="Lucida Sans Typewriter" pitchFamily="49" charset="0"/>
              </a:rPr>
              <a:t>If(){}else{}</a:t>
            </a:r>
            <a:endParaRPr lang="zh-CN" altLang="en-US" dirty="0" smtClean="0">
              <a:latin typeface="Lucida Sans Typewriter" pitchFamily="49" charset="0"/>
            </a:endParaRPr>
          </a:p>
          <a:p>
            <a:r>
              <a:rPr lang="en-US" dirty="0" smtClean="0">
                <a:latin typeface="Lucida Sans Typewriter" pitchFamily="49" charset="0"/>
              </a:rPr>
              <a:t>for(</a:t>
            </a:r>
            <a:r>
              <a:rPr lang="en-US" dirty="0" err="1" smtClean="0">
                <a:latin typeface="Lucida Sans Typewriter" pitchFamily="49" charset="0"/>
              </a:rPr>
              <a:t>vari</a:t>
            </a:r>
            <a:r>
              <a:rPr lang="en-US" dirty="0" smtClean="0">
                <a:latin typeface="Lucida Sans Typewriter" pitchFamily="49" charset="0"/>
              </a:rPr>
              <a:t>=0;i&lt;</a:t>
            </a:r>
            <a:r>
              <a:rPr lang="en-US" dirty="0" err="1" smtClean="0">
                <a:latin typeface="Lucida Sans Typewriter" pitchFamily="49" charset="0"/>
              </a:rPr>
              <a:t>len;i</a:t>
            </a:r>
            <a:r>
              <a:rPr lang="en-US" dirty="0" smtClean="0">
                <a:latin typeface="Lucida Sans Typewriter" pitchFamily="49" charset="0"/>
              </a:rPr>
              <a:t>++){}</a:t>
            </a:r>
            <a:endParaRPr lang="zh-CN" altLang="en-US" dirty="0" smtClean="0">
              <a:latin typeface="Lucida Sans Typewriter" pitchFamily="49" charset="0"/>
            </a:endParaRPr>
          </a:p>
          <a:p>
            <a:r>
              <a:rPr lang="en-US" dirty="0" smtClean="0">
                <a:latin typeface="Lucida Sans Typewriter" pitchFamily="49" charset="0"/>
              </a:rPr>
              <a:t>for(</a:t>
            </a:r>
            <a:r>
              <a:rPr lang="en-US" dirty="0" err="1" smtClean="0">
                <a:latin typeface="Lucida Sans Typewriter" pitchFamily="49" charset="0"/>
              </a:rPr>
              <a:t>var</a:t>
            </a:r>
            <a:r>
              <a:rPr lang="en-US" dirty="0" smtClean="0">
                <a:latin typeface="Lucida Sans Typewriter" pitchFamily="49" charset="0"/>
              </a:rPr>
              <a:t> key in </a:t>
            </a:r>
            <a:r>
              <a:rPr lang="en-US" dirty="0" err="1" smtClean="0">
                <a:latin typeface="Lucida Sans Typewriter" pitchFamily="49" charset="0"/>
              </a:rPr>
              <a:t>obj</a:t>
            </a:r>
            <a:r>
              <a:rPr lang="en-US" dirty="0" smtClean="0">
                <a:latin typeface="Lucida Sans Typewriter" pitchFamily="49" charset="0"/>
              </a:rPr>
              <a:t>){}</a:t>
            </a:r>
          </a:p>
          <a:p>
            <a:r>
              <a:rPr lang="en-US" altLang="zh-CN" dirty="0" smtClean="0">
                <a:latin typeface="Lucida Sans Typewriter" pitchFamily="49" charset="0"/>
              </a:rPr>
              <a:t>while(){}</a:t>
            </a:r>
          </a:p>
          <a:p>
            <a:r>
              <a:rPr lang="en-US" altLang="zh-CN" dirty="0" smtClean="0">
                <a:latin typeface="Lucida Sans Typewriter" pitchFamily="49" charset="0"/>
              </a:rPr>
              <a:t>switch(){case:}</a:t>
            </a:r>
          </a:p>
          <a:p>
            <a:r>
              <a:rPr lang="en-US" altLang="zh-CN" dirty="0" smtClean="0">
                <a:latin typeface="Lucida Sans Typewriter" pitchFamily="49" charset="0"/>
              </a:rPr>
              <a:t>break	</a:t>
            </a:r>
          </a:p>
          <a:p>
            <a:r>
              <a:rPr lang="en-US" altLang="zh-CN" dirty="0" smtClean="0">
                <a:latin typeface="Lucida Sans Typewriter" pitchFamily="49" charset="0"/>
              </a:rPr>
              <a:t>Continue</a:t>
            </a:r>
          </a:p>
          <a:p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zh-CN" altLang="en-US" dirty="0" smtClean="0">
                <a:latin typeface="Lucida Sans Typewriter" pitchFamily="49" charset="0"/>
              </a:rPr>
              <a:t>作用域</a:t>
            </a:r>
            <a:endParaRPr lang="en-US" altLang="zh-CN" dirty="0" smtClean="0">
              <a:latin typeface="Lucida Sans Typewriter" pitchFamily="49" charset="0"/>
            </a:endParaRPr>
          </a:p>
          <a:p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dirty="0" err="1" smtClean="0">
                <a:latin typeface="Lucida Sans Typewriter" pitchFamily="49" charset="0"/>
              </a:rPr>
              <a:t>var</a:t>
            </a:r>
            <a:endParaRPr lang="zh-CN" altLang="en-US" dirty="0" smtClean="0">
              <a:latin typeface="Lucida Sans Typewriter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—JavaScript(3)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 smtClean="0">
                <a:latin typeface="Lucida Sans Typewriter" pitchFamily="49" charset="0"/>
              </a:rPr>
              <a:t>函数两种定义方式</a:t>
            </a:r>
            <a:endParaRPr lang="en-US" altLang="zh-CN" dirty="0" smtClean="0">
              <a:latin typeface="Lucida Sans Typewriter" pitchFamily="49" charset="0"/>
            </a:endParaRPr>
          </a:p>
          <a:p>
            <a:r>
              <a:rPr lang="en-US" dirty="0" smtClean="0">
                <a:latin typeface="Lucida Sans Typewriter" pitchFamily="49" charset="0"/>
              </a:rPr>
              <a:t>function </a:t>
            </a:r>
            <a:r>
              <a:rPr lang="en-US" dirty="0" err="1" smtClean="0">
                <a:latin typeface="Lucida Sans Typewriter" pitchFamily="49" charset="0"/>
              </a:rPr>
              <a:t>myfun</a:t>
            </a:r>
            <a:r>
              <a:rPr lang="en-US" dirty="0" smtClean="0">
                <a:latin typeface="Lucida Sans Typewriter" pitchFamily="49" charset="0"/>
              </a:rPr>
              <a:t>(a){return a}</a:t>
            </a:r>
          </a:p>
          <a:p>
            <a:r>
              <a:rPr lang="en-US" altLang="zh-CN" dirty="0" err="1" smtClean="0">
                <a:latin typeface="Lucida Sans Typewriter" pitchFamily="49" charset="0"/>
              </a:rPr>
              <a:t>myfun</a:t>
            </a:r>
            <a:r>
              <a:rPr lang="en-US" altLang="zh-CN" dirty="0" smtClean="0">
                <a:latin typeface="Lucida Sans Typewriter" pitchFamily="49" charset="0"/>
              </a:rPr>
              <a:t> = function(a){return a}</a:t>
            </a:r>
          </a:p>
          <a:p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zh-CN" altLang="en-US" dirty="0" smtClean="0">
                <a:latin typeface="Lucida Sans Typewriter" pitchFamily="49" charset="0"/>
              </a:rPr>
              <a:t>函数运行</a:t>
            </a:r>
            <a:endParaRPr lang="en-US" altLang="zh-CN" dirty="0" smtClean="0">
              <a:latin typeface="Lucida Sans Typewriter" pitchFamily="49" charset="0"/>
            </a:endParaRPr>
          </a:p>
          <a:p>
            <a:r>
              <a:rPr lang="en-US" altLang="zh-CN" dirty="0" err="1" smtClean="0">
                <a:latin typeface="Lucida Sans Typewriter" pitchFamily="49" charset="0"/>
              </a:rPr>
              <a:t>myfun</a:t>
            </a:r>
            <a:r>
              <a:rPr lang="en-US" altLang="zh-CN" dirty="0" smtClean="0">
                <a:latin typeface="Lucida Sans Typewriter" pitchFamily="49" charset="0"/>
              </a:rPr>
              <a:t>() </a:t>
            </a:r>
          </a:p>
          <a:p>
            <a:r>
              <a:rPr lang="en-US" altLang="zh-CN" dirty="0" smtClean="0">
                <a:latin typeface="Lucida Sans Typewriter" pitchFamily="49" charset="0"/>
              </a:rPr>
              <a:t>(function(){</a:t>
            </a:r>
          </a:p>
          <a:p>
            <a:pPr lvl="1">
              <a:buNone/>
            </a:pPr>
            <a:r>
              <a:rPr lang="en-US" altLang="zh-CN" dirty="0" smtClean="0">
                <a:latin typeface="Lucida Sans Typewriter" pitchFamily="49" charset="0"/>
              </a:rPr>
              <a:t>	…</a:t>
            </a:r>
          </a:p>
          <a:p>
            <a:pPr lvl="1">
              <a:buNone/>
            </a:pPr>
            <a:r>
              <a:rPr lang="en-US" altLang="zh-CN" dirty="0" smtClean="0">
                <a:latin typeface="Lucida Sans Typewriter" pitchFamily="49" charset="0"/>
              </a:rPr>
              <a:t>})()</a:t>
            </a:r>
          </a:p>
          <a:p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zh-CN" altLang="en-US" dirty="0" smtClean="0">
                <a:latin typeface="Lucida Sans Typewriter" pitchFamily="49" charset="0"/>
              </a:rPr>
              <a:t>函数传递</a:t>
            </a:r>
          </a:p>
          <a:p>
            <a:r>
              <a:rPr lang="en-US" altLang="zh-CN" dirty="0" smtClean="0">
                <a:latin typeface="Lucida Sans Typewriter" pitchFamily="49" charset="0"/>
              </a:rPr>
              <a:t>(function(a){</a:t>
            </a:r>
          </a:p>
          <a:p>
            <a:pPr lvl="1">
              <a:buNone/>
            </a:pPr>
            <a:r>
              <a:rPr lang="en-US" altLang="zh-CN" dirty="0" smtClean="0">
                <a:latin typeface="Lucida Sans Typewriter" pitchFamily="49" charset="0"/>
              </a:rPr>
              <a:t>	a();</a:t>
            </a:r>
          </a:p>
          <a:p>
            <a:pPr lvl="1">
              <a:buNone/>
            </a:pPr>
            <a:r>
              <a:rPr lang="en-US" altLang="zh-CN" dirty="0" smtClean="0">
                <a:latin typeface="Lucida Sans Typewriter" pitchFamily="49" charset="0"/>
              </a:rPr>
              <a:t>})(</a:t>
            </a:r>
            <a:r>
              <a:rPr lang="en-US" altLang="zh-CN" dirty="0" err="1" smtClean="0">
                <a:latin typeface="Lucida Sans Typewriter" pitchFamily="49" charset="0"/>
              </a:rPr>
              <a:t>myfun</a:t>
            </a:r>
            <a:r>
              <a:rPr lang="en-US" altLang="zh-CN" dirty="0" smtClean="0">
                <a:latin typeface="Lucida Sans Typewriter" pitchFamily="49" charset="0"/>
              </a:rPr>
              <a:t>)</a:t>
            </a:r>
          </a:p>
        </p:txBody>
      </p:sp>
      <p:sp>
        <p:nvSpPr>
          <p:cNvPr id="5" name="椭圆形标注 4"/>
          <p:cNvSpPr/>
          <p:nvPr/>
        </p:nvSpPr>
        <p:spPr>
          <a:xfrm>
            <a:off x="3214678" y="2857496"/>
            <a:ext cx="3857652" cy="571504"/>
          </a:xfrm>
          <a:prstGeom prst="wedgeEllipseCallout">
            <a:avLst>
              <a:gd name="adj1" fmla="val -57927"/>
              <a:gd name="adj2" fmla="val 98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这个函数运行后自动消失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4071934" y="4143380"/>
            <a:ext cx="3857652" cy="1000132"/>
          </a:xfrm>
          <a:prstGeom prst="wedgeEllipseCallout">
            <a:avLst>
              <a:gd name="adj1" fmla="val -93647"/>
              <a:gd name="adj2" fmla="val 134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把函数</a:t>
            </a:r>
            <a:r>
              <a:rPr lang="en-US" altLang="zh-CN" dirty="0" err="1" smtClean="0"/>
              <a:t>myfun</a:t>
            </a:r>
            <a:r>
              <a:rPr lang="zh-CN" altLang="en-US" dirty="0" smtClean="0"/>
              <a:t>当参数传递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并立即运行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5786446" y="1428736"/>
            <a:ext cx="2571768" cy="571504"/>
          </a:xfrm>
          <a:prstGeom prst="wedgeEllipseCallout">
            <a:avLst>
              <a:gd name="adj1" fmla="val -58274"/>
              <a:gd name="adj2" fmla="val 57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加载顺序第一种优先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—JavaScript(4)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200" dirty="0" err="1" smtClean="0">
                <a:latin typeface="Lucida Sans Typewriter" pitchFamily="49" charset="0"/>
              </a:rPr>
              <a:t>obj</a:t>
            </a:r>
            <a:r>
              <a:rPr lang="en-US" altLang="zh-CN" sz="2200" dirty="0" smtClean="0">
                <a:latin typeface="Lucida Sans Typewriter" pitchFamily="49" charset="0"/>
              </a:rPr>
              <a:t> = {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a: alert,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b: 'html5',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c: [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	'good ',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	function(){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		return 'luck '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	}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],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fun: function(a, b){a(b + </a:t>
            </a:r>
            <a:r>
              <a:rPr lang="en-US" altLang="zh-CN" sz="2200" dirty="0" err="1" smtClean="0">
                <a:latin typeface="Lucida Sans Typewriter" pitchFamily="49" charset="0"/>
              </a:rPr>
              <a:t>this.b</a:t>
            </a:r>
            <a:r>
              <a:rPr lang="en-US" altLang="zh-CN" sz="2200" dirty="0" smtClean="0">
                <a:latin typeface="Lucida Sans Typewriter" pitchFamily="49" charset="0"/>
              </a:rPr>
              <a:t>)}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obj.fun(</a:t>
            </a:r>
            <a:r>
              <a:rPr lang="en-US" altLang="zh-CN" sz="2200" dirty="0" err="1" smtClean="0">
                <a:latin typeface="Lucida Sans Typewriter" pitchFamily="49" charset="0"/>
              </a:rPr>
              <a:t>obj.a</a:t>
            </a:r>
            <a:r>
              <a:rPr lang="en-US" altLang="zh-CN" sz="2200" dirty="0" smtClean="0">
                <a:latin typeface="Lucida Sans Typewriter" pitchFamily="49" charset="0"/>
              </a:rPr>
              <a:t>, </a:t>
            </a:r>
            <a:r>
              <a:rPr lang="en-US" altLang="zh-CN" sz="2200" dirty="0" err="1" smtClean="0">
                <a:latin typeface="Lucida Sans Typewriter" pitchFamily="49" charset="0"/>
              </a:rPr>
              <a:t>obj.c</a:t>
            </a:r>
            <a:r>
              <a:rPr lang="en-US" altLang="zh-CN" sz="2200" dirty="0" smtClean="0">
                <a:latin typeface="Lucida Sans Typewriter" pitchFamily="49" charset="0"/>
              </a:rPr>
              <a:t>[0]+</a:t>
            </a:r>
            <a:r>
              <a:rPr lang="en-US" altLang="zh-CN" sz="2200" dirty="0" err="1" smtClean="0">
                <a:latin typeface="Lucida Sans Typewriter" pitchFamily="49" charset="0"/>
              </a:rPr>
              <a:t>obj</a:t>
            </a:r>
            <a:r>
              <a:rPr lang="en-US" altLang="zh-CN" sz="2200" dirty="0" smtClean="0">
                <a:latin typeface="Lucida Sans Typewriter" pitchFamily="49" charset="0"/>
              </a:rPr>
              <a:t>['c'][1]())</a:t>
            </a:r>
          </a:p>
        </p:txBody>
      </p:sp>
      <p:sp>
        <p:nvSpPr>
          <p:cNvPr id="4" name="矩形 3"/>
          <p:cNvSpPr/>
          <p:nvPr/>
        </p:nvSpPr>
        <p:spPr>
          <a:xfrm>
            <a:off x="2571736" y="1357298"/>
            <a:ext cx="6357982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alert(‘good luck html5’)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—JavaScript(5)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count(</a:t>
            </a:r>
            <a:r>
              <a:rPr lang="en-US" altLang="zh-CN" dirty="0" err="1" smtClean="0">
                <a:latin typeface="Lucida Sans Typewriter" pitchFamily="49" charset="0"/>
              </a:rPr>
              <a:t>obj</a:t>
            </a:r>
            <a:r>
              <a:rPr lang="en-US" altLang="zh-CN" dirty="0" smtClean="0">
                <a:latin typeface="Lucida Sans Typewriter" pitchFamily="49" charset="0"/>
              </a:rPr>
              <a:t>){		//</a:t>
            </a:r>
            <a:r>
              <a:rPr lang="zh-CN" altLang="en-US" dirty="0" smtClean="0">
                <a:latin typeface="Lucida Sans Typewriter" pitchFamily="49" charset="0"/>
              </a:rPr>
              <a:t>计算对象属性数量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z = 0;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for(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</a:t>
            </a:r>
            <a:r>
              <a:rPr lang="en-US" altLang="zh-CN" dirty="0" err="1" smtClean="0">
                <a:latin typeface="Lucida Sans Typewriter" pitchFamily="49" charset="0"/>
              </a:rPr>
              <a:t>i</a:t>
            </a:r>
            <a:r>
              <a:rPr lang="en-US" altLang="zh-CN" dirty="0" smtClean="0">
                <a:latin typeface="Lucida Sans Typewriter" pitchFamily="49" charset="0"/>
              </a:rPr>
              <a:t> in </a:t>
            </a:r>
            <a:r>
              <a:rPr lang="en-US" altLang="zh-CN" dirty="0" err="1" smtClean="0">
                <a:latin typeface="Lucida Sans Typewriter" pitchFamily="49" charset="0"/>
              </a:rPr>
              <a:t>obj</a:t>
            </a:r>
            <a:r>
              <a:rPr lang="en-US" altLang="zh-CN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z++;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return z;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</a:t>
            </a:r>
            <a:r>
              <a:rPr lang="en-US" altLang="zh-CN" dirty="0" err="1" smtClean="0">
                <a:latin typeface="Lucida Sans Typewriter" pitchFamily="49" charset="0"/>
              </a:rPr>
              <a:t>getMS</a:t>
            </a:r>
            <a:r>
              <a:rPr lang="en-US" altLang="zh-CN" dirty="0" smtClean="0">
                <a:latin typeface="Lucida Sans Typewriter" pitchFamily="49" charset="0"/>
              </a:rPr>
              <a:t>(){	//</a:t>
            </a:r>
            <a:r>
              <a:rPr lang="zh-CN" altLang="en-US" dirty="0" smtClean="0">
                <a:latin typeface="Lucida Sans Typewriter" pitchFamily="49" charset="0"/>
              </a:rPr>
              <a:t>返回当前分钟开始的毫秒数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z = new Date();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return (</a:t>
            </a:r>
            <a:r>
              <a:rPr lang="en-US" altLang="zh-CN" dirty="0" err="1" smtClean="0">
                <a:latin typeface="Lucida Sans Typewriter" pitchFamily="49" charset="0"/>
              </a:rPr>
              <a:t>z.getMinutes</a:t>
            </a:r>
            <a:r>
              <a:rPr lang="en-US" altLang="zh-CN" dirty="0" smtClean="0">
                <a:latin typeface="Lucida Sans Typewriter" pitchFamily="49" charset="0"/>
              </a:rPr>
              <a:t>()*60+z.getSeconds())*1000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   +z.getMilliseconds()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endParaRPr lang="zh-CN" altLang="en-US" dirty="0"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适合听众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A </a:t>
            </a:r>
            <a:r>
              <a:rPr lang="zh-CN" altLang="en-US" dirty="0" smtClean="0"/>
              <a:t>零基础</a:t>
            </a:r>
            <a:endParaRPr lang="en-US" altLang="zh-CN" dirty="0" smtClean="0"/>
          </a:p>
          <a:p>
            <a:r>
              <a:rPr lang="zh-CN" altLang="en-US" dirty="0" smtClean="0"/>
              <a:t>知道学习路线图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 </a:t>
            </a:r>
            <a:r>
              <a:rPr lang="zh-CN" altLang="en-US" dirty="0" smtClean="0"/>
              <a:t>有少许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了解基本工具构成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 </a:t>
            </a:r>
            <a:r>
              <a:rPr lang="zh-CN" altLang="en-US" dirty="0" smtClean="0"/>
              <a:t>中等水平工程师</a:t>
            </a:r>
            <a:endParaRPr lang="en-US" altLang="zh-CN" dirty="0" smtClean="0"/>
          </a:p>
          <a:p>
            <a:r>
              <a:rPr lang="zh-CN" altLang="en-US" dirty="0" smtClean="0"/>
              <a:t>借鉴一些编程经验</a:t>
            </a:r>
            <a:endParaRPr lang="en-US" altLang="zh-CN" dirty="0" smtClean="0"/>
          </a:p>
          <a:p>
            <a:r>
              <a:rPr lang="zh-CN" altLang="en-US" dirty="0" smtClean="0"/>
              <a:t>内行看门道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—JavaScript(6)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71612"/>
            <a:ext cx="8786842" cy="507209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</a:t>
            </a:r>
            <a:r>
              <a:rPr lang="en-US" altLang="zh-CN" dirty="0" err="1" smtClean="0">
                <a:latin typeface="Lucida Sans Typewriter" pitchFamily="49" charset="0"/>
              </a:rPr>
              <a:t>msg</a:t>
            </a:r>
            <a:r>
              <a:rPr lang="en-US" altLang="zh-CN" dirty="0" smtClean="0">
                <a:latin typeface="Lucida Sans Typewriter" pitchFamily="49" charset="0"/>
              </a:rPr>
              <a:t>(a){			  //</a:t>
            </a:r>
            <a:r>
              <a:rPr lang="zh-CN" altLang="en-US" dirty="0" smtClean="0">
                <a:latin typeface="Lucida Sans Typewriter" pitchFamily="49" charset="0"/>
              </a:rPr>
              <a:t>在标题显示内容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document.title</a:t>
            </a:r>
            <a:r>
              <a:rPr lang="en-US" altLang="zh-CN" dirty="0" smtClean="0">
                <a:latin typeface="Lucida Sans Typewriter" pitchFamily="49" charset="0"/>
              </a:rPr>
              <a:t> = a;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trim(a){		  //</a:t>
            </a:r>
            <a:r>
              <a:rPr lang="zh-CN" altLang="en-US" dirty="0" smtClean="0">
                <a:latin typeface="Lucida Sans Typewriter" pitchFamily="49" charset="0"/>
              </a:rPr>
              <a:t>去除前后空格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  return </a:t>
            </a:r>
            <a:r>
              <a:rPr lang="en-US" altLang="zh-CN" dirty="0" err="1" smtClean="0">
                <a:latin typeface="Lucida Sans Typewriter" pitchFamily="49" charset="0"/>
              </a:rPr>
              <a:t>typeof</a:t>
            </a:r>
            <a:r>
              <a:rPr lang="en-US" altLang="zh-CN" dirty="0" smtClean="0">
                <a:latin typeface="Lucida Sans Typewriter" pitchFamily="49" charset="0"/>
              </a:rPr>
              <a:t>(a)=="string" ? </a:t>
            </a:r>
            <a:r>
              <a:rPr lang="en-US" altLang="zh-CN" dirty="0" err="1" smtClean="0">
                <a:latin typeface="Lucida Sans Typewriter" pitchFamily="49" charset="0"/>
              </a:rPr>
              <a:t>a.replace</a:t>
            </a:r>
            <a:r>
              <a:rPr lang="en-US" altLang="zh-CN" dirty="0" smtClean="0">
                <a:latin typeface="Lucida Sans Typewriter" pitchFamily="49" charset="0"/>
              </a:rPr>
              <a:t>(/(^\s+)|(\s+$)/g,'') : a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extend(obj1, obj2){ //</a:t>
            </a:r>
            <a:r>
              <a:rPr lang="zh-CN" altLang="en-US" dirty="0" smtClean="0">
                <a:latin typeface="Lucida Sans Typewriter" pitchFamily="49" charset="0"/>
              </a:rPr>
              <a:t>扩充对象属性</a:t>
            </a:r>
            <a:r>
              <a:rPr lang="en-US" altLang="zh-CN" dirty="0" smtClean="0">
                <a:latin typeface="Lucida Sans Typewriter" pitchFamily="49" charset="0"/>
              </a:rPr>
              <a:t>obj2-&gt;</a:t>
            </a:r>
            <a:r>
              <a:rPr lang="en-US" altLang="zh-CN" dirty="0" err="1" smtClean="0">
                <a:latin typeface="Lucida Sans Typewriter" pitchFamily="49" charset="0"/>
              </a:rPr>
              <a:t>obj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for(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</a:t>
            </a:r>
            <a:r>
              <a:rPr lang="en-US" altLang="zh-CN" dirty="0" err="1" smtClean="0">
                <a:latin typeface="Lucida Sans Typewriter" pitchFamily="49" charset="0"/>
              </a:rPr>
              <a:t>i</a:t>
            </a:r>
            <a:r>
              <a:rPr lang="en-US" altLang="zh-CN" dirty="0" smtClean="0">
                <a:latin typeface="Lucida Sans Typewriter" pitchFamily="49" charset="0"/>
              </a:rPr>
              <a:t> in obj2){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obj1[</a:t>
            </a:r>
            <a:r>
              <a:rPr lang="en-US" altLang="zh-CN" dirty="0" err="1" smtClean="0">
                <a:latin typeface="Lucida Sans Typewriter" pitchFamily="49" charset="0"/>
              </a:rPr>
              <a:t>i</a:t>
            </a:r>
            <a:r>
              <a:rPr lang="en-US" altLang="zh-CN" dirty="0" smtClean="0">
                <a:latin typeface="Lucida Sans Typewriter" pitchFamily="49" charset="0"/>
              </a:rPr>
              <a:t>] = obj2[</a:t>
            </a:r>
            <a:r>
              <a:rPr lang="en-US" altLang="zh-CN" dirty="0" err="1" smtClean="0">
                <a:latin typeface="Lucida Sans Typewriter" pitchFamily="49" charset="0"/>
              </a:rPr>
              <a:t>i</a:t>
            </a:r>
            <a:r>
              <a:rPr lang="en-US" altLang="zh-CN" dirty="0" smtClean="0">
                <a:latin typeface="Lucida Sans Typewriter" pitchFamily="49" charset="0"/>
              </a:rPr>
              <a:t>];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return obj1[</a:t>
            </a:r>
            <a:r>
              <a:rPr lang="en-US" altLang="zh-CN" dirty="0" err="1" smtClean="0">
                <a:latin typeface="Lucida Sans Typewriter" pitchFamily="49" charset="0"/>
              </a:rPr>
              <a:t>i</a:t>
            </a:r>
            <a:r>
              <a:rPr lang="en-US" altLang="zh-CN" dirty="0" smtClean="0">
                <a:latin typeface="Lucida Sans Typewriter" pitchFamily="49" charset="0"/>
              </a:rPr>
              <a:t>];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  <a:endParaRPr lang="zh-CN" altLang="en-US" dirty="0"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—Canvas(1)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&lt;canvas id='</a:t>
            </a:r>
            <a:r>
              <a:rPr lang="en-US" altLang="zh-CN" dirty="0" err="1" smtClean="0">
                <a:latin typeface="Lucida Sans Typewriter" pitchFamily="49" charset="0"/>
              </a:rPr>
              <a:t>mycanvas</a:t>
            </a:r>
            <a:r>
              <a:rPr lang="en-US" altLang="zh-CN" dirty="0" smtClean="0">
                <a:latin typeface="Lucida Sans Typewriter" pitchFamily="49" charset="0"/>
              </a:rPr>
              <a:t>‘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 width=500 height=300&gt;&lt;/canvas&gt;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&lt;script&gt;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c = </a:t>
            </a:r>
            <a:r>
              <a:rPr lang="en-US" altLang="zh-CN" dirty="0" err="1" smtClean="0">
                <a:latin typeface="Lucida Sans Typewriter" pitchFamily="49" charset="0"/>
              </a:rPr>
              <a:t>document.getElementById</a:t>
            </a:r>
            <a:r>
              <a:rPr lang="en-US" altLang="zh-CN" dirty="0" smtClean="0">
                <a:latin typeface="Lucida Sans Typewriter" pitchFamily="49" charset="0"/>
              </a:rPr>
              <a:t>('</a:t>
            </a:r>
            <a:r>
              <a:rPr lang="en-US" altLang="zh-CN" dirty="0" err="1" smtClean="0">
                <a:latin typeface="Lucida Sans Typewriter" pitchFamily="49" charset="0"/>
              </a:rPr>
              <a:t>mycanvas</a:t>
            </a:r>
            <a:r>
              <a:rPr lang="en-US" altLang="zh-CN" dirty="0" smtClean="0">
                <a:latin typeface="Lucida Sans Typewriter" pitchFamily="49" charset="0"/>
              </a:rPr>
              <a:t>')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</a:t>
            </a:r>
            <a:r>
              <a:rPr lang="en-US" altLang="zh-CN" dirty="0" err="1" smtClean="0">
                <a:latin typeface="Lucida Sans Typewriter" pitchFamily="49" charset="0"/>
              </a:rPr>
              <a:t>ctx</a:t>
            </a:r>
            <a:r>
              <a:rPr lang="en-US" altLang="zh-CN" dirty="0" smtClean="0">
                <a:latin typeface="Lucida Sans Typewriter" pitchFamily="49" charset="0"/>
              </a:rPr>
              <a:t> = </a:t>
            </a:r>
            <a:r>
              <a:rPr lang="en-US" altLang="zh-CN" dirty="0" err="1" smtClean="0">
                <a:latin typeface="Lucida Sans Typewriter" pitchFamily="49" charset="0"/>
              </a:rPr>
              <a:t>c.getContext</a:t>
            </a:r>
            <a:r>
              <a:rPr lang="en-US" altLang="zh-CN" dirty="0" smtClean="0">
                <a:latin typeface="Lucida Sans Typewriter" pitchFamily="49" charset="0"/>
              </a:rPr>
              <a:t>('2d');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ctx.strokeStyle</a:t>
            </a:r>
            <a:r>
              <a:rPr lang="en-US" altLang="zh-CN" dirty="0" smtClean="0">
                <a:latin typeface="Lucida Sans Typewriter" pitchFamily="49" charset="0"/>
              </a:rPr>
              <a:t> = '#004433';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ctx.strokeRect</a:t>
            </a:r>
            <a:r>
              <a:rPr lang="en-US" altLang="zh-CN" dirty="0" smtClean="0">
                <a:latin typeface="Lucida Sans Typewriter" pitchFamily="49" charset="0"/>
              </a:rPr>
              <a:t>(10,10,100,100);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ctx.fillStyle</a:t>
            </a:r>
            <a:r>
              <a:rPr lang="en-US" altLang="zh-CN" dirty="0" smtClean="0">
                <a:latin typeface="Lucida Sans Typewriter" pitchFamily="49" charset="0"/>
              </a:rPr>
              <a:t> = '</a:t>
            </a:r>
            <a:r>
              <a:rPr lang="en-US" altLang="zh-CN" dirty="0" err="1" smtClean="0">
                <a:latin typeface="Lucida Sans Typewriter" pitchFamily="49" charset="0"/>
              </a:rPr>
              <a:t>rgba</a:t>
            </a:r>
            <a:r>
              <a:rPr lang="en-US" altLang="zh-CN" dirty="0" smtClean="0">
                <a:latin typeface="Lucida Sans Typewriter" pitchFamily="49" charset="0"/>
              </a:rPr>
              <a:t>(200, 50, 60, 0.5';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ctx.arc(100,100,60,0,Math.PI*2);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ctx.fill</a:t>
            </a:r>
            <a:r>
              <a:rPr lang="en-US" altLang="zh-CN" dirty="0" smtClean="0">
                <a:latin typeface="Lucida Sans Typewriter" pitchFamily="49" charset="0"/>
              </a:rPr>
              <a:t>()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&lt;/script&gt;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214422"/>
            <a:ext cx="202993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—Canvas(2)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71612"/>
            <a:ext cx="4114800" cy="528638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//</a:t>
            </a:r>
            <a:r>
              <a:rPr lang="zh-CN" altLang="en-US" dirty="0" smtClean="0">
                <a:latin typeface="Lucida Sans Typewriter" pitchFamily="49" charset="0"/>
              </a:rPr>
              <a:t>描绘形状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beginPath</a:t>
            </a: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zh-CN" altLang="en-US" dirty="0" smtClean="0">
                <a:latin typeface="Lucida Sans Typewriter" pitchFamily="49" charset="0"/>
              </a:rPr>
              <a:t>路径开始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closePath</a:t>
            </a: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zh-CN" altLang="en-US" dirty="0" smtClean="0">
                <a:latin typeface="Lucida Sans Typewriter" pitchFamily="49" charset="0"/>
              </a:rPr>
              <a:t>路径闭合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moveTo</a:t>
            </a:r>
            <a:r>
              <a:rPr lang="en-US" altLang="zh-CN" dirty="0" smtClean="0">
                <a:latin typeface="Lucida Sans Typewriter" pitchFamily="49" charset="0"/>
              </a:rPr>
              <a:t>		</a:t>
            </a:r>
            <a:r>
              <a:rPr lang="zh-CN" altLang="en-US" dirty="0" smtClean="0">
                <a:latin typeface="Lucida Sans Typewriter" pitchFamily="49" charset="0"/>
              </a:rPr>
              <a:t>画笔重定位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lineTo</a:t>
            </a:r>
            <a:r>
              <a:rPr lang="en-US" altLang="zh-CN" dirty="0" smtClean="0">
                <a:latin typeface="Lucida Sans Typewriter" pitchFamily="49" charset="0"/>
              </a:rPr>
              <a:t>		</a:t>
            </a:r>
            <a:r>
              <a:rPr lang="zh-CN" altLang="en-US" dirty="0" smtClean="0">
                <a:latin typeface="Lucida Sans Typewriter" pitchFamily="49" charset="0"/>
              </a:rPr>
              <a:t>直线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arc		</a:t>
            </a:r>
            <a:r>
              <a:rPr lang="zh-CN" altLang="en-US" dirty="0" smtClean="0">
                <a:latin typeface="Lucida Sans Typewriter" pitchFamily="49" charset="0"/>
              </a:rPr>
              <a:t>弧线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quadraticCurveTo</a:t>
            </a: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zh-CN" altLang="en-US" dirty="0" smtClean="0">
                <a:latin typeface="Lucida Sans Typewriter" pitchFamily="49" charset="0"/>
              </a:rPr>
              <a:t>二次曲线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bezierCurveTo</a:t>
            </a:r>
            <a:r>
              <a:rPr lang="en-US" altLang="zh-CN" dirty="0" smtClean="0">
                <a:latin typeface="Lucida Sans Typewriter" pitchFamily="49" charset="0"/>
              </a:rPr>
              <a:t>		</a:t>
            </a:r>
            <a:r>
              <a:rPr lang="zh-CN" altLang="en-US" dirty="0" smtClean="0">
                <a:latin typeface="Lucida Sans Typewriter" pitchFamily="49" charset="0"/>
              </a:rPr>
              <a:t>贝塞尔曲线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endParaRPr lang="zh-CN" altLang="en-US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//</a:t>
            </a:r>
            <a:r>
              <a:rPr lang="zh-CN" altLang="en-US" dirty="0" smtClean="0">
                <a:latin typeface="Lucida Sans Typewriter" pitchFamily="49" charset="0"/>
              </a:rPr>
              <a:t>描边 </a:t>
            </a:r>
            <a:r>
              <a:rPr lang="en-US" altLang="zh-CN" dirty="0" smtClean="0">
                <a:latin typeface="Lucida Sans Typewriter" pitchFamily="49" charset="0"/>
              </a:rPr>
              <a:t>&amp; </a:t>
            </a:r>
            <a:r>
              <a:rPr lang="zh-CN" altLang="en-US" dirty="0" smtClean="0">
                <a:latin typeface="Lucida Sans Typewriter" pitchFamily="49" charset="0"/>
              </a:rPr>
              <a:t>填充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strokeStyle</a:t>
            </a: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zh-CN" altLang="en-US" dirty="0" smtClean="0">
                <a:latin typeface="Lucida Sans Typewriter" pitchFamily="49" charset="0"/>
              </a:rPr>
              <a:t>描边色设定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stroke		</a:t>
            </a:r>
            <a:r>
              <a:rPr lang="zh-CN" altLang="en-US" dirty="0" smtClean="0">
                <a:latin typeface="Lucida Sans Typewriter" pitchFamily="49" charset="0"/>
              </a:rPr>
              <a:t>描边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fillStyle</a:t>
            </a:r>
            <a:r>
              <a:rPr lang="en-US" altLang="zh-CN" dirty="0" smtClean="0">
                <a:latin typeface="Lucida Sans Typewriter" pitchFamily="49" charset="0"/>
              </a:rPr>
              <a:t> 	</a:t>
            </a:r>
            <a:r>
              <a:rPr lang="zh-CN" altLang="en-US" dirty="0" smtClean="0">
                <a:latin typeface="Lucida Sans Typewriter" pitchFamily="49" charset="0"/>
              </a:rPr>
              <a:t>填充色设定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fill		</a:t>
            </a:r>
            <a:r>
              <a:rPr lang="zh-CN" altLang="en-US" dirty="0" smtClean="0">
                <a:latin typeface="Lucida Sans Typewriter" pitchFamily="49" charset="0"/>
              </a:rPr>
              <a:t>填充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drawImage</a:t>
            </a: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zh-CN" altLang="en-US" dirty="0" smtClean="0">
                <a:latin typeface="Lucida Sans Typewriter" pitchFamily="49" charset="0"/>
              </a:rPr>
              <a:t>贴图案</a:t>
            </a:r>
          </a:p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fillText</a:t>
            </a: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zh-CN" altLang="en-US" dirty="0" smtClean="0">
                <a:latin typeface="Lucida Sans Typewriter" pitchFamily="49" charset="0"/>
              </a:rPr>
              <a:t>贴文字</a:t>
            </a:r>
            <a:endParaRPr lang="en-US" altLang="zh-CN" dirty="0" smtClean="0">
              <a:latin typeface="Lucida Sans Typewriter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0" y="1571612"/>
            <a:ext cx="4114800" cy="5286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latin typeface="Lucida Sans Typewriter" pitchFamily="49" charset="0"/>
              </a:rPr>
              <a:t>//</a:t>
            </a:r>
            <a:r>
              <a:rPr lang="zh-CN" altLang="en-US" sz="3200" dirty="0" smtClean="0">
                <a:latin typeface="Lucida Sans Typewriter" pitchFamily="49" charset="0"/>
              </a:rPr>
              <a:t>矩形</a:t>
            </a:r>
            <a:endParaRPr lang="en-US" altLang="zh-CN" sz="3200" dirty="0" smtClean="0">
              <a:latin typeface="Lucida Sans Typewriter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err="1" smtClean="0">
                <a:latin typeface="Lucida Sans Typewriter" pitchFamily="49" charset="0"/>
              </a:rPr>
              <a:t>rect</a:t>
            </a:r>
            <a:r>
              <a:rPr lang="en-US" altLang="zh-CN" sz="3200" dirty="0" smtClean="0">
                <a:latin typeface="Lucida Sans Typewriter" pitchFamily="49" charset="0"/>
              </a:rPr>
              <a:t>		</a:t>
            </a:r>
            <a:r>
              <a:rPr lang="zh-CN" altLang="en-US" sz="3200" dirty="0" smtClean="0">
                <a:latin typeface="Lucida Sans Typewriter" pitchFamily="49" charset="0"/>
              </a:rPr>
              <a:t>矩形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err="1" smtClean="0">
                <a:latin typeface="Lucida Sans Typewriter" pitchFamily="49" charset="0"/>
              </a:rPr>
              <a:t>clearRect</a:t>
            </a:r>
            <a:r>
              <a:rPr lang="en-US" altLang="zh-CN" sz="3200" dirty="0" smtClean="0">
                <a:latin typeface="Lucida Sans Typewriter" pitchFamily="49" charset="0"/>
              </a:rPr>
              <a:t>	</a:t>
            </a:r>
            <a:r>
              <a:rPr lang="zh-CN" altLang="en-US" sz="3200" dirty="0" smtClean="0">
                <a:latin typeface="Lucida Sans Typewriter" pitchFamily="49" charset="0"/>
              </a:rPr>
              <a:t>矩形清空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err="1" smtClean="0">
                <a:latin typeface="Lucida Sans Typewriter" pitchFamily="49" charset="0"/>
              </a:rPr>
              <a:t>fillRect</a:t>
            </a:r>
            <a:r>
              <a:rPr lang="en-US" altLang="zh-CN" sz="3200" dirty="0" smtClean="0">
                <a:latin typeface="Lucida Sans Typewriter" pitchFamily="49" charset="0"/>
              </a:rPr>
              <a:t>	</a:t>
            </a:r>
            <a:r>
              <a:rPr lang="zh-CN" altLang="en-US" sz="3200" dirty="0" smtClean="0">
                <a:latin typeface="Lucida Sans Typewriter" pitchFamily="49" charset="0"/>
              </a:rPr>
              <a:t>矩形填充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err="1" smtClean="0">
                <a:latin typeface="Lucida Sans Typewriter" pitchFamily="49" charset="0"/>
              </a:rPr>
              <a:t>strokeRect</a:t>
            </a:r>
            <a:r>
              <a:rPr lang="en-US" altLang="zh-CN" sz="3200" dirty="0" smtClean="0">
                <a:latin typeface="Lucida Sans Typewriter" pitchFamily="49" charset="0"/>
              </a:rPr>
              <a:t>	</a:t>
            </a:r>
            <a:r>
              <a:rPr lang="zh-CN" altLang="en-US" sz="3200" dirty="0" smtClean="0">
                <a:latin typeface="Lucida Sans Typewriter" pitchFamily="49" charset="0"/>
              </a:rPr>
              <a:t>矩形描边</a:t>
            </a:r>
          </a:p>
          <a:p>
            <a:pPr marL="342900" lvl="0" indent="-342900">
              <a:spcBef>
                <a:spcPct val="20000"/>
              </a:spcBef>
            </a:pPr>
            <a:endParaRPr lang="zh-CN" altLang="en-US" sz="3200" dirty="0" smtClean="0">
              <a:latin typeface="Lucida Sans Typewriter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latin typeface="Lucida Sans Typewriter" pitchFamily="49" charset="0"/>
              </a:rPr>
              <a:t>//</a:t>
            </a:r>
            <a:r>
              <a:rPr lang="zh-CN" altLang="en-US" sz="3200" dirty="0" smtClean="0">
                <a:latin typeface="Lucida Sans Typewriter" pitchFamily="49" charset="0"/>
              </a:rPr>
              <a:t>渐变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err="1" smtClean="0">
                <a:latin typeface="Lucida Sans Typewriter" pitchFamily="49" charset="0"/>
              </a:rPr>
              <a:t>createLinearGradient</a:t>
            </a:r>
            <a:r>
              <a:rPr lang="en-US" altLang="zh-CN" sz="3200" dirty="0" smtClean="0">
                <a:latin typeface="Lucida Sans Typewriter" pitchFamily="49" charset="0"/>
              </a:rPr>
              <a:t> </a:t>
            </a:r>
            <a:r>
              <a:rPr lang="zh-CN" altLang="en-US" sz="3200" dirty="0" smtClean="0">
                <a:latin typeface="Lucida Sans Typewriter" pitchFamily="49" charset="0"/>
              </a:rPr>
              <a:t>线性渐变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err="1" smtClean="0">
                <a:latin typeface="Lucida Sans Typewriter" pitchFamily="49" charset="0"/>
              </a:rPr>
              <a:t>createRadialGradient</a:t>
            </a:r>
            <a:r>
              <a:rPr lang="en-US" altLang="zh-CN" sz="3200" dirty="0" smtClean="0">
                <a:latin typeface="Lucida Sans Typewriter" pitchFamily="49" charset="0"/>
              </a:rPr>
              <a:t> </a:t>
            </a:r>
            <a:r>
              <a:rPr lang="zh-CN" altLang="en-US" sz="3200" dirty="0" smtClean="0">
                <a:latin typeface="Lucida Sans Typewriter" pitchFamily="49" charset="0"/>
              </a:rPr>
              <a:t>径向渐变</a:t>
            </a:r>
            <a:endParaRPr lang="en-US" altLang="zh-CN" sz="3200" dirty="0" smtClean="0">
              <a:latin typeface="Lucida Sans Typewriter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err="1" smtClean="0">
                <a:latin typeface="Lucida Sans Typewriter" pitchFamily="49" charset="0"/>
              </a:rPr>
              <a:t>addColorStop</a:t>
            </a:r>
            <a:r>
              <a:rPr lang="en-US" altLang="zh-CN" sz="3200" dirty="0" smtClean="0">
                <a:latin typeface="Lucida Sans Typewriter" pitchFamily="49" charset="0"/>
              </a:rPr>
              <a:t>	</a:t>
            </a:r>
            <a:r>
              <a:rPr lang="zh-CN" altLang="en-US" sz="3200" dirty="0" smtClean="0">
                <a:latin typeface="Lucida Sans Typewriter" pitchFamily="49" charset="0"/>
              </a:rPr>
              <a:t>颜色过渡</a:t>
            </a:r>
            <a:endParaRPr lang="en-US" altLang="zh-CN" sz="3200" dirty="0" smtClean="0">
              <a:latin typeface="Lucida Sans Typewriter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zh-CN" sz="3200" dirty="0" smtClean="0">
              <a:latin typeface="Lucida Sans Typewriter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latin typeface="Lucida Sans Typewriter" pitchFamily="49" charset="0"/>
              </a:rPr>
              <a:t>//</a:t>
            </a:r>
            <a:r>
              <a:rPr lang="zh-CN" altLang="en-US" sz="3200" dirty="0" smtClean="0">
                <a:latin typeface="Lucida Sans Typewriter" pitchFamily="49" charset="0"/>
              </a:rPr>
              <a:t>坐标系变化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latin typeface="Lucida Sans Typewriter" pitchFamily="49" charset="0"/>
              </a:rPr>
              <a:t>Translate	</a:t>
            </a:r>
            <a:r>
              <a:rPr lang="zh-CN" altLang="en-US" sz="3200" dirty="0" smtClean="0">
                <a:latin typeface="Lucida Sans Typewriter" pitchFamily="49" charset="0"/>
              </a:rPr>
              <a:t>移动坐标原点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latin typeface="Lucida Sans Typewriter" pitchFamily="49" charset="0"/>
              </a:rPr>
              <a:t>rotate		</a:t>
            </a:r>
            <a:r>
              <a:rPr lang="zh-CN" altLang="en-US" sz="3200" dirty="0" smtClean="0">
                <a:latin typeface="Lucida Sans Typewriter" pitchFamily="49" charset="0"/>
              </a:rPr>
              <a:t>旋转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latin typeface="Lucida Sans Typewriter" pitchFamily="49" charset="0"/>
              </a:rPr>
              <a:t>save		</a:t>
            </a:r>
            <a:r>
              <a:rPr lang="zh-CN" altLang="en-US" sz="3200" dirty="0" smtClean="0">
                <a:latin typeface="Lucida Sans Typewriter" pitchFamily="49" charset="0"/>
              </a:rPr>
              <a:t>记住当前坐标系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latin typeface="Lucida Sans Typewriter" pitchFamily="49" charset="0"/>
              </a:rPr>
              <a:t>Restore	</a:t>
            </a:r>
            <a:r>
              <a:rPr lang="zh-CN" altLang="en-US" sz="3200" dirty="0" smtClean="0">
                <a:latin typeface="Lucida Sans Typewriter" pitchFamily="49" charset="0"/>
              </a:rPr>
              <a:t>恢复坐标系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工具库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find(</a:t>
            </a:r>
            <a:r>
              <a:rPr lang="en-US" altLang="zh-CN" dirty="0" err="1" smtClean="0">
                <a:latin typeface="Lucida Sans Typewriter" pitchFamily="49" charset="0"/>
              </a:rPr>
              <a:t>a,b</a:t>
            </a:r>
            <a:r>
              <a:rPr lang="en-US" altLang="zh-CN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return </a:t>
            </a:r>
            <a:r>
              <a:rPr lang="en-US" altLang="zh-CN" dirty="0" err="1" smtClean="0">
                <a:latin typeface="Lucida Sans Typewriter" pitchFamily="49" charset="0"/>
              </a:rPr>
              <a:t>a.indexOf</a:t>
            </a:r>
            <a:r>
              <a:rPr lang="en-US" altLang="zh-CN" dirty="0" smtClean="0">
                <a:latin typeface="Lucida Sans Typewriter" pitchFamily="49" charset="0"/>
              </a:rPr>
              <a:t>(b)+1;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(function(){	//</a:t>
            </a:r>
            <a:r>
              <a:rPr lang="en-US" altLang="zh-CN" dirty="0" err="1" smtClean="0">
                <a:latin typeface="Lucida Sans Typewriter" pitchFamily="49" charset="0"/>
              </a:rPr>
              <a:t>brwoser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browser = </a:t>
            </a:r>
            <a:r>
              <a:rPr lang="en-US" altLang="zh-CN" dirty="0" err="1" smtClean="0">
                <a:latin typeface="Lucida Sans Typewriter" pitchFamily="49" charset="0"/>
              </a:rPr>
              <a:t>navigator.userAgent.toLowerCase</a:t>
            </a:r>
            <a:r>
              <a:rPr lang="en-US" altLang="zh-CN" dirty="0" smtClean="0">
                <a:latin typeface="Lucida Sans Typewriter" pitchFamily="49" charset="0"/>
              </a:rPr>
              <a:t>();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isIE</a:t>
            </a:r>
            <a:r>
              <a:rPr lang="en-US" altLang="zh-CN" dirty="0" smtClean="0">
                <a:latin typeface="Lucida Sans Typewriter" pitchFamily="49" charset="0"/>
              </a:rPr>
              <a:t> 		= find(browser, "</a:t>
            </a:r>
            <a:r>
              <a:rPr lang="en-US" altLang="zh-CN" dirty="0" err="1" smtClean="0">
                <a:latin typeface="Lucida Sans Typewriter" pitchFamily="49" charset="0"/>
              </a:rPr>
              <a:t>msie</a:t>
            </a:r>
            <a:r>
              <a:rPr lang="en-US" altLang="zh-CN" dirty="0" smtClean="0">
                <a:latin typeface="Lucida Sans Typewriter" pitchFamily="49" charset="0"/>
              </a:rPr>
              <a:t>");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isIE9 	= find(browser, "</a:t>
            </a:r>
            <a:r>
              <a:rPr lang="en-US" altLang="zh-CN" dirty="0" err="1" smtClean="0">
                <a:latin typeface="Lucida Sans Typewriter" pitchFamily="49" charset="0"/>
              </a:rPr>
              <a:t>msie</a:t>
            </a:r>
            <a:r>
              <a:rPr lang="en-US" altLang="zh-CN" dirty="0" smtClean="0">
                <a:latin typeface="Lucida Sans Typewriter" pitchFamily="49" charset="0"/>
              </a:rPr>
              <a:t> 9");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isIE678 	= </a:t>
            </a:r>
            <a:r>
              <a:rPr lang="en-US" altLang="zh-CN" dirty="0" err="1" smtClean="0">
                <a:latin typeface="Lucida Sans Typewriter" pitchFamily="49" charset="0"/>
              </a:rPr>
              <a:t>isIE</a:t>
            </a:r>
            <a:r>
              <a:rPr lang="en-US" altLang="zh-CN" dirty="0" smtClean="0">
                <a:latin typeface="Lucida Sans Typewriter" pitchFamily="49" charset="0"/>
              </a:rPr>
              <a:t> &amp;&amp; !isIE9;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isAndroid</a:t>
            </a:r>
            <a:r>
              <a:rPr lang="en-US" altLang="zh-CN" dirty="0" smtClean="0">
                <a:latin typeface="Lucida Sans Typewriter" pitchFamily="49" charset="0"/>
              </a:rPr>
              <a:t> 	= find(browser, "android");	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isIphone</a:t>
            </a:r>
            <a:r>
              <a:rPr lang="en-US" altLang="zh-CN" dirty="0" smtClean="0">
                <a:latin typeface="Lucida Sans Typewriter" pitchFamily="49" charset="0"/>
              </a:rPr>
              <a:t> 	= find(browser, "</a:t>
            </a:r>
            <a:r>
              <a:rPr lang="en-US" altLang="zh-CN" dirty="0" err="1" smtClean="0">
                <a:latin typeface="Lucida Sans Typewriter" pitchFamily="49" charset="0"/>
              </a:rPr>
              <a:t>iphone</a:t>
            </a:r>
            <a:r>
              <a:rPr lang="en-US" altLang="zh-CN" dirty="0" smtClean="0">
                <a:latin typeface="Lucida Sans Typewriter" pitchFamily="49" charset="0"/>
              </a:rPr>
              <a:t>");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isIpad</a:t>
            </a:r>
            <a:r>
              <a:rPr lang="en-US" altLang="zh-CN" dirty="0" smtClean="0">
                <a:latin typeface="Lucida Sans Typewriter" pitchFamily="49" charset="0"/>
              </a:rPr>
              <a:t> 	= find(browser, "</a:t>
            </a:r>
            <a:r>
              <a:rPr lang="en-US" altLang="zh-CN" dirty="0" err="1" smtClean="0">
                <a:latin typeface="Lucida Sans Typewriter" pitchFamily="49" charset="0"/>
              </a:rPr>
              <a:t>ipad</a:t>
            </a:r>
            <a:r>
              <a:rPr lang="en-US" altLang="zh-CN" dirty="0" smtClean="0">
                <a:latin typeface="Lucida Sans Typewriter" pitchFamily="49" charset="0"/>
              </a:rPr>
              <a:t>");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isTouch</a:t>
            </a:r>
            <a:r>
              <a:rPr lang="en-US" altLang="zh-CN" dirty="0" smtClean="0">
                <a:latin typeface="Lucida Sans Typewriter" pitchFamily="49" charset="0"/>
              </a:rPr>
              <a:t> 	= </a:t>
            </a:r>
            <a:r>
              <a:rPr lang="en-US" altLang="zh-CN" dirty="0" err="1" smtClean="0">
                <a:latin typeface="Lucida Sans Typewriter" pitchFamily="49" charset="0"/>
              </a:rPr>
              <a:t>isIphone</a:t>
            </a:r>
            <a:r>
              <a:rPr lang="en-US" altLang="zh-CN" dirty="0" smtClean="0">
                <a:latin typeface="Lucida Sans Typewriter" pitchFamily="49" charset="0"/>
              </a:rPr>
              <a:t> || </a:t>
            </a:r>
            <a:r>
              <a:rPr lang="en-US" altLang="zh-CN" dirty="0" err="1" smtClean="0">
                <a:latin typeface="Lucida Sans Typewriter" pitchFamily="49" charset="0"/>
              </a:rPr>
              <a:t>isIpad</a:t>
            </a:r>
            <a:r>
              <a:rPr lang="en-US" altLang="zh-CN" dirty="0" smtClean="0">
                <a:latin typeface="Lucida Sans Typewriter" pitchFamily="49" charset="0"/>
              </a:rPr>
              <a:t> || </a:t>
            </a:r>
            <a:r>
              <a:rPr lang="en-US" altLang="zh-CN" dirty="0" err="1" smtClean="0">
                <a:latin typeface="Lucida Sans Typewriter" pitchFamily="49" charset="0"/>
              </a:rPr>
              <a:t>isAndroid</a:t>
            </a:r>
            <a:r>
              <a:rPr lang="en-US" altLang="zh-CN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})();</a:t>
            </a:r>
            <a:endParaRPr lang="zh-CN" altLang="en-US" dirty="0"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工具库</a:t>
            </a:r>
            <a:r>
              <a:rPr lang="en-US" altLang="zh-CN" dirty="0" smtClean="0"/>
              <a:t>—Dom(1)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429684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function </a:t>
            </a:r>
            <a:r>
              <a:rPr lang="en-US" altLang="zh-CN" sz="2200" dirty="0" err="1" smtClean="0">
                <a:latin typeface="Lucida Sans Typewriter" pitchFamily="49" charset="0"/>
              </a:rPr>
              <a:t>getEle</a:t>
            </a:r>
            <a:r>
              <a:rPr lang="en-US" altLang="zh-CN" sz="2200" dirty="0" smtClean="0">
                <a:latin typeface="Lucida Sans Typewriter" pitchFamily="49" charset="0"/>
              </a:rPr>
              <a:t>(a){		//</a:t>
            </a:r>
            <a:r>
              <a:rPr lang="zh-CN" altLang="en-US" sz="2200" dirty="0" smtClean="0">
                <a:latin typeface="Lucida Sans Typewriter" pitchFamily="49" charset="0"/>
              </a:rPr>
              <a:t>查找节点</a:t>
            </a:r>
          </a:p>
          <a:p>
            <a:pPr>
              <a:buNone/>
            </a:pPr>
            <a:r>
              <a:rPr lang="zh-CN" altLang="en-US" sz="2200" dirty="0" smtClean="0">
                <a:latin typeface="Lucida Sans Typewriter" pitchFamily="49" charset="0"/>
              </a:rPr>
              <a:t>	</a:t>
            </a:r>
            <a:r>
              <a:rPr lang="en-US" altLang="zh-CN" sz="2200" dirty="0" smtClean="0">
                <a:latin typeface="Lucida Sans Typewriter" pitchFamily="49" charset="0"/>
              </a:rPr>
              <a:t>return </a:t>
            </a:r>
            <a:r>
              <a:rPr lang="en-US" altLang="zh-CN" sz="2200" dirty="0" err="1" smtClean="0">
                <a:latin typeface="Lucida Sans Typewriter" pitchFamily="49" charset="0"/>
              </a:rPr>
              <a:t>document.getElementById</a:t>
            </a:r>
            <a:r>
              <a:rPr lang="en-US" altLang="zh-CN" sz="2200" dirty="0" smtClean="0">
                <a:latin typeface="Lucida Sans Typewriter" pitchFamily="49" charset="0"/>
              </a:rPr>
              <a:t>(a);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function </a:t>
            </a:r>
            <a:r>
              <a:rPr lang="en-US" altLang="zh-CN" sz="2200" dirty="0" err="1" smtClean="0">
                <a:latin typeface="Lucida Sans Typewriter" pitchFamily="49" charset="0"/>
              </a:rPr>
              <a:t>createEle</a:t>
            </a:r>
            <a:r>
              <a:rPr lang="en-US" altLang="zh-CN" sz="2200" dirty="0" smtClean="0">
                <a:latin typeface="Lucida Sans Typewriter" pitchFamily="49" charset="0"/>
              </a:rPr>
              <a:t>(tag){	//</a:t>
            </a:r>
            <a:r>
              <a:rPr lang="zh-CN" altLang="en-US" sz="2200" dirty="0" smtClean="0">
                <a:latin typeface="Lucida Sans Typewriter" pitchFamily="49" charset="0"/>
              </a:rPr>
              <a:t>创建节点</a:t>
            </a:r>
          </a:p>
          <a:p>
            <a:pPr>
              <a:buNone/>
            </a:pPr>
            <a:r>
              <a:rPr lang="zh-CN" altLang="en-US" sz="2200" dirty="0" smtClean="0">
                <a:latin typeface="Lucida Sans Typewriter" pitchFamily="49" charset="0"/>
              </a:rPr>
              <a:t>	</a:t>
            </a:r>
            <a:r>
              <a:rPr lang="en-US" altLang="zh-CN" sz="2200" dirty="0" smtClean="0">
                <a:latin typeface="Lucida Sans Typewriter" pitchFamily="49" charset="0"/>
              </a:rPr>
              <a:t>return </a:t>
            </a:r>
            <a:r>
              <a:rPr lang="en-US" altLang="zh-CN" sz="2200" dirty="0" err="1" smtClean="0">
                <a:latin typeface="Lucida Sans Typewriter" pitchFamily="49" charset="0"/>
              </a:rPr>
              <a:t>document.createElement</a:t>
            </a:r>
            <a:r>
              <a:rPr lang="en-US" altLang="zh-CN" sz="2200" dirty="0" smtClean="0">
                <a:latin typeface="Lucida Sans Typewriter" pitchFamily="49" charset="0"/>
              </a:rPr>
              <a:t>(tag);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function </a:t>
            </a:r>
            <a:r>
              <a:rPr lang="en-US" altLang="zh-CN" sz="2200" dirty="0" err="1" smtClean="0">
                <a:latin typeface="Lucida Sans Typewriter" pitchFamily="49" charset="0"/>
              </a:rPr>
              <a:t>setCss</a:t>
            </a:r>
            <a:r>
              <a:rPr lang="en-US" altLang="zh-CN" sz="2200" dirty="0" smtClean="0">
                <a:latin typeface="Lucida Sans Typewriter" pitchFamily="49" charset="0"/>
              </a:rPr>
              <a:t>(</a:t>
            </a:r>
            <a:r>
              <a:rPr lang="en-US" altLang="zh-CN" sz="2200" dirty="0" err="1" smtClean="0">
                <a:latin typeface="Lucida Sans Typewriter" pitchFamily="49" charset="0"/>
              </a:rPr>
              <a:t>ele</a:t>
            </a:r>
            <a:r>
              <a:rPr lang="en-US" altLang="zh-CN" sz="2200" dirty="0" smtClean="0">
                <a:latin typeface="Lucida Sans Typewriter" pitchFamily="49" charset="0"/>
              </a:rPr>
              <a:t>, </a:t>
            </a:r>
            <a:r>
              <a:rPr lang="en-US" altLang="zh-CN" sz="2200" dirty="0" err="1" smtClean="0">
                <a:latin typeface="Lucida Sans Typewriter" pitchFamily="49" charset="0"/>
              </a:rPr>
              <a:t>css</a:t>
            </a:r>
            <a:r>
              <a:rPr lang="en-US" altLang="zh-CN" sz="2200" dirty="0" smtClean="0">
                <a:latin typeface="Lucida Sans Typewriter" pitchFamily="49" charset="0"/>
              </a:rPr>
              <a:t>){	//</a:t>
            </a:r>
            <a:r>
              <a:rPr lang="zh-CN" altLang="en-US" sz="2200" dirty="0" smtClean="0">
                <a:latin typeface="Lucida Sans Typewriter" pitchFamily="49" charset="0"/>
              </a:rPr>
              <a:t>设置</a:t>
            </a:r>
            <a:r>
              <a:rPr lang="en-US" altLang="zh-CN" sz="2200" dirty="0" err="1" smtClean="0">
                <a:latin typeface="Lucida Sans Typewriter" pitchFamily="49" charset="0"/>
              </a:rPr>
              <a:t>css</a:t>
            </a:r>
            <a:r>
              <a:rPr lang="zh-CN" altLang="en-US" sz="2200" dirty="0" smtClean="0">
                <a:latin typeface="Lucida Sans Typewriter" pitchFamily="49" charset="0"/>
              </a:rPr>
              <a:t>属性</a:t>
            </a:r>
          </a:p>
          <a:p>
            <a:pPr>
              <a:buNone/>
            </a:pPr>
            <a:r>
              <a:rPr lang="zh-CN" altLang="en-US" sz="2200" dirty="0" smtClean="0">
                <a:latin typeface="Lucida Sans Typewriter" pitchFamily="49" charset="0"/>
              </a:rPr>
              <a:t>	</a:t>
            </a:r>
            <a:r>
              <a:rPr lang="en-US" altLang="zh-CN" sz="2200" dirty="0" err="1" smtClean="0">
                <a:latin typeface="Lucida Sans Typewriter" pitchFamily="49" charset="0"/>
              </a:rPr>
              <a:t>var</a:t>
            </a:r>
            <a:r>
              <a:rPr lang="en-US" altLang="zh-CN" sz="2200" dirty="0" smtClean="0">
                <a:latin typeface="Lucida Sans Typewriter" pitchFamily="49" charset="0"/>
              </a:rPr>
              <a:t> z = </a:t>
            </a:r>
            <a:r>
              <a:rPr lang="en-US" altLang="zh-CN" sz="2200" dirty="0" err="1" smtClean="0">
                <a:latin typeface="Lucida Sans Typewriter" pitchFamily="49" charset="0"/>
              </a:rPr>
              <a:t>ele.style</a:t>
            </a:r>
            <a:r>
              <a:rPr lang="en-US" altLang="zh-CN" sz="22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for(</a:t>
            </a:r>
            <a:r>
              <a:rPr lang="en-US" altLang="zh-CN" sz="2200" dirty="0" err="1" smtClean="0">
                <a:latin typeface="Lucida Sans Typewriter" pitchFamily="49" charset="0"/>
              </a:rPr>
              <a:t>var</a:t>
            </a:r>
            <a:r>
              <a:rPr lang="en-US" altLang="zh-CN" sz="2200" dirty="0" smtClean="0">
                <a:latin typeface="Lucida Sans Typewriter" pitchFamily="49" charset="0"/>
              </a:rPr>
              <a:t> </a:t>
            </a:r>
            <a:r>
              <a:rPr lang="en-US" altLang="zh-CN" sz="2200" dirty="0" err="1" smtClean="0">
                <a:latin typeface="Lucida Sans Typewriter" pitchFamily="49" charset="0"/>
              </a:rPr>
              <a:t>i</a:t>
            </a:r>
            <a:r>
              <a:rPr lang="en-US" altLang="zh-CN" sz="2200" dirty="0" smtClean="0">
                <a:latin typeface="Lucida Sans Typewriter" pitchFamily="49" charset="0"/>
              </a:rPr>
              <a:t> in </a:t>
            </a:r>
            <a:r>
              <a:rPr lang="en-US" altLang="zh-CN" sz="2200" dirty="0" err="1" smtClean="0">
                <a:latin typeface="Lucida Sans Typewriter" pitchFamily="49" charset="0"/>
              </a:rPr>
              <a:t>css</a:t>
            </a:r>
            <a:r>
              <a:rPr lang="en-US" altLang="zh-CN" sz="2200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	z[</a:t>
            </a:r>
            <a:r>
              <a:rPr lang="en-US" altLang="zh-CN" sz="2200" dirty="0" err="1" smtClean="0">
                <a:latin typeface="Lucida Sans Typewriter" pitchFamily="49" charset="0"/>
              </a:rPr>
              <a:t>i</a:t>
            </a:r>
            <a:r>
              <a:rPr lang="en-US" altLang="zh-CN" sz="2200" dirty="0" smtClean="0">
                <a:latin typeface="Lucida Sans Typewriter" pitchFamily="49" charset="0"/>
              </a:rPr>
              <a:t>] = </a:t>
            </a:r>
            <a:r>
              <a:rPr lang="en-US" altLang="zh-CN" sz="2200" dirty="0" err="1" smtClean="0">
                <a:latin typeface="Lucida Sans Typewriter" pitchFamily="49" charset="0"/>
              </a:rPr>
              <a:t>css</a:t>
            </a:r>
            <a:r>
              <a:rPr lang="en-US" altLang="zh-CN" sz="2200" dirty="0" smtClean="0">
                <a:latin typeface="Lucida Sans Typewriter" pitchFamily="49" charset="0"/>
              </a:rPr>
              <a:t>[</a:t>
            </a:r>
            <a:r>
              <a:rPr lang="en-US" altLang="zh-CN" sz="2200" dirty="0" err="1" smtClean="0">
                <a:latin typeface="Lucida Sans Typewriter" pitchFamily="49" charset="0"/>
              </a:rPr>
              <a:t>i</a:t>
            </a:r>
            <a:r>
              <a:rPr lang="en-US" altLang="zh-CN" sz="2200" dirty="0" smtClean="0">
                <a:latin typeface="Lucida Sans Typewriter" pitchFamily="49" charset="0"/>
              </a:rPr>
              <a:t>];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}</a:t>
            </a:r>
            <a:endParaRPr lang="zh-CN" altLang="en-US" sz="2200" dirty="0"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6"/>
            <a:ext cx="8229600" cy="65722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y = </a:t>
            </a:r>
            <a:r>
              <a:rPr lang="en-US" altLang="zh-CN" sz="1500" dirty="0" err="1" smtClean="0">
                <a:latin typeface="Lucida Sans Typewriter" pitchFamily="49" charset="0"/>
              </a:rPr>
              <a:t>css</a:t>
            </a:r>
            <a:r>
              <a:rPr lang="en-US" altLang="zh-CN" sz="1500" dirty="0" smtClean="0">
                <a:latin typeface="Lucida Sans Typewriter" pitchFamily="49" charset="0"/>
              </a:rPr>
              <a:t>[</a:t>
            </a:r>
            <a:r>
              <a:rPr lang="en-US" altLang="zh-CN" sz="1500" dirty="0" err="1" smtClean="0">
                <a:latin typeface="Lucida Sans Typewriter" pitchFamily="49" charset="0"/>
              </a:rPr>
              <a:t>i</a:t>
            </a:r>
            <a:r>
              <a:rPr lang="en-US" altLang="zh-CN" sz="1500" dirty="0" smtClean="0">
                <a:latin typeface="Lucida Sans Typewriter" pitchFamily="49" charset="0"/>
              </a:rPr>
              <a:t>], x = </a:t>
            </a:r>
            <a:r>
              <a:rPr lang="en-US" altLang="zh-CN" sz="1500" dirty="0" err="1" smtClean="0">
                <a:latin typeface="Lucida Sans Typewriter" pitchFamily="49" charset="0"/>
              </a:rPr>
              <a:t>Math.round</a:t>
            </a:r>
            <a:r>
              <a:rPr lang="en-US" altLang="zh-CN" sz="1500" dirty="0" smtClean="0">
                <a:latin typeface="Lucida Sans Typewriter" pitchFamily="49" charset="0"/>
              </a:rPr>
              <a:t>(y) + '</a:t>
            </a:r>
            <a:r>
              <a:rPr lang="en-US" altLang="zh-CN" sz="1500" dirty="0" err="1" smtClean="0">
                <a:latin typeface="Lucida Sans Typewriter" pitchFamily="49" charset="0"/>
              </a:rPr>
              <a:t>px</a:t>
            </a:r>
            <a:r>
              <a:rPr lang="en-US" altLang="zh-CN" sz="1500" dirty="0" smtClean="0">
                <a:latin typeface="Lucida Sans Typewriter" pitchFamily="49" charset="0"/>
              </a:rPr>
              <a:t>';</a:t>
            </a:r>
          </a:p>
          <a:p>
            <a:pPr>
              <a:buNone/>
            </a:pPr>
            <a:r>
              <a:rPr lang="en-US" altLang="zh-CN" sz="1500" dirty="0" err="1" smtClean="0">
                <a:latin typeface="Lucida Sans Typewriter" pitchFamily="49" charset="0"/>
              </a:rPr>
              <a:t>ele</a:t>
            </a:r>
            <a:r>
              <a:rPr lang="en-US" altLang="zh-CN" sz="1500" dirty="0" smtClean="0">
                <a:latin typeface="Lucida Sans Typewriter" pitchFamily="49" charset="0"/>
              </a:rPr>
              <a:t>[‘_’+</a:t>
            </a:r>
            <a:r>
              <a:rPr lang="en-US" altLang="zh-CN" sz="1500" dirty="0" err="1" smtClean="0">
                <a:latin typeface="Lucida Sans Typewriter" pitchFamily="49" charset="0"/>
              </a:rPr>
              <a:t>i</a:t>
            </a:r>
            <a:r>
              <a:rPr lang="en-US" altLang="zh-CN" sz="1500" dirty="0" smtClean="0">
                <a:latin typeface="Lucida Sans Typewriter" pitchFamily="49" charset="0"/>
              </a:rPr>
              <a:t>] = y;			//</a:t>
            </a:r>
            <a:r>
              <a:rPr lang="zh-CN" altLang="en-US" sz="1500" dirty="0" smtClean="0">
                <a:latin typeface="Lucida Sans Typewriter" pitchFamily="49" charset="0"/>
              </a:rPr>
              <a:t>记住当前属性值，每次读</a:t>
            </a:r>
            <a:r>
              <a:rPr lang="en-US" altLang="zh-CN" sz="1500" dirty="0" smtClean="0">
                <a:latin typeface="Lucida Sans Typewriter" pitchFamily="49" charset="0"/>
              </a:rPr>
              <a:t>style</a:t>
            </a:r>
            <a:r>
              <a:rPr lang="zh-CN" altLang="en-US" sz="1500" dirty="0" smtClean="0">
                <a:latin typeface="Lucida Sans Typewriter" pitchFamily="49" charset="0"/>
              </a:rPr>
              <a:t>值都有代价</a:t>
            </a:r>
            <a:endParaRPr lang="en-US" altLang="zh-CN" sz="15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switch(</a:t>
            </a:r>
            <a:r>
              <a:rPr lang="en-US" altLang="zh-CN" sz="1500" dirty="0" err="1" smtClean="0">
                <a:latin typeface="Lucida Sans Typewriter" pitchFamily="49" charset="0"/>
              </a:rPr>
              <a:t>i</a:t>
            </a:r>
            <a:r>
              <a:rPr lang="en-US" altLang="zh-CN" sz="1500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‘l’: </a:t>
            </a:r>
            <a:r>
              <a:rPr lang="en-US" altLang="zh-CN" sz="1500" dirty="0" err="1" smtClean="0">
                <a:latin typeface="Lucida Sans Typewriter" pitchFamily="49" charset="0"/>
              </a:rPr>
              <a:t>z.marginLeft</a:t>
            </a:r>
            <a:r>
              <a:rPr lang="en-US" altLang="zh-CN" sz="1500" dirty="0" smtClean="0">
                <a:latin typeface="Lucida Sans Typewriter" pitchFamily="49" charset="0"/>
              </a:rPr>
              <a:t> 	=  x; break;	//</a:t>
            </a:r>
            <a:r>
              <a:rPr lang="en-US" altLang="zh-CN" sz="1500" dirty="0" err="1" smtClean="0">
                <a:latin typeface="Lucida Sans Typewriter" pitchFamily="49" charset="0"/>
              </a:rPr>
              <a:t>marginLeft</a:t>
            </a:r>
            <a:r>
              <a:rPr lang="en-US" altLang="zh-CN" sz="1500" dirty="0" smtClean="0">
                <a:latin typeface="Lucida Sans Typewriter" pitchFamily="49" charset="0"/>
              </a:rPr>
              <a:t> </a:t>
            </a:r>
            <a:r>
              <a:rPr lang="zh-CN" altLang="en-US" sz="1500" dirty="0" smtClean="0">
                <a:latin typeface="Lucida Sans Typewriter" pitchFamily="49" charset="0"/>
              </a:rPr>
              <a:t>代替</a:t>
            </a:r>
            <a:r>
              <a:rPr lang="en-US" altLang="zh-CN" sz="1500" dirty="0" smtClean="0">
                <a:latin typeface="Lucida Sans Typewriter" pitchFamily="49" charset="0"/>
              </a:rPr>
              <a:t>left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't': </a:t>
            </a:r>
            <a:r>
              <a:rPr lang="en-US" altLang="zh-CN" sz="1500" dirty="0" err="1" smtClean="0">
                <a:latin typeface="Lucida Sans Typewriter" pitchFamily="49" charset="0"/>
              </a:rPr>
              <a:t>z.marginTop</a:t>
            </a:r>
            <a:r>
              <a:rPr lang="en-US" altLang="zh-CN" sz="1500" dirty="0" smtClean="0">
                <a:latin typeface="Lucida Sans Typewriter" pitchFamily="49" charset="0"/>
              </a:rPr>
              <a:t> 	=  x; break;	//</a:t>
            </a:r>
            <a:r>
              <a:rPr lang="en-US" altLang="zh-CN" sz="1500" dirty="0" err="1" smtClean="0">
                <a:latin typeface="Lucida Sans Typewriter" pitchFamily="49" charset="0"/>
              </a:rPr>
              <a:t>marginTop</a:t>
            </a:r>
            <a:r>
              <a:rPr lang="en-US" altLang="zh-CN" sz="1500" dirty="0" smtClean="0">
                <a:latin typeface="Lucida Sans Typewriter" pitchFamily="49" charset="0"/>
              </a:rPr>
              <a:t>  </a:t>
            </a:r>
            <a:r>
              <a:rPr lang="zh-CN" altLang="en-US" sz="1500" dirty="0" smtClean="0">
                <a:latin typeface="Lucida Sans Typewriter" pitchFamily="49" charset="0"/>
              </a:rPr>
              <a:t>代替</a:t>
            </a:r>
            <a:r>
              <a:rPr lang="en-US" altLang="zh-CN" sz="1500" dirty="0" smtClean="0">
                <a:latin typeface="Lucida Sans Typewriter" pitchFamily="49" charset="0"/>
              </a:rPr>
              <a:t>top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'w': </a:t>
            </a:r>
            <a:r>
              <a:rPr lang="en-US" altLang="zh-CN" sz="1500" dirty="0" err="1" smtClean="0">
                <a:latin typeface="Lucida Sans Typewriter" pitchFamily="49" charset="0"/>
              </a:rPr>
              <a:t>z.width</a:t>
            </a:r>
            <a:r>
              <a:rPr lang="en-US" altLang="zh-CN" sz="1500" dirty="0" smtClean="0">
                <a:latin typeface="Lucida Sans Typewriter" pitchFamily="49" charset="0"/>
              </a:rPr>
              <a:t> 		=  x; break;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'h': </a:t>
            </a:r>
            <a:r>
              <a:rPr lang="en-US" altLang="zh-CN" sz="1500" dirty="0" err="1" smtClean="0">
                <a:latin typeface="Lucida Sans Typewriter" pitchFamily="49" charset="0"/>
              </a:rPr>
              <a:t>z.height</a:t>
            </a:r>
            <a:r>
              <a:rPr lang="en-US" altLang="zh-CN" sz="1500" dirty="0" smtClean="0">
                <a:latin typeface="Lucida Sans Typewriter" pitchFamily="49" charset="0"/>
              </a:rPr>
              <a:t> 		=  x; break;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'f': </a:t>
            </a:r>
            <a:r>
              <a:rPr lang="en-US" altLang="zh-CN" sz="1500" dirty="0" err="1" smtClean="0">
                <a:latin typeface="Lucida Sans Typewriter" pitchFamily="49" charset="0"/>
              </a:rPr>
              <a:t>z.fontSize</a:t>
            </a:r>
            <a:r>
              <a:rPr lang="en-US" altLang="zh-CN" sz="1500" dirty="0" smtClean="0">
                <a:latin typeface="Lucida Sans Typewriter" pitchFamily="49" charset="0"/>
              </a:rPr>
              <a:t>		=  x; break;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</a:t>
            </a:r>
            <a:r>
              <a:rPr lang="en-US" altLang="zh-CN" sz="1500" dirty="0" err="1" smtClean="0">
                <a:latin typeface="Lucida Sans Typewriter" pitchFamily="49" charset="0"/>
              </a:rPr>
              <a:t>lh</a:t>
            </a:r>
            <a:r>
              <a:rPr lang="en-US" altLang="zh-CN" sz="1500" dirty="0" smtClean="0">
                <a:latin typeface="Lucida Sans Typewriter" pitchFamily="49" charset="0"/>
              </a:rPr>
              <a:t>': </a:t>
            </a:r>
            <a:r>
              <a:rPr lang="en-US" altLang="zh-CN" sz="1500" dirty="0" err="1" smtClean="0">
                <a:latin typeface="Lucida Sans Typewriter" pitchFamily="49" charset="0"/>
              </a:rPr>
              <a:t>z.lineHeight</a:t>
            </a:r>
            <a:r>
              <a:rPr lang="en-US" altLang="zh-CN" sz="1500" dirty="0" smtClean="0">
                <a:latin typeface="Lucida Sans Typewriter" pitchFamily="49" charset="0"/>
              </a:rPr>
              <a:t>	=  x; break;</a:t>
            </a:r>
          </a:p>
          <a:p>
            <a:pPr>
              <a:buNone/>
            </a:pPr>
            <a:endParaRPr lang="en-US" altLang="zh-CN" sz="15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'a': </a:t>
            </a:r>
            <a:r>
              <a:rPr lang="en-US" altLang="zh-CN" sz="1500" dirty="0" err="1" smtClean="0">
                <a:latin typeface="Lucida Sans Typewriter" pitchFamily="49" charset="0"/>
              </a:rPr>
              <a:t>z.opacity</a:t>
            </a:r>
            <a:r>
              <a:rPr lang="en-US" altLang="zh-CN" sz="1500" dirty="0" smtClean="0">
                <a:latin typeface="Lucida Sans Typewriter" pitchFamily="49" charset="0"/>
              </a:rPr>
              <a:t>		=  y; break;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'c': </a:t>
            </a:r>
            <a:r>
              <a:rPr lang="en-US" altLang="zh-CN" sz="1500" dirty="0" err="1" smtClean="0">
                <a:latin typeface="Lucida Sans Typewriter" pitchFamily="49" charset="0"/>
              </a:rPr>
              <a:t>z.color</a:t>
            </a:r>
            <a:r>
              <a:rPr lang="en-US" altLang="zh-CN" sz="1500" dirty="0" smtClean="0">
                <a:latin typeface="Lucida Sans Typewriter" pitchFamily="49" charset="0"/>
              </a:rPr>
              <a:t> 		=  y; break;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'd': </a:t>
            </a:r>
            <a:r>
              <a:rPr lang="en-US" altLang="zh-CN" sz="1500" dirty="0" err="1" smtClean="0">
                <a:latin typeface="Lucida Sans Typewriter" pitchFamily="49" charset="0"/>
              </a:rPr>
              <a:t>z.display</a:t>
            </a:r>
            <a:r>
              <a:rPr lang="en-US" altLang="zh-CN" sz="1500" dirty="0" smtClean="0">
                <a:latin typeface="Lucida Sans Typewriter" pitchFamily="49" charset="0"/>
              </a:rPr>
              <a:t> 		=  y; break;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'o': </a:t>
            </a:r>
            <a:r>
              <a:rPr lang="en-US" altLang="zh-CN" sz="1500" dirty="0" err="1" smtClean="0">
                <a:latin typeface="Lucida Sans Typewriter" pitchFamily="49" charset="0"/>
              </a:rPr>
              <a:t>z.overflow</a:t>
            </a:r>
            <a:r>
              <a:rPr lang="en-US" altLang="zh-CN" sz="1500" dirty="0" smtClean="0">
                <a:latin typeface="Lucida Sans Typewriter" pitchFamily="49" charset="0"/>
              </a:rPr>
              <a:t>		=  y; break;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'p': </a:t>
            </a:r>
            <a:r>
              <a:rPr lang="en-US" altLang="zh-CN" sz="1500" dirty="0" err="1" smtClean="0">
                <a:latin typeface="Lucida Sans Typewriter" pitchFamily="49" charset="0"/>
              </a:rPr>
              <a:t>z.position</a:t>
            </a:r>
            <a:r>
              <a:rPr lang="en-US" altLang="zh-CN" sz="1500" dirty="0" smtClean="0">
                <a:latin typeface="Lucida Sans Typewriter" pitchFamily="49" charset="0"/>
              </a:rPr>
              <a:t>		=  y; break;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'z': </a:t>
            </a:r>
            <a:r>
              <a:rPr lang="en-US" altLang="zh-CN" sz="1500" dirty="0" err="1" smtClean="0">
                <a:latin typeface="Lucida Sans Typewriter" pitchFamily="49" charset="0"/>
              </a:rPr>
              <a:t>z.zIndex</a:t>
            </a:r>
            <a:r>
              <a:rPr lang="en-US" altLang="zh-CN" sz="1500" dirty="0" smtClean="0">
                <a:latin typeface="Lucida Sans Typewriter" pitchFamily="49" charset="0"/>
              </a:rPr>
              <a:t>		=  y; break;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</a:t>
            </a:r>
            <a:r>
              <a:rPr lang="en-US" altLang="zh-CN" sz="1500" dirty="0" err="1" smtClean="0">
                <a:latin typeface="Lucida Sans Typewriter" pitchFamily="49" charset="0"/>
              </a:rPr>
              <a:t>cs</a:t>
            </a:r>
            <a:r>
              <a:rPr lang="en-US" altLang="zh-CN" sz="1500" dirty="0" smtClean="0">
                <a:latin typeface="Lucida Sans Typewriter" pitchFamily="49" charset="0"/>
              </a:rPr>
              <a:t>': </a:t>
            </a:r>
            <a:r>
              <a:rPr lang="en-US" altLang="zh-CN" sz="1500" dirty="0" err="1" smtClean="0">
                <a:latin typeface="Lucida Sans Typewriter" pitchFamily="49" charset="0"/>
              </a:rPr>
              <a:t>z.cursor</a:t>
            </a:r>
            <a:r>
              <a:rPr lang="en-US" altLang="zh-CN" sz="1500" dirty="0" smtClean="0">
                <a:latin typeface="Lucida Sans Typewriter" pitchFamily="49" charset="0"/>
              </a:rPr>
              <a:t>		=  y; break;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</a:t>
            </a:r>
            <a:r>
              <a:rPr lang="en-US" altLang="zh-CN" sz="1500" dirty="0" err="1" smtClean="0">
                <a:latin typeface="Lucida Sans Typewriter" pitchFamily="49" charset="0"/>
              </a:rPr>
              <a:t>ta</a:t>
            </a:r>
            <a:r>
              <a:rPr lang="en-US" altLang="zh-CN" sz="1500" dirty="0" smtClean="0">
                <a:latin typeface="Lucida Sans Typewriter" pitchFamily="49" charset="0"/>
              </a:rPr>
              <a:t>': </a:t>
            </a:r>
            <a:r>
              <a:rPr lang="en-US" altLang="zh-CN" sz="1500" dirty="0" err="1" smtClean="0">
                <a:latin typeface="Lucida Sans Typewriter" pitchFamily="49" charset="0"/>
              </a:rPr>
              <a:t>z.textAlign</a:t>
            </a:r>
            <a:r>
              <a:rPr lang="en-US" altLang="zh-CN" sz="1500" dirty="0" smtClean="0">
                <a:latin typeface="Lucida Sans Typewriter" pitchFamily="49" charset="0"/>
              </a:rPr>
              <a:t>	=  y; break;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</a:t>
            </a:r>
            <a:r>
              <a:rPr lang="en-US" altLang="zh-CN" sz="1500" dirty="0" err="1" smtClean="0">
                <a:latin typeface="Lucida Sans Typewriter" pitchFamily="49" charset="0"/>
              </a:rPr>
              <a:t>bd</a:t>
            </a:r>
            <a:r>
              <a:rPr lang="en-US" altLang="zh-CN" sz="1500" dirty="0" smtClean="0">
                <a:latin typeface="Lucida Sans Typewriter" pitchFamily="49" charset="0"/>
              </a:rPr>
              <a:t>': </a:t>
            </a:r>
            <a:r>
              <a:rPr lang="en-US" altLang="zh-CN" sz="1500" dirty="0" err="1" smtClean="0">
                <a:latin typeface="Lucida Sans Typewriter" pitchFamily="49" charset="0"/>
              </a:rPr>
              <a:t>z.border</a:t>
            </a:r>
            <a:r>
              <a:rPr lang="en-US" altLang="zh-CN" sz="1500" dirty="0" smtClean="0">
                <a:latin typeface="Lucida Sans Typewriter" pitchFamily="49" charset="0"/>
              </a:rPr>
              <a:t>		=  y; break;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'</a:t>
            </a:r>
            <a:r>
              <a:rPr lang="en-US" altLang="zh-CN" sz="1500" dirty="0" err="1" smtClean="0">
                <a:latin typeface="Lucida Sans Typewriter" pitchFamily="49" charset="0"/>
              </a:rPr>
              <a:t>bg</a:t>
            </a:r>
            <a:r>
              <a:rPr lang="en-US" altLang="zh-CN" sz="1500" dirty="0" smtClean="0">
                <a:latin typeface="Lucida Sans Typewriter" pitchFamily="49" charset="0"/>
              </a:rPr>
              <a:t>': </a:t>
            </a:r>
            <a:r>
              <a:rPr lang="en-US" altLang="zh-CN" sz="1500" dirty="0" err="1" smtClean="0">
                <a:latin typeface="Lucida Sans Typewriter" pitchFamily="49" charset="0"/>
              </a:rPr>
              <a:t>z.background</a:t>
            </a:r>
            <a:r>
              <a:rPr lang="en-US" altLang="zh-CN" sz="1500" dirty="0" smtClean="0">
                <a:latin typeface="Lucida Sans Typewriter" pitchFamily="49" charset="0"/>
              </a:rPr>
              <a:t>	=  y; break;</a:t>
            </a:r>
          </a:p>
          <a:p>
            <a:pPr>
              <a:buNone/>
            </a:pPr>
            <a:endParaRPr lang="en-US" altLang="zh-CN" sz="15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case ‘</a:t>
            </a:r>
            <a:r>
              <a:rPr lang="en-US" altLang="zh-CN" sz="1500" dirty="0" err="1" smtClean="0">
                <a:latin typeface="Lucida Sans Typewriter" pitchFamily="49" charset="0"/>
              </a:rPr>
              <a:t>i</a:t>
            </a:r>
            <a:r>
              <a:rPr lang="en-US" altLang="zh-CN" sz="1500" dirty="0" smtClean="0">
                <a:latin typeface="Lucida Sans Typewriter" pitchFamily="49" charset="0"/>
              </a:rPr>
              <a:t>’: </a:t>
            </a:r>
            <a:r>
              <a:rPr lang="en-US" altLang="zh-CN" sz="1500" dirty="0" err="1" smtClean="0">
                <a:latin typeface="Lucida Sans Typewriter" pitchFamily="49" charset="0"/>
              </a:rPr>
              <a:t>ele.innerHTML</a:t>
            </a:r>
            <a:r>
              <a:rPr lang="en-US" altLang="zh-CN" sz="1500" dirty="0" smtClean="0">
                <a:latin typeface="Lucida Sans Typewriter" pitchFamily="49" charset="0"/>
              </a:rPr>
              <a:t>	=  y; break;	//</a:t>
            </a:r>
            <a:r>
              <a:rPr lang="zh-CN" altLang="en-US" sz="1500" dirty="0" smtClean="0">
                <a:latin typeface="Lucida Sans Typewriter" pitchFamily="49" charset="0"/>
              </a:rPr>
              <a:t>支持直接写内容</a:t>
            </a:r>
            <a:endParaRPr lang="en-US" altLang="zh-CN" sz="15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	default : z[</a:t>
            </a:r>
            <a:r>
              <a:rPr lang="en-US" altLang="zh-CN" sz="1500" dirty="0" err="1" smtClean="0">
                <a:latin typeface="Lucida Sans Typewriter" pitchFamily="49" charset="0"/>
              </a:rPr>
              <a:t>i</a:t>
            </a:r>
            <a:r>
              <a:rPr lang="en-US" altLang="zh-CN" sz="1500" dirty="0" smtClean="0">
                <a:latin typeface="Lucida Sans Typewriter" pitchFamily="49" charset="0"/>
              </a:rPr>
              <a:t>] = y;</a:t>
            </a:r>
          </a:p>
          <a:p>
            <a:pPr>
              <a:buNone/>
            </a:pPr>
            <a:r>
              <a:rPr lang="en-US" altLang="zh-CN" sz="1500" dirty="0" smtClean="0">
                <a:latin typeface="Lucida Sans Typewriter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工具库</a:t>
            </a:r>
            <a:r>
              <a:rPr lang="en-US" altLang="zh-CN" dirty="0" smtClean="0"/>
              <a:t>—Dom(2)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</a:t>
            </a:r>
            <a:r>
              <a:rPr lang="en-US" altLang="zh-CN" dirty="0" err="1" smtClean="0">
                <a:latin typeface="Lucida Sans Typewriter" pitchFamily="49" charset="0"/>
              </a:rPr>
              <a:t>createAppend</a:t>
            </a:r>
            <a:r>
              <a:rPr lang="en-US" altLang="zh-CN" dirty="0" smtClean="0">
                <a:latin typeface="Lucida Sans Typewriter" pitchFamily="49" charset="0"/>
              </a:rPr>
              <a:t>(father, </a:t>
            </a:r>
            <a:r>
              <a:rPr lang="en-US" altLang="zh-CN" dirty="0" err="1" smtClean="0">
                <a:latin typeface="Lucida Sans Typewriter" pitchFamily="49" charset="0"/>
              </a:rPr>
              <a:t>css</a:t>
            </a:r>
            <a:r>
              <a:rPr lang="en-US" altLang="zh-CN" dirty="0" smtClean="0">
                <a:latin typeface="Lucida Sans Typewriter" pitchFamily="49" charset="0"/>
              </a:rPr>
              <a:t>, tag){  //</a:t>
            </a:r>
            <a:r>
              <a:rPr lang="zh-CN" altLang="en-US" dirty="0" smtClean="0">
                <a:latin typeface="Lucida Sans Typewriter" pitchFamily="49" charset="0"/>
              </a:rPr>
              <a:t>添加节点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</a:t>
            </a:r>
            <a:r>
              <a:rPr lang="en-US" altLang="zh-CN" dirty="0" err="1" smtClean="0">
                <a:latin typeface="Lucida Sans Typewriter" pitchFamily="49" charset="0"/>
              </a:rPr>
              <a:t>ele</a:t>
            </a:r>
            <a:r>
              <a:rPr lang="en-US" altLang="zh-CN" dirty="0" smtClean="0">
                <a:latin typeface="Lucida Sans Typewriter" pitchFamily="49" charset="0"/>
              </a:rPr>
              <a:t> = </a:t>
            </a:r>
            <a:r>
              <a:rPr lang="en-US" altLang="zh-CN" dirty="0" err="1" smtClean="0">
                <a:latin typeface="Lucida Sans Typewriter" pitchFamily="49" charset="0"/>
              </a:rPr>
              <a:t>createEle</a:t>
            </a:r>
            <a:r>
              <a:rPr lang="en-US" altLang="zh-CN" dirty="0" smtClean="0">
                <a:latin typeface="Lucida Sans Typewriter" pitchFamily="49" charset="0"/>
              </a:rPr>
              <a:t>(tag || 'div');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setCss</a:t>
            </a:r>
            <a:r>
              <a:rPr lang="en-US" altLang="zh-CN" dirty="0" smtClean="0">
                <a:latin typeface="Lucida Sans Typewriter" pitchFamily="49" charset="0"/>
              </a:rPr>
              <a:t>(z, </a:t>
            </a:r>
            <a:r>
              <a:rPr lang="en-US" altLang="zh-CN" dirty="0" err="1" smtClean="0">
                <a:latin typeface="Lucida Sans Typewriter" pitchFamily="49" charset="0"/>
              </a:rPr>
              <a:t>css</a:t>
            </a:r>
            <a:r>
              <a:rPr lang="en-US" altLang="zh-CN" dirty="0" smtClean="0">
                <a:latin typeface="Lucida Sans Typewriter" pitchFamily="49" charset="0"/>
              </a:rPr>
              <a:t> || {})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(father || </a:t>
            </a:r>
            <a:r>
              <a:rPr lang="en-US" altLang="zh-CN" dirty="0" err="1" smtClean="0">
                <a:latin typeface="Lucida Sans Typewriter" pitchFamily="49" charset="0"/>
              </a:rPr>
              <a:t>document.body</a:t>
            </a:r>
            <a:r>
              <a:rPr lang="en-US" altLang="zh-CN" dirty="0" smtClean="0">
                <a:latin typeface="Lucida Sans Typewriter" pitchFamily="49" charset="0"/>
              </a:rPr>
              <a:t>).</a:t>
            </a:r>
            <a:r>
              <a:rPr lang="en-US" altLang="zh-CN" dirty="0" err="1" smtClean="0">
                <a:latin typeface="Lucida Sans Typewriter" pitchFamily="49" charset="0"/>
              </a:rPr>
              <a:t>appendChild</a:t>
            </a:r>
            <a:r>
              <a:rPr lang="en-US" altLang="zh-CN" dirty="0" smtClean="0">
                <a:latin typeface="Lucida Sans Typewriter" pitchFamily="49" charset="0"/>
              </a:rPr>
              <a:t>(z);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return z;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</a:t>
            </a:r>
            <a:r>
              <a:rPr lang="en-US" altLang="zh-CN" dirty="0" err="1" smtClean="0">
                <a:latin typeface="Lucida Sans Typewriter" pitchFamily="49" charset="0"/>
              </a:rPr>
              <a:t>hideEle</a:t>
            </a:r>
            <a:r>
              <a:rPr lang="en-US" altLang="zh-CN" dirty="0" smtClean="0">
                <a:latin typeface="Lucida Sans Typewriter" pitchFamily="49" charset="0"/>
              </a:rPr>
              <a:t>(</a:t>
            </a:r>
            <a:r>
              <a:rPr lang="en-US" altLang="zh-CN" dirty="0" err="1" smtClean="0">
                <a:latin typeface="Lucida Sans Typewriter" pitchFamily="49" charset="0"/>
              </a:rPr>
              <a:t>ele</a:t>
            </a:r>
            <a:r>
              <a:rPr lang="en-US" altLang="zh-CN" dirty="0" smtClean="0">
                <a:latin typeface="Lucida Sans Typewriter" pitchFamily="49" charset="0"/>
              </a:rPr>
              <a:t>){			    //</a:t>
            </a:r>
            <a:r>
              <a:rPr lang="zh-CN" altLang="en-US" dirty="0" smtClean="0">
                <a:latin typeface="Lucida Sans Typewriter" pitchFamily="49" charset="0"/>
              </a:rPr>
              <a:t>隐藏节点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ele.style.display</a:t>
            </a:r>
            <a:r>
              <a:rPr lang="en-US" altLang="zh-CN" dirty="0" smtClean="0">
                <a:latin typeface="Lucida Sans Typewriter" pitchFamily="49" charset="0"/>
              </a:rPr>
              <a:t> = 'none';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</a:t>
            </a:r>
            <a:r>
              <a:rPr lang="en-US" altLang="zh-CN" dirty="0" err="1" smtClean="0">
                <a:latin typeface="Lucida Sans Typewriter" pitchFamily="49" charset="0"/>
              </a:rPr>
              <a:t>showEle</a:t>
            </a:r>
            <a:r>
              <a:rPr lang="en-US" altLang="zh-CN" dirty="0" smtClean="0">
                <a:latin typeface="Lucida Sans Typewriter" pitchFamily="49" charset="0"/>
              </a:rPr>
              <a:t>(</a:t>
            </a:r>
            <a:r>
              <a:rPr lang="en-US" altLang="zh-CN" dirty="0" err="1" smtClean="0">
                <a:latin typeface="Lucida Sans Typewriter" pitchFamily="49" charset="0"/>
              </a:rPr>
              <a:t>ele</a:t>
            </a:r>
            <a:r>
              <a:rPr lang="en-US" altLang="zh-CN" dirty="0" smtClean="0">
                <a:latin typeface="Lucida Sans Typewriter" pitchFamily="49" charset="0"/>
              </a:rPr>
              <a:t>){			    //</a:t>
            </a:r>
            <a:r>
              <a:rPr lang="zh-CN" altLang="en-US" dirty="0" smtClean="0">
                <a:latin typeface="Lucida Sans Typewriter" pitchFamily="49" charset="0"/>
              </a:rPr>
              <a:t>显示节点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ele.style.display</a:t>
            </a:r>
            <a:r>
              <a:rPr lang="en-US" altLang="zh-CN" dirty="0" smtClean="0">
                <a:latin typeface="Lucida Sans Typewriter" pitchFamily="49" charset="0"/>
              </a:rPr>
              <a:t> = '';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html(</a:t>
            </a:r>
            <a:r>
              <a:rPr lang="en-US" altLang="zh-CN" dirty="0" err="1" smtClean="0">
                <a:latin typeface="Lucida Sans Typewriter" pitchFamily="49" charset="0"/>
              </a:rPr>
              <a:t>ele</a:t>
            </a:r>
            <a:r>
              <a:rPr lang="en-US" altLang="zh-CN" dirty="0" smtClean="0">
                <a:latin typeface="Lucida Sans Typewriter" pitchFamily="49" charset="0"/>
              </a:rPr>
              <a:t>, </a:t>
            </a:r>
            <a:r>
              <a:rPr lang="en-US" altLang="zh-CN" dirty="0" err="1" smtClean="0">
                <a:latin typeface="Lucida Sans Typewriter" pitchFamily="49" charset="0"/>
              </a:rPr>
              <a:t>str</a:t>
            </a:r>
            <a:r>
              <a:rPr lang="en-US" altLang="zh-CN" dirty="0" smtClean="0">
                <a:latin typeface="Lucida Sans Typewriter" pitchFamily="49" charset="0"/>
              </a:rPr>
              <a:t>){			    //</a:t>
            </a:r>
            <a:r>
              <a:rPr lang="zh-CN" altLang="en-US" dirty="0" smtClean="0">
                <a:latin typeface="Lucida Sans Typewriter" pitchFamily="49" charset="0"/>
              </a:rPr>
              <a:t>节点文字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ele.innerHTML</a:t>
            </a:r>
            <a:r>
              <a:rPr lang="en-US" altLang="zh-CN" dirty="0" smtClean="0">
                <a:latin typeface="Lucida Sans Typewriter" pitchFamily="49" charset="0"/>
              </a:rPr>
              <a:t> = </a:t>
            </a:r>
            <a:r>
              <a:rPr lang="en-US" altLang="zh-CN" dirty="0" err="1" smtClean="0">
                <a:latin typeface="Lucida Sans Typewriter" pitchFamily="49" charset="0"/>
              </a:rPr>
              <a:t>str</a:t>
            </a:r>
            <a:r>
              <a:rPr lang="en-US" altLang="zh-CN" dirty="0" smtClean="0">
                <a:latin typeface="Lucida Sans Typewriter" pitchFamily="49" charset="0"/>
              </a:rPr>
              <a:t> || '';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  <a:endParaRPr lang="zh-CN" altLang="en-US" dirty="0"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工具库</a:t>
            </a:r>
            <a:r>
              <a:rPr lang="en-US" altLang="zh-CN" dirty="0" smtClean="0"/>
              <a:t>—Event(1)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85828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</a:t>
            </a:r>
            <a:r>
              <a:rPr lang="en-US" altLang="zh-CN" dirty="0" err="1" smtClean="0">
                <a:latin typeface="Lucida Sans Typewriter" pitchFamily="49" charset="0"/>
              </a:rPr>
              <a:t>addEvent</a:t>
            </a:r>
            <a:r>
              <a:rPr lang="en-US" altLang="zh-CN" dirty="0" smtClean="0">
                <a:latin typeface="Lucida Sans Typewriter" pitchFamily="49" charset="0"/>
              </a:rPr>
              <a:t>(</a:t>
            </a:r>
            <a:r>
              <a:rPr lang="en-US" altLang="zh-CN" dirty="0" err="1" smtClean="0">
                <a:latin typeface="Lucida Sans Typewriter" pitchFamily="49" charset="0"/>
              </a:rPr>
              <a:t>ele</a:t>
            </a:r>
            <a:r>
              <a:rPr lang="en-US" altLang="zh-CN" dirty="0" smtClean="0">
                <a:latin typeface="Lucida Sans Typewriter" pitchFamily="49" charset="0"/>
              </a:rPr>
              <a:t>, type, fn){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if(</a:t>
            </a:r>
            <a:r>
              <a:rPr lang="en-US" altLang="zh-CN" dirty="0" err="1" smtClean="0">
                <a:latin typeface="Lucida Sans Typewriter" pitchFamily="49" charset="0"/>
              </a:rPr>
              <a:t>isTouch</a:t>
            </a:r>
            <a:r>
              <a:rPr lang="en-US" altLang="zh-CN" dirty="0" smtClean="0">
                <a:latin typeface="Lucida Sans Typewriter" pitchFamily="49" charset="0"/>
              </a:rPr>
              <a:t>){				//</a:t>
            </a:r>
            <a:r>
              <a:rPr lang="zh-CN" altLang="en-US" dirty="0" smtClean="0">
                <a:latin typeface="Lucida Sans Typewriter" pitchFamily="49" charset="0"/>
              </a:rPr>
              <a:t>如果支持触屏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mapping = 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</a:t>
            </a:r>
            <a:r>
              <a:rPr lang="en-US" altLang="zh-CN" dirty="0" err="1" smtClean="0">
                <a:latin typeface="Lucida Sans Typewriter" pitchFamily="49" charset="0"/>
              </a:rPr>
              <a:t>mousedown</a:t>
            </a:r>
            <a:r>
              <a:rPr lang="en-US" altLang="zh-CN" dirty="0" smtClean="0">
                <a:latin typeface="Lucida Sans Typewriter" pitchFamily="49" charset="0"/>
              </a:rPr>
              <a:t>: '</a:t>
            </a:r>
            <a:r>
              <a:rPr lang="en-US" altLang="zh-CN" dirty="0" err="1" smtClean="0">
                <a:latin typeface="Lucida Sans Typewriter" pitchFamily="49" charset="0"/>
              </a:rPr>
              <a:t>touchstart</a:t>
            </a:r>
            <a:r>
              <a:rPr lang="en-US" altLang="zh-CN" dirty="0" smtClean="0">
                <a:latin typeface="Lucida Sans Typewriter" pitchFamily="49" charset="0"/>
              </a:rPr>
              <a:t>',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</a:t>
            </a:r>
            <a:r>
              <a:rPr lang="en-US" altLang="zh-CN" dirty="0" err="1" smtClean="0">
                <a:latin typeface="Lucida Sans Typewriter" pitchFamily="49" charset="0"/>
              </a:rPr>
              <a:t>mouseup</a:t>
            </a:r>
            <a:r>
              <a:rPr lang="en-US" altLang="zh-CN" dirty="0" smtClean="0">
                <a:latin typeface="Lucida Sans Typewriter" pitchFamily="49" charset="0"/>
              </a:rPr>
              <a:t>: 	'</a:t>
            </a:r>
            <a:r>
              <a:rPr lang="en-US" altLang="zh-CN" dirty="0" err="1" smtClean="0">
                <a:latin typeface="Lucida Sans Typewriter" pitchFamily="49" charset="0"/>
              </a:rPr>
              <a:t>touchend</a:t>
            </a:r>
            <a:r>
              <a:rPr lang="en-US" altLang="zh-CN" dirty="0" smtClean="0">
                <a:latin typeface="Lucida Sans Typewriter" pitchFamily="49" charset="0"/>
              </a:rPr>
              <a:t>',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</a:t>
            </a:r>
            <a:r>
              <a:rPr lang="en-US" altLang="zh-CN" dirty="0" err="1" smtClean="0">
                <a:latin typeface="Lucida Sans Typewriter" pitchFamily="49" charset="0"/>
              </a:rPr>
              <a:t>mousemove</a:t>
            </a:r>
            <a:r>
              <a:rPr lang="en-US" altLang="zh-CN" dirty="0" smtClean="0">
                <a:latin typeface="Lucida Sans Typewriter" pitchFamily="49" charset="0"/>
              </a:rPr>
              <a:t>: '</a:t>
            </a:r>
            <a:r>
              <a:rPr lang="en-US" altLang="zh-CN" dirty="0" err="1" smtClean="0">
                <a:latin typeface="Lucida Sans Typewriter" pitchFamily="49" charset="0"/>
              </a:rPr>
              <a:t>touchmove</a:t>
            </a:r>
            <a:r>
              <a:rPr lang="en-US" altLang="zh-CN" dirty="0" smtClean="0">
                <a:latin typeface="Lucida Sans Typewriter" pitchFamily="49" charset="0"/>
              </a:rPr>
              <a:t>'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type = mapping[type] || type;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if (</a:t>
            </a:r>
            <a:r>
              <a:rPr lang="en-US" altLang="zh-CN" dirty="0" err="1" smtClean="0">
                <a:latin typeface="Lucida Sans Typewriter" pitchFamily="49" charset="0"/>
              </a:rPr>
              <a:t>ele.addEventListener</a:t>
            </a:r>
            <a:r>
              <a:rPr lang="en-US" altLang="zh-CN" dirty="0" smtClean="0">
                <a:latin typeface="Lucida Sans Typewriter" pitchFamily="49" charset="0"/>
              </a:rPr>
              <a:t>){		//</a:t>
            </a:r>
            <a:r>
              <a:rPr lang="zh-CN" altLang="en-US" dirty="0" smtClean="0">
                <a:latin typeface="Lucida Sans Typewriter" pitchFamily="49" charset="0"/>
              </a:rPr>
              <a:t>浏览器兼容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</a:t>
            </a:r>
            <a:r>
              <a:rPr lang="en-US" altLang="zh-CN" dirty="0" err="1" smtClean="0">
                <a:latin typeface="Lucida Sans Typewriter" pitchFamily="49" charset="0"/>
              </a:rPr>
              <a:t>ele.addEventListener</a:t>
            </a:r>
            <a:r>
              <a:rPr lang="en-US" altLang="zh-CN" dirty="0" smtClean="0">
                <a:latin typeface="Lucida Sans Typewriter" pitchFamily="49" charset="0"/>
              </a:rPr>
              <a:t>(type, fn, false);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}else{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</a:t>
            </a:r>
            <a:r>
              <a:rPr lang="en-US" altLang="zh-CN" dirty="0" err="1" smtClean="0">
                <a:latin typeface="Lucida Sans Typewriter" pitchFamily="49" charset="0"/>
              </a:rPr>
              <a:t>ele.attachEvent</a:t>
            </a:r>
            <a:r>
              <a:rPr lang="en-US" altLang="zh-CN" dirty="0" smtClean="0">
                <a:latin typeface="Lucida Sans Typewriter" pitchFamily="49" charset="0"/>
              </a:rPr>
              <a:t>('</a:t>
            </a:r>
            <a:r>
              <a:rPr lang="en-US" altLang="zh-CN" dirty="0" err="1" smtClean="0">
                <a:latin typeface="Lucida Sans Typewriter" pitchFamily="49" charset="0"/>
              </a:rPr>
              <a:t>on'+type</a:t>
            </a:r>
            <a:r>
              <a:rPr lang="en-US" altLang="zh-CN" dirty="0" smtClean="0">
                <a:latin typeface="Lucida Sans Typewriter" pitchFamily="49" charset="0"/>
              </a:rPr>
              <a:t>, fn);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  <a:endParaRPr lang="zh-CN" altLang="en-US" dirty="0"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工具库</a:t>
            </a:r>
            <a:r>
              <a:rPr lang="en-US" altLang="zh-CN" dirty="0" smtClean="0"/>
              <a:t>—Event(2)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57298"/>
            <a:ext cx="8858280" cy="550070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function </a:t>
            </a:r>
            <a:r>
              <a:rPr lang="en-US" altLang="zh-CN" sz="2200" dirty="0" err="1" smtClean="0">
                <a:latin typeface="Lucida Sans Typewriter" pitchFamily="49" charset="0"/>
              </a:rPr>
              <a:t>setEvent</a:t>
            </a:r>
            <a:r>
              <a:rPr lang="en-US" altLang="zh-CN" sz="2200" dirty="0" smtClean="0">
                <a:latin typeface="Lucida Sans Typewriter" pitchFamily="49" charset="0"/>
              </a:rPr>
              <a:t>(e, </a:t>
            </a:r>
            <a:r>
              <a:rPr lang="en-US" altLang="zh-CN" sz="2200" dirty="0" err="1" smtClean="0">
                <a:latin typeface="Lucida Sans Typewriter" pitchFamily="49" charset="0"/>
              </a:rPr>
              <a:t>keep_bubble</a:t>
            </a:r>
            <a:r>
              <a:rPr lang="en-US" altLang="zh-CN" sz="2200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e = e || </a:t>
            </a:r>
            <a:r>
              <a:rPr lang="en-US" altLang="zh-CN" sz="2200" dirty="0" err="1" smtClean="0">
                <a:latin typeface="Lucida Sans Typewriter" pitchFamily="49" charset="0"/>
              </a:rPr>
              <a:t>window.event</a:t>
            </a:r>
            <a:r>
              <a:rPr lang="en-US" altLang="zh-CN" sz="22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if(!</a:t>
            </a:r>
            <a:r>
              <a:rPr lang="en-US" altLang="zh-CN" sz="2200" dirty="0" err="1" smtClean="0">
                <a:latin typeface="Lucida Sans Typewriter" pitchFamily="49" charset="0"/>
              </a:rPr>
              <a:t>keep_bubble</a:t>
            </a:r>
            <a:r>
              <a:rPr lang="en-US" altLang="zh-CN" sz="2200" dirty="0" smtClean="0">
                <a:latin typeface="Lucida Sans Typewriter" pitchFamily="49" charset="0"/>
              </a:rPr>
              <a:t>){				//</a:t>
            </a:r>
            <a:r>
              <a:rPr lang="zh-CN" altLang="en-US" sz="2200" dirty="0" smtClean="0">
                <a:latin typeface="Lucida Sans Typewriter" pitchFamily="49" charset="0"/>
              </a:rPr>
              <a:t>缺省执行</a:t>
            </a:r>
          </a:p>
          <a:p>
            <a:pPr>
              <a:buNone/>
            </a:pPr>
            <a:r>
              <a:rPr lang="zh-CN" altLang="en-US" sz="2200" dirty="0" smtClean="0">
                <a:latin typeface="Lucida Sans Typewriter" pitchFamily="49" charset="0"/>
              </a:rPr>
              <a:t>		</a:t>
            </a:r>
            <a:r>
              <a:rPr lang="en-US" altLang="zh-CN" sz="2200" dirty="0" smtClean="0">
                <a:latin typeface="Lucida Sans Typewriter" pitchFamily="49" charset="0"/>
              </a:rPr>
              <a:t>if(!</a:t>
            </a:r>
            <a:r>
              <a:rPr lang="en-US" altLang="zh-CN" sz="2200" dirty="0" err="1" smtClean="0">
                <a:latin typeface="Lucida Sans Typewriter" pitchFamily="49" charset="0"/>
              </a:rPr>
              <a:t>e.stopPropagation</a:t>
            </a:r>
            <a:r>
              <a:rPr lang="en-US" altLang="zh-CN" sz="2200" dirty="0" smtClean="0">
                <a:latin typeface="Lucida Sans Typewriter" pitchFamily="49" charset="0"/>
              </a:rPr>
              <a:t>){		//</a:t>
            </a:r>
            <a:r>
              <a:rPr lang="zh-CN" altLang="en-US" sz="2200" dirty="0" smtClean="0">
                <a:latin typeface="Lucida Sans Typewriter" pitchFamily="49" charset="0"/>
              </a:rPr>
              <a:t>阻止冒泡</a:t>
            </a:r>
            <a:endParaRPr lang="en-US" altLang="zh-CN" sz="22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		</a:t>
            </a:r>
            <a:r>
              <a:rPr lang="en-US" altLang="zh-CN" sz="2200" dirty="0" err="1" smtClean="0">
                <a:latin typeface="Lucida Sans Typewriter" pitchFamily="49" charset="0"/>
              </a:rPr>
              <a:t>e.cancelBubble</a:t>
            </a:r>
            <a:r>
              <a:rPr lang="en-US" altLang="zh-CN" sz="2200" dirty="0" smtClean="0">
                <a:latin typeface="Lucida Sans Typewriter" pitchFamily="49" charset="0"/>
              </a:rPr>
              <a:t> = true	//IE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	}else{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		</a:t>
            </a:r>
            <a:r>
              <a:rPr lang="en-US" altLang="zh-CN" sz="2200" dirty="0" err="1" smtClean="0">
                <a:latin typeface="Lucida Sans Typewriter" pitchFamily="49" charset="0"/>
              </a:rPr>
              <a:t>e.stopPropagation</a:t>
            </a:r>
            <a:r>
              <a:rPr lang="en-US" altLang="zh-CN" sz="2200" dirty="0" smtClean="0">
                <a:latin typeface="Lucida Sans Typewriter" pitchFamily="49" charset="0"/>
              </a:rPr>
              <a:t>()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	}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return </a:t>
            </a:r>
            <a:r>
              <a:rPr lang="en-US" altLang="zh-CN" sz="2200" dirty="0" err="1" smtClean="0">
                <a:latin typeface="Lucida Sans Typewriter" pitchFamily="49" charset="0"/>
              </a:rPr>
              <a:t>e.touches</a:t>
            </a:r>
            <a:r>
              <a:rPr lang="en-US" altLang="zh-CN" sz="2200" dirty="0" smtClean="0">
                <a:latin typeface="Lucida Sans Typewriter" pitchFamily="49" charset="0"/>
              </a:rPr>
              <a:t> ? </a:t>
            </a:r>
            <a:r>
              <a:rPr lang="en-US" altLang="zh-CN" sz="2200" dirty="0" err="1" smtClean="0">
                <a:latin typeface="Lucida Sans Typewriter" pitchFamily="49" charset="0"/>
              </a:rPr>
              <a:t>e.touches</a:t>
            </a:r>
            <a:r>
              <a:rPr lang="en-US" altLang="zh-CN" sz="2200" dirty="0" smtClean="0">
                <a:latin typeface="Lucida Sans Typewriter" pitchFamily="49" charset="0"/>
              </a:rPr>
              <a:t>[0] : e; //</a:t>
            </a:r>
            <a:r>
              <a:rPr lang="zh-CN" altLang="en-US" sz="2200" dirty="0" smtClean="0">
                <a:latin typeface="Lucida Sans Typewriter" pitchFamily="49" charset="0"/>
              </a:rPr>
              <a:t>兼容</a:t>
            </a:r>
            <a:r>
              <a:rPr lang="en-US" altLang="zh-CN" sz="2200" dirty="0" smtClean="0">
                <a:latin typeface="Lucida Sans Typewriter" pitchFamily="49" charset="0"/>
              </a:rPr>
              <a:t>pc</a:t>
            </a:r>
            <a:r>
              <a:rPr lang="zh-CN" altLang="en-US" sz="2200" dirty="0" smtClean="0">
                <a:latin typeface="Lucida Sans Typewriter" pitchFamily="49" charset="0"/>
              </a:rPr>
              <a:t>和触屏</a:t>
            </a:r>
            <a:endParaRPr lang="en-US" altLang="zh-CN" sz="22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r>
              <a:rPr lang="en-US" altLang="zh-CN" sz="2200" dirty="0" err="1" smtClean="0">
                <a:latin typeface="Lucida Sans Typewriter" pitchFamily="49" charset="0"/>
              </a:rPr>
              <a:t>addEvent</a:t>
            </a:r>
            <a:r>
              <a:rPr lang="en-US" altLang="zh-CN" sz="2200" dirty="0" smtClean="0">
                <a:latin typeface="Lucida Sans Typewriter" pitchFamily="49" charset="0"/>
              </a:rPr>
              <a:t>(</a:t>
            </a:r>
            <a:r>
              <a:rPr lang="en-US" altLang="zh-CN" sz="2200" dirty="0" err="1" smtClean="0">
                <a:latin typeface="Lucida Sans Typewriter" pitchFamily="49" charset="0"/>
              </a:rPr>
              <a:t>mydiv</a:t>
            </a:r>
            <a:r>
              <a:rPr lang="en-US" altLang="zh-CN" sz="2200" dirty="0" smtClean="0">
                <a:latin typeface="Lucida Sans Typewriter" pitchFamily="49" charset="0"/>
              </a:rPr>
              <a:t>, ‘</a:t>
            </a:r>
            <a:r>
              <a:rPr lang="en-US" altLang="zh-CN" sz="2200" dirty="0" err="1" smtClean="0">
                <a:latin typeface="Lucida Sans Typewriter" pitchFamily="49" charset="0"/>
              </a:rPr>
              <a:t>mousedown</a:t>
            </a:r>
            <a:r>
              <a:rPr lang="en-US" altLang="zh-CN" sz="2200" dirty="0" smtClean="0">
                <a:latin typeface="Lucida Sans Typewriter" pitchFamily="49" charset="0"/>
              </a:rPr>
              <a:t>’, function(e){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	e = </a:t>
            </a:r>
            <a:r>
              <a:rPr lang="en-US" altLang="zh-CN" sz="2200" dirty="0" err="1" smtClean="0">
                <a:latin typeface="Lucida Sans Typewriter" pitchFamily="49" charset="0"/>
              </a:rPr>
              <a:t>setEvent</a:t>
            </a:r>
            <a:r>
              <a:rPr lang="en-US" altLang="zh-CN" sz="2200" dirty="0" smtClean="0">
                <a:latin typeface="Lucida Sans Typewriter" pitchFamily="49" charset="0"/>
              </a:rPr>
              <a:t>(e);</a:t>
            </a:r>
          </a:p>
          <a:p>
            <a:pPr>
              <a:buNone/>
            </a:pPr>
            <a:r>
              <a:rPr lang="en-US" altLang="zh-CN" sz="2200" dirty="0" smtClean="0">
                <a:latin typeface="Lucida Sans Typewriter" pitchFamily="49" charset="0"/>
              </a:rPr>
              <a:t>}</a:t>
            </a:r>
            <a:endParaRPr lang="zh-CN" altLang="en-US" sz="2200" dirty="0"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setScrollY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tween_id</a:t>
            </a:r>
            <a:r>
              <a:rPr lang="en-US" altLang="zh-CN" dirty="0" smtClean="0"/>
              <a:t>, callback){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addEvent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, '</a:t>
            </a:r>
            <a:r>
              <a:rPr lang="en-US" altLang="zh-CN" dirty="0" err="1" smtClean="0"/>
              <a:t>mousedown</a:t>
            </a:r>
            <a:r>
              <a:rPr lang="en-US" altLang="zh-CN" dirty="0" smtClean="0"/>
              <a:t>', function(e){</a:t>
            </a:r>
          </a:p>
          <a:p>
            <a:pPr>
              <a:buNone/>
            </a:pPr>
            <a:r>
              <a:rPr lang="en-US" altLang="zh-CN" dirty="0" smtClean="0"/>
              <a:t>		e = </a:t>
            </a:r>
            <a:r>
              <a:rPr lang="en-US" altLang="zh-CN" dirty="0" err="1" smtClean="0"/>
              <a:t>getEvent</a:t>
            </a:r>
            <a:r>
              <a:rPr lang="en-US" altLang="zh-CN" dirty="0" smtClean="0"/>
              <a:t>(e);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z = this;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z.is_move</a:t>
            </a:r>
            <a:r>
              <a:rPr lang="en-US" altLang="zh-CN" dirty="0" smtClean="0"/>
              <a:t> = 1;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z.ot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z._t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z.my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e.clientY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	if(!</a:t>
            </a:r>
            <a:r>
              <a:rPr lang="en-US" altLang="zh-CN" dirty="0" err="1" smtClean="0"/>
              <a:t>z.catch_mouse_div</a:t>
            </a:r>
            <a:r>
              <a:rPr lang="en-US" altLang="zh-CN" dirty="0" smtClean="0"/>
              <a:t>){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z.catch_mouse_div</a:t>
            </a:r>
            <a:r>
              <a:rPr lang="en-US" altLang="zh-CN" dirty="0" smtClean="0"/>
              <a:t> = $A(z, {</a:t>
            </a:r>
          </a:p>
          <a:p>
            <a:pPr>
              <a:buNone/>
            </a:pPr>
            <a:r>
              <a:rPr lang="en-US" altLang="zh-CN" dirty="0" smtClean="0"/>
              <a:t>					l: -500</a:t>
            </a:r>
          </a:p>
          <a:p>
            <a:pPr>
              <a:buNone/>
            </a:pPr>
            <a:r>
              <a:rPr lang="en-US" altLang="zh-CN" dirty="0" smtClean="0"/>
              <a:t>				,	t: -500</a:t>
            </a:r>
          </a:p>
          <a:p>
            <a:pPr>
              <a:buNone/>
            </a:pPr>
            <a:r>
              <a:rPr lang="en-US" altLang="zh-CN" dirty="0" smtClean="0"/>
              <a:t>				,	w: 1000+z._w</a:t>
            </a:r>
          </a:p>
          <a:p>
            <a:pPr>
              <a:buNone/>
            </a:pPr>
            <a:r>
              <a:rPr lang="en-US" altLang="zh-CN" dirty="0" smtClean="0"/>
              <a:t>				,	h: 1000+z._h</a:t>
            </a:r>
          </a:p>
          <a:p>
            <a:pPr>
              <a:buNone/>
            </a:pPr>
            <a:r>
              <a:rPr lang="en-US" altLang="zh-CN" dirty="0" smtClean="0"/>
              <a:t>			});</a:t>
            </a:r>
          </a:p>
          <a:p>
            <a:pPr>
              <a:buNone/>
            </a:pPr>
            <a:r>
              <a:rPr lang="en-US" altLang="zh-CN" dirty="0" smtClean="0"/>
              <a:t>		}</a:t>
            </a:r>
          </a:p>
          <a:p>
            <a:pPr>
              <a:buNone/>
            </a:pPr>
            <a:r>
              <a:rPr lang="en-US" altLang="zh-CN" dirty="0" smtClean="0"/>
              <a:t>		$V(</a:t>
            </a:r>
            <a:r>
              <a:rPr lang="en-US" altLang="zh-CN" dirty="0" err="1" smtClean="0"/>
              <a:t>z.catch_mouse_div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});</a:t>
            </a:r>
          </a:p>
          <a:p>
            <a:pPr>
              <a:buNone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人人都是程序员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428736"/>
            <a:ext cx="7829576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没有教不会的学生，只有不会教的老师</a:t>
            </a:r>
            <a:endParaRPr lang="en-US" altLang="zh-CN" dirty="0" smtClean="0"/>
          </a:p>
          <a:p>
            <a:r>
              <a:rPr lang="zh-CN" altLang="en-US" dirty="0" smtClean="0"/>
              <a:t>希望大家给我反馈，提高我的教学水平</a:t>
            </a:r>
            <a:endParaRPr lang="en-US" altLang="zh-CN" dirty="0" smtClean="0"/>
          </a:p>
          <a:p>
            <a:pPr lvl="1" algn="ctr">
              <a:buNone/>
            </a:pPr>
            <a:r>
              <a:rPr lang="en-US" altLang="zh-CN" dirty="0" smtClean="0"/>
              <a:t>40882080@qq.com</a:t>
            </a:r>
          </a:p>
          <a:p>
            <a:pPr lvl="1" algn="ctr">
              <a:buNone/>
            </a:pPr>
            <a:r>
              <a:rPr lang="en-US" altLang="zh-CN" dirty="0" smtClean="0"/>
              <a:t>weibo.com/</a:t>
            </a:r>
            <a:r>
              <a:rPr lang="en-US" altLang="zh-CN" dirty="0" err="1" smtClean="0"/>
              <a:t>webappsam</a:t>
            </a:r>
            <a:endParaRPr lang="en-US" altLang="zh-CN" dirty="0" smtClean="0"/>
          </a:p>
          <a:p>
            <a:pPr lvl="1" algn="ctr">
              <a:buNone/>
            </a:pPr>
            <a:endParaRPr lang="en-US" altLang="zh-CN" dirty="0"/>
          </a:p>
          <a:p>
            <a:r>
              <a:rPr lang="zh-CN" altLang="en-US" dirty="0" smtClean="0"/>
              <a:t>专职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教学</a:t>
            </a:r>
            <a:endParaRPr lang="en-US" altLang="zh-CN" dirty="0" smtClean="0"/>
          </a:p>
          <a:p>
            <a:r>
              <a:rPr lang="zh-CN" altLang="en-US" dirty="0" smtClean="0"/>
              <a:t>在线教学平台开发</a:t>
            </a:r>
            <a:endParaRPr lang="en-US" altLang="zh-CN" dirty="0" smtClean="0"/>
          </a:p>
          <a:p>
            <a:r>
              <a:rPr lang="zh-CN" altLang="en-US" dirty="0" smtClean="0"/>
              <a:t>从事股票应用网站开发</a:t>
            </a:r>
            <a:r>
              <a:rPr lang="en-US" altLang="zh-CN" dirty="0" smtClean="0"/>
              <a:t>7</a:t>
            </a:r>
            <a:r>
              <a:rPr lang="zh-CN" altLang="en-US" dirty="0" smtClean="0"/>
              <a:t>年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addEvent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, '</a:t>
            </a:r>
            <a:r>
              <a:rPr lang="en-US" altLang="zh-CN" dirty="0" err="1" smtClean="0"/>
              <a:t>mousemove</a:t>
            </a:r>
            <a:r>
              <a:rPr lang="en-US" altLang="zh-CN" dirty="0" smtClean="0"/>
              <a:t>', function(e){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z = this;</a:t>
            </a:r>
          </a:p>
          <a:p>
            <a:pPr>
              <a:buNone/>
            </a:pPr>
            <a:r>
              <a:rPr lang="en-US" altLang="zh-CN" dirty="0" smtClean="0"/>
              <a:t>		if(</a:t>
            </a:r>
            <a:r>
              <a:rPr lang="en-US" altLang="zh-CN" dirty="0" err="1" smtClean="0"/>
              <a:t>z.is_move</a:t>
            </a:r>
            <a:r>
              <a:rPr lang="en-US" altLang="zh-CN" dirty="0" smtClean="0"/>
              <a:t>){</a:t>
            </a:r>
          </a:p>
          <a:p>
            <a:pPr>
              <a:buNone/>
            </a:pPr>
            <a:r>
              <a:rPr lang="en-US" altLang="zh-CN" dirty="0" smtClean="0"/>
              <a:t>			e = </a:t>
            </a:r>
            <a:r>
              <a:rPr lang="en-US" altLang="zh-CN" dirty="0" err="1" smtClean="0"/>
              <a:t>getEvent</a:t>
            </a:r>
            <a:r>
              <a:rPr lang="en-US" altLang="zh-CN" dirty="0" smtClean="0"/>
              <a:t>(e);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move_y</a:t>
            </a:r>
            <a:r>
              <a:rPr lang="en-US" altLang="zh-CN" dirty="0" smtClean="0"/>
              <a:t> = Math.abs(</a:t>
            </a:r>
            <a:r>
              <a:rPr lang="en-US" altLang="zh-CN" dirty="0" err="1" smtClean="0"/>
              <a:t>e.clientX</a:t>
            </a:r>
            <a:r>
              <a:rPr lang="en-US" altLang="zh-CN" dirty="0" smtClean="0"/>
              <a:t> - z.mx)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$S(z, {</a:t>
            </a:r>
          </a:p>
          <a:p>
            <a:pPr>
              <a:buNone/>
            </a:pPr>
            <a:r>
              <a:rPr lang="en-US" altLang="zh-CN" dirty="0" smtClean="0"/>
              <a:t>				t: </a:t>
            </a:r>
            <a:r>
              <a:rPr lang="en-US" altLang="zh-CN" dirty="0" err="1" smtClean="0"/>
              <a:t>z.ot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e.clientY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z.my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});</a:t>
            </a:r>
          </a:p>
          <a:p>
            <a:pPr>
              <a:buNone/>
            </a:pPr>
            <a:r>
              <a:rPr lang="en-US" altLang="zh-CN" dirty="0" smtClean="0"/>
              <a:t>		}</a:t>
            </a:r>
          </a:p>
          <a:p>
            <a:pPr>
              <a:buNone/>
            </a:pPr>
            <a:r>
              <a:rPr lang="en-US" altLang="zh-CN" dirty="0" smtClean="0"/>
              <a:t>	});</a:t>
            </a:r>
          </a:p>
          <a:p>
            <a:pPr>
              <a:buNone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0" y="357166"/>
            <a:ext cx="9115460" cy="621510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addEvent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, '</a:t>
            </a:r>
            <a:r>
              <a:rPr lang="en-US" altLang="zh-CN" dirty="0" err="1" smtClean="0"/>
              <a:t>mouseup</a:t>
            </a:r>
            <a:r>
              <a:rPr lang="en-US" altLang="zh-CN" dirty="0" smtClean="0"/>
              <a:t>'  , function(){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z = this;</a:t>
            </a:r>
          </a:p>
          <a:p>
            <a:pPr>
              <a:buNone/>
            </a:pPr>
            <a:r>
              <a:rPr lang="en-US" altLang="zh-CN" dirty="0" smtClean="0"/>
              <a:t>		if(</a:t>
            </a:r>
            <a:r>
              <a:rPr lang="en-US" altLang="zh-CN" dirty="0" err="1" smtClean="0"/>
              <a:t>z.is_move</a:t>
            </a:r>
            <a:r>
              <a:rPr lang="en-US" altLang="zh-CN" dirty="0" smtClean="0"/>
              <a:t>){</a:t>
            </a:r>
          </a:p>
          <a:p>
            <a:pPr>
              <a:buNone/>
            </a:pPr>
            <a:r>
              <a:rPr lang="en-US" altLang="zh-CN" dirty="0" smtClean="0"/>
              <a:t>			$H(</a:t>
            </a:r>
            <a:r>
              <a:rPr lang="en-US" altLang="zh-CN" dirty="0" err="1" smtClean="0"/>
              <a:t>z.catch_mouse_div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		if(</a:t>
            </a:r>
            <a:r>
              <a:rPr lang="en-US" altLang="zh-CN" dirty="0" err="1" smtClean="0"/>
              <a:t>z._t</a:t>
            </a:r>
            <a:r>
              <a:rPr lang="en-US" altLang="zh-CN" dirty="0" smtClean="0"/>
              <a:t>&gt;0){</a:t>
            </a:r>
          </a:p>
          <a:p>
            <a:pPr>
              <a:buNone/>
            </a:pPr>
            <a:r>
              <a:rPr lang="en-US" altLang="zh-CN" dirty="0" smtClean="0"/>
              <a:t>				</a:t>
            </a:r>
            <a:r>
              <a:rPr lang="en-US" altLang="zh-CN" dirty="0" err="1" smtClean="0"/>
              <a:t>tween.add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tween_id</a:t>
            </a:r>
            <a:r>
              <a:rPr lang="en-US" altLang="zh-CN" dirty="0" smtClean="0"/>
              <a:t>, z, {t:0});</a:t>
            </a:r>
          </a:p>
          <a:p>
            <a:pPr>
              <a:buNone/>
            </a:pPr>
            <a:r>
              <a:rPr lang="en-US" altLang="zh-CN" dirty="0" smtClean="0"/>
              <a:t>			}else{</a:t>
            </a:r>
          </a:p>
          <a:p>
            <a:pPr>
              <a:buNone/>
            </a:pPr>
            <a:r>
              <a:rPr lang="en-US" altLang="zh-CN" dirty="0" smtClean="0"/>
              <a:t>	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y = Math.min(0, </a:t>
            </a:r>
            <a:r>
              <a:rPr lang="en-US" altLang="zh-CN" dirty="0" err="1" smtClean="0"/>
              <a:t>z.parentNode._h</a:t>
            </a:r>
            <a:r>
              <a:rPr lang="en-US" altLang="zh-CN" dirty="0" smtClean="0"/>
              <a:t> - (</a:t>
            </a:r>
            <a:r>
              <a:rPr lang="en-US" altLang="zh-CN" dirty="0" err="1" smtClean="0"/>
              <a:t>z._h</a:t>
            </a:r>
            <a:r>
              <a:rPr lang="en-US" altLang="zh-CN" dirty="0" smtClean="0"/>
              <a:t> || </a:t>
            </a:r>
            <a:r>
              <a:rPr lang="en-US" altLang="zh-CN" dirty="0" err="1" smtClean="0"/>
              <a:t>z.offsetHeight</a:t>
            </a:r>
            <a:r>
              <a:rPr lang="en-US" altLang="zh-CN" dirty="0" smtClean="0"/>
              <a:t>));</a:t>
            </a:r>
          </a:p>
          <a:p>
            <a:pPr>
              <a:buNone/>
            </a:pPr>
            <a:r>
              <a:rPr lang="en-US" altLang="zh-CN" dirty="0" smtClean="0"/>
              <a:t>				if(y &gt; </a:t>
            </a:r>
            <a:r>
              <a:rPr lang="en-US" altLang="zh-CN" dirty="0" err="1" smtClean="0"/>
              <a:t>z._t</a:t>
            </a:r>
            <a:r>
              <a:rPr lang="en-US" altLang="zh-CN" dirty="0" smtClean="0"/>
              <a:t>){</a:t>
            </a:r>
          </a:p>
          <a:p>
            <a:pPr>
              <a:buNone/>
            </a:pPr>
            <a:r>
              <a:rPr lang="en-US" altLang="zh-CN" dirty="0" smtClean="0"/>
              <a:t>					</a:t>
            </a:r>
            <a:r>
              <a:rPr lang="en-US" altLang="zh-CN" dirty="0" err="1" smtClean="0"/>
              <a:t>tween.add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tween_id</a:t>
            </a:r>
            <a:r>
              <a:rPr lang="en-US" altLang="zh-CN" dirty="0" smtClean="0"/>
              <a:t>, z, {t: y});</a:t>
            </a:r>
          </a:p>
          <a:p>
            <a:pPr>
              <a:buNone/>
            </a:pPr>
            <a:r>
              <a:rPr lang="en-US" altLang="zh-CN" dirty="0" smtClean="0"/>
              <a:t>				}</a:t>
            </a:r>
          </a:p>
          <a:p>
            <a:pPr>
              <a:buNone/>
            </a:pPr>
            <a:r>
              <a:rPr lang="en-US" altLang="zh-CN" dirty="0" smtClean="0"/>
              <a:t>			}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z.is_move</a:t>
            </a:r>
            <a:r>
              <a:rPr lang="en-US" altLang="zh-CN" dirty="0" smtClean="0"/>
              <a:t> = 0;</a:t>
            </a:r>
          </a:p>
          <a:p>
            <a:pPr>
              <a:buNone/>
            </a:pPr>
            <a:r>
              <a:rPr lang="en-US" altLang="zh-CN" dirty="0" smtClean="0"/>
              <a:t>			</a:t>
            </a:r>
          </a:p>
          <a:p>
            <a:pPr>
              <a:buNone/>
            </a:pPr>
            <a:r>
              <a:rPr lang="en-US" altLang="zh-CN" dirty="0" smtClean="0"/>
              <a:t>			if(fun &amp;&amp; Math.abs(</a:t>
            </a:r>
            <a:r>
              <a:rPr lang="en-US" altLang="zh-CN" dirty="0" err="1" smtClean="0"/>
              <a:t>z._t-z.ot</a:t>
            </a:r>
            <a:r>
              <a:rPr lang="en-US" altLang="zh-CN" dirty="0" smtClean="0"/>
              <a:t>)&lt;3){</a:t>
            </a:r>
          </a:p>
          <a:p>
            <a:pPr>
              <a:buNone/>
            </a:pPr>
            <a:r>
              <a:rPr lang="en-US" altLang="zh-CN" dirty="0" smtClean="0"/>
              <a:t>				callback();</a:t>
            </a:r>
          </a:p>
          <a:p>
            <a:pPr>
              <a:buNone/>
            </a:pPr>
            <a:r>
              <a:rPr lang="en-US" altLang="zh-CN" dirty="0" smtClean="0"/>
              <a:t>			}</a:t>
            </a:r>
          </a:p>
          <a:p>
            <a:pPr>
              <a:buNone/>
            </a:pPr>
            <a:r>
              <a:rPr lang="en-US" altLang="zh-CN" dirty="0" smtClean="0"/>
              <a:t>		}</a:t>
            </a:r>
          </a:p>
          <a:p>
            <a:pPr>
              <a:buNone/>
            </a:pPr>
            <a:r>
              <a:rPr lang="en-US" altLang="zh-CN" dirty="0" smtClean="0"/>
              <a:t>	});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工具库</a:t>
            </a:r>
            <a:r>
              <a:rPr lang="en-US" altLang="zh-CN" dirty="0" smtClean="0"/>
              <a:t>—Animate(1)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490063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tween</a:t>
            </a:r>
            <a:r>
              <a:rPr lang="en-US" altLang="zh-CN" dirty="0" smtClean="0">
                <a:latin typeface="Lucida Sans Typewriter" pitchFamily="49" charset="0"/>
              </a:rPr>
              <a:t> = {	//r:</a:t>
            </a:r>
            <a:r>
              <a:rPr lang="zh-CN" altLang="en-US" dirty="0" smtClean="0">
                <a:latin typeface="Lucida Sans Typewriter" pitchFamily="49" charset="0"/>
              </a:rPr>
              <a:t>运行时间占比，</a:t>
            </a:r>
            <a:r>
              <a:rPr lang="en-US" altLang="zh-CN" dirty="0" smtClean="0">
                <a:latin typeface="Lucida Sans Typewriter" pitchFamily="49" charset="0"/>
              </a:rPr>
              <a:t>b:</a:t>
            </a:r>
            <a:r>
              <a:rPr lang="zh-CN" altLang="en-US" dirty="0" smtClean="0">
                <a:latin typeface="Lucida Sans Typewriter" pitchFamily="49" charset="0"/>
              </a:rPr>
              <a:t>起始点，</a:t>
            </a:r>
            <a:r>
              <a:rPr lang="en-US" altLang="zh-CN" dirty="0" smtClean="0">
                <a:latin typeface="Lucida Sans Typewriter" pitchFamily="49" charset="0"/>
              </a:rPr>
              <a:t>d:</a:t>
            </a:r>
            <a:r>
              <a:rPr lang="zh-CN" altLang="en-US" dirty="0" smtClean="0">
                <a:latin typeface="Lucida Sans Typewriter" pitchFamily="49" charset="0"/>
              </a:rPr>
              <a:t>位移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linear: 	function(</a:t>
            </a:r>
            <a:r>
              <a:rPr lang="en-US" altLang="zh-CN" dirty="0" err="1" smtClean="0">
                <a:latin typeface="Lucida Sans Typewriter" pitchFamily="49" charset="0"/>
              </a:rPr>
              <a:t>r,b,d</a:t>
            </a:r>
            <a:r>
              <a:rPr lang="en-US" altLang="zh-CN" dirty="0" smtClean="0">
                <a:latin typeface="Lucida Sans Typewriter" pitchFamily="49" charset="0"/>
              </a:rPr>
              <a:t>){ return </a:t>
            </a:r>
            <a:r>
              <a:rPr lang="en-US" altLang="zh-CN" dirty="0" err="1" smtClean="0">
                <a:latin typeface="Lucida Sans Typewriter" pitchFamily="49" charset="0"/>
              </a:rPr>
              <a:t>b+d</a:t>
            </a:r>
            <a:r>
              <a:rPr lang="en-US" altLang="zh-CN" dirty="0" smtClean="0">
                <a:latin typeface="Lucida Sans Typewriter" pitchFamily="49" charset="0"/>
              </a:rPr>
              <a:t>*r; },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quad:	function(</a:t>
            </a:r>
            <a:r>
              <a:rPr lang="en-US" altLang="zh-CN" dirty="0" err="1" smtClean="0">
                <a:latin typeface="Lucida Sans Typewriter" pitchFamily="49" charset="0"/>
              </a:rPr>
              <a:t>r,b,d</a:t>
            </a:r>
            <a:r>
              <a:rPr lang="en-US" altLang="zh-CN" dirty="0" smtClean="0">
                <a:latin typeface="Lucida Sans Typewriter" pitchFamily="49" charset="0"/>
              </a:rPr>
              <a:t>){ return </a:t>
            </a:r>
            <a:r>
              <a:rPr lang="en-US" altLang="zh-CN" dirty="0" err="1" smtClean="0">
                <a:latin typeface="Lucida Sans Typewriter" pitchFamily="49" charset="0"/>
              </a:rPr>
              <a:t>b+d</a:t>
            </a:r>
            <a:r>
              <a:rPr lang="en-US" altLang="zh-CN" dirty="0" smtClean="0">
                <a:latin typeface="Lucida Sans Typewriter" pitchFamily="49" charset="0"/>
              </a:rPr>
              <a:t>*r*r; },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cubic:	function(</a:t>
            </a:r>
            <a:r>
              <a:rPr lang="en-US" altLang="zh-CN" dirty="0" err="1" smtClean="0">
                <a:latin typeface="Lucida Sans Typewriter" pitchFamily="49" charset="0"/>
              </a:rPr>
              <a:t>r,b,d</a:t>
            </a:r>
            <a:r>
              <a:rPr lang="en-US" altLang="zh-CN" dirty="0" smtClean="0">
                <a:latin typeface="Lucida Sans Typewriter" pitchFamily="49" charset="0"/>
              </a:rPr>
              <a:t>){ return </a:t>
            </a:r>
            <a:r>
              <a:rPr lang="en-US" altLang="zh-CN" dirty="0" err="1" smtClean="0">
                <a:latin typeface="Lucida Sans Typewriter" pitchFamily="49" charset="0"/>
              </a:rPr>
              <a:t>b+d</a:t>
            </a:r>
            <a:r>
              <a:rPr lang="en-US" altLang="zh-CN" dirty="0" smtClean="0">
                <a:latin typeface="Lucida Sans Typewriter" pitchFamily="49" charset="0"/>
              </a:rPr>
              <a:t>*r*r*r; },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quart:	function(</a:t>
            </a:r>
            <a:r>
              <a:rPr lang="en-US" altLang="zh-CN" dirty="0" err="1" smtClean="0">
                <a:latin typeface="Lucida Sans Typewriter" pitchFamily="49" charset="0"/>
              </a:rPr>
              <a:t>r,b,d</a:t>
            </a:r>
            <a:r>
              <a:rPr lang="en-US" altLang="zh-CN" dirty="0" smtClean="0">
                <a:latin typeface="Lucida Sans Typewriter" pitchFamily="49" charset="0"/>
              </a:rPr>
              <a:t>){ return </a:t>
            </a:r>
            <a:r>
              <a:rPr lang="en-US" altLang="zh-CN" dirty="0" err="1" smtClean="0">
                <a:latin typeface="Lucida Sans Typewriter" pitchFamily="49" charset="0"/>
              </a:rPr>
              <a:t>b+d</a:t>
            </a:r>
            <a:r>
              <a:rPr lang="en-US" altLang="zh-CN" dirty="0" smtClean="0">
                <a:latin typeface="Lucida Sans Typewriter" pitchFamily="49" charset="0"/>
              </a:rPr>
              <a:t>*r*r*r*r; },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quint</a:t>
            </a:r>
            <a:r>
              <a:rPr lang="en-US" altLang="zh-CN" dirty="0" smtClean="0">
                <a:latin typeface="Lucida Sans Typewriter" pitchFamily="49" charset="0"/>
              </a:rPr>
              <a:t>:	function(</a:t>
            </a:r>
            <a:r>
              <a:rPr lang="en-US" altLang="zh-CN" dirty="0" err="1" smtClean="0">
                <a:latin typeface="Lucida Sans Typewriter" pitchFamily="49" charset="0"/>
              </a:rPr>
              <a:t>r,b,d</a:t>
            </a:r>
            <a:r>
              <a:rPr lang="en-US" altLang="zh-CN" dirty="0" smtClean="0">
                <a:latin typeface="Lucida Sans Typewriter" pitchFamily="49" charset="0"/>
              </a:rPr>
              <a:t>){ return </a:t>
            </a:r>
            <a:r>
              <a:rPr lang="en-US" altLang="zh-CN" dirty="0" err="1" smtClean="0">
                <a:latin typeface="Lucida Sans Typewriter" pitchFamily="49" charset="0"/>
              </a:rPr>
              <a:t>b+d</a:t>
            </a:r>
            <a:r>
              <a:rPr lang="en-US" altLang="zh-CN" dirty="0" smtClean="0">
                <a:latin typeface="Lucida Sans Typewriter" pitchFamily="49" charset="0"/>
              </a:rPr>
              <a:t>*r*r*r*r*r; },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sine  : 	function(</a:t>
            </a:r>
            <a:r>
              <a:rPr lang="en-US" altLang="zh-CN" dirty="0" err="1" smtClean="0">
                <a:latin typeface="Lucida Sans Typewriter" pitchFamily="49" charset="0"/>
              </a:rPr>
              <a:t>r,b,d</a:t>
            </a:r>
            <a:r>
              <a:rPr lang="en-US" altLang="zh-CN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 return </a:t>
            </a:r>
            <a:r>
              <a:rPr lang="en-US" altLang="zh-CN" dirty="0" err="1" smtClean="0">
                <a:latin typeface="Lucida Sans Typewriter" pitchFamily="49" charset="0"/>
              </a:rPr>
              <a:t>b+d</a:t>
            </a:r>
            <a:r>
              <a:rPr lang="en-US" altLang="zh-CN" dirty="0" smtClean="0">
                <a:latin typeface="Lucida Sans Typewriter" pitchFamily="49" charset="0"/>
              </a:rPr>
              <a:t>*(1-Math.cos(r *</a:t>
            </a:r>
            <a:r>
              <a:rPr lang="en-US" altLang="zh-CN" dirty="0" err="1" smtClean="0">
                <a:latin typeface="Lucida Sans Typewriter" pitchFamily="49" charset="0"/>
              </a:rPr>
              <a:t>Math.PI</a:t>
            </a:r>
            <a:r>
              <a:rPr lang="en-US" altLang="zh-CN" dirty="0" smtClean="0">
                <a:latin typeface="Lucida Sans Typewriter" pitchFamily="49" charset="0"/>
              </a:rPr>
              <a:t>/2));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},</a:t>
            </a:r>
          </a:p>
          <a:p>
            <a:pPr>
              <a:buNone/>
            </a:pP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//</a:t>
            </a:r>
            <a:r>
              <a:rPr lang="zh-CN" altLang="en-US" dirty="0" smtClean="0">
                <a:latin typeface="Lucida Sans Typewriter" pitchFamily="49" charset="0"/>
              </a:rPr>
              <a:t>除了</a:t>
            </a:r>
            <a:r>
              <a:rPr lang="en-US" altLang="zh-CN" dirty="0" smtClean="0">
                <a:latin typeface="Lucida Sans Typewriter" pitchFamily="49" charset="0"/>
              </a:rPr>
              <a:t>linear</a:t>
            </a:r>
            <a:r>
              <a:rPr lang="zh-CN" altLang="en-US" dirty="0" smtClean="0">
                <a:latin typeface="Lucida Sans Typewriter" pitchFamily="49" charset="0"/>
              </a:rPr>
              <a:t>是匀速运动，其他都是先慢后快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504351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easeOut</a:t>
            </a:r>
            <a:r>
              <a:rPr lang="en-US" altLang="zh-CN" dirty="0" smtClean="0">
                <a:latin typeface="Lucida Sans Typewriter" pitchFamily="49" charset="0"/>
              </a:rPr>
              <a:t>: function(f){		//</a:t>
            </a:r>
            <a:r>
              <a:rPr lang="zh-CN" altLang="en-US" dirty="0" smtClean="0">
                <a:latin typeface="Lucida Sans Typewriter" pitchFamily="49" charset="0"/>
              </a:rPr>
              <a:t>先快后慢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return function(</a:t>
            </a:r>
            <a:r>
              <a:rPr lang="en-US" altLang="zh-CN" dirty="0" err="1" smtClean="0">
                <a:latin typeface="Lucida Sans Typewriter" pitchFamily="49" charset="0"/>
              </a:rPr>
              <a:t>r,b,d</a:t>
            </a:r>
            <a:r>
              <a:rPr lang="en-US" altLang="zh-CN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return f(1-r, </a:t>
            </a:r>
            <a:r>
              <a:rPr lang="en-US" altLang="zh-CN" dirty="0" err="1" smtClean="0">
                <a:latin typeface="Lucida Sans Typewriter" pitchFamily="49" charset="0"/>
              </a:rPr>
              <a:t>b+d</a:t>
            </a:r>
            <a:r>
              <a:rPr lang="en-US" altLang="zh-CN" dirty="0" smtClean="0">
                <a:latin typeface="Lucida Sans Typewriter" pitchFamily="49" charset="0"/>
              </a:rPr>
              <a:t>, -d);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}	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,</a:t>
            </a:r>
            <a:r>
              <a:rPr lang="en-US" altLang="zh-CN" dirty="0" err="1" smtClean="0">
                <a:latin typeface="Lucida Sans Typewriter" pitchFamily="49" charset="0"/>
              </a:rPr>
              <a:t>easeInOut</a:t>
            </a:r>
            <a:r>
              <a:rPr lang="en-US" altLang="zh-CN" dirty="0" smtClean="0">
                <a:latin typeface="Lucida Sans Typewriter" pitchFamily="49" charset="0"/>
              </a:rPr>
              <a:t>: function(f){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return function(</a:t>
            </a:r>
            <a:r>
              <a:rPr lang="en-US" altLang="zh-CN" dirty="0" err="1" smtClean="0">
                <a:latin typeface="Lucida Sans Typewriter" pitchFamily="49" charset="0"/>
              </a:rPr>
              <a:t>r,b,d</a:t>
            </a:r>
            <a:r>
              <a:rPr lang="en-US" altLang="zh-CN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if(r&lt;.5) return f(</a:t>
            </a:r>
            <a:r>
              <a:rPr lang="en-US" altLang="zh-CN" dirty="0" err="1" smtClean="0">
                <a:latin typeface="Lucida Sans Typewriter" pitchFamily="49" charset="0"/>
              </a:rPr>
              <a:t>r+r,b,d</a:t>
            </a:r>
            <a:r>
              <a:rPr lang="en-US" altLang="zh-CN" dirty="0" smtClean="0">
                <a:latin typeface="Lucida Sans Typewriter" pitchFamily="49" charset="0"/>
              </a:rPr>
              <a:t>/2);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				//</a:t>
            </a:r>
            <a:r>
              <a:rPr lang="zh-CN" altLang="en-US" dirty="0" smtClean="0">
                <a:latin typeface="Lucida Sans Typewriter" pitchFamily="49" charset="0"/>
              </a:rPr>
              <a:t>前半段先慢后快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else return f(2-r-r,b+d,-d/2);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				//</a:t>
            </a:r>
            <a:r>
              <a:rPr lang="zh-CN" altLang="en-US" dirty="0" smtClean="0">
                <a:latin typeface="Lucida Sans Typewriter" pitchFamily="49" charset="0"/>
              </a:rPr>
              <a:t>后半段先快后慢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  <a:endParaRPr lang="zh-CN" altLang="en-US" dirty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Animate </a:t>
            </a:r>
            <a:r>
              <a:rPr lang="zh-CN" altLang="en-US" dirty="0" smtClean="0"/>
              <a:t>先慢后快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Animate </a:t>
            </a:r>
            <a:r>
              <a:rPr lang="zh-CN" altLang="en-US" dirty="0" smtClean="0"/>
              <a:t>先快后慢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Animate </a:t>
            </a:r>
            <a:r>
              <a:rPr lang="zh-CN" altLang="en-US" dirty="0" smtClean="0"/>
              <a:t>前半段先慢后快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Animate </a:t>
            </a:r>
            <a:r>
              <a:rPr lang="zh-CN" altLang="en-US" dirty="0" smtClean="0"/>
              <a:t>后半段先快后慢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工具库</a:t>
            </a:r>
            <a:r>
              <a:rPr lang="en-US" altLang="zh-CN" dirty="0" smtClean="0"/>
              <a:t>—Animate(3)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animate = 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list: {},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add: function(id, </a:t>
            </a:r>
            <a:r>
              <a:rPr lang="en-US" altLang="zh-CN" dirty="0" err="1" smtClean="0">
                <a:latin typeface="Lucida Sans Typewriter" pitchFamily="49" charset="0"/>
              </a:rPr>
              <a:t>obj</a:t>
            </a:r>
            <a:r>
              <a:rPr lang="en-US" altLang="zh-CN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</a:t>
            </a:r>
            <a:r>
              <a:rPr lang="en-US" altLang="zh-CN" dirty="0" err="1" smtClean="0">
                <a:latin typeface="Lucida Sans Typewriter" pitchFamily="49" charset="0"/>
              </a:rPr>
              <a:t>obj.begin</a:t>
            </a:r>
            <a:r>
              <a:rPr lang="en-US" altLang="zh-CN" dirty="0" smtClean="0">
                <a:latin typeface="Lucida Sans Typewriter" pitchFamily="49" charset="0"/>
              </a:rPr>
              <a:t> = </a:t>
            </a:r>
            <a:r>
              <a:rPr lang="en-US" altLang="zh-CN" dirty="0" err="1" smtClean="0">
                <a:latin typeface="Lucida Sans Typewriter" pitchFamily="49" charset="0"/>
              </a:rPr>
              <a:t>getMS</a:t>
            </a:r>
            <a:r>
              <a:rPr lang="en-US" altLang="zh-CN" dirty="0" smtClean="0">
                <a:latin typeface="Lucida Sans Typewriter" pitchFamily="49" charset="0"/>
              </a:rPr>
              <a:t>();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for(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</a:t>
            </a:r>
            <a:r>
              <a:rPr lang="en-US" altLang="zh-CN" dirty="0" err="1" smtClean="0">
                <a:latin typeface="Lucida Sans Typewriter" pitchFamily="49" charset="0"/>
              </a:rPr>
              <a:t>i</a:t>
            </a:r>
            <a:r>
              <a:rPr lang="en-US" altLang="zh-CN" dirty="0" smtClean="0">
                <a:latin typeface="Lucida Sans Typewriter" pitchFamily="49" charset="0"/>
              </a:rPr>
              <a:t> in obj.fun){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t = </a:t>
            </a:r>
            <a:r>
              <a:rPr lang="en-US" altLang="zh-CN" dirty="0" err="1" smtClean="0">
                <a:latin typeface="Lucida Sans Typewriter" pitchFamily="49" charset="0"/>
              </a:rPr>
              <a:t>i.split</a:t>
            </a:r>
            <a:r>
              <a:rPr lang="en-US" altLang="zh-CN" dirty="0" smtClean="0">
                <a:latin typeface="Lucida Sans Typewriter" pitchFamily="49" charset="0"/>
              </a:rPr>
              <a:t>('|');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if(t[1]=='</a:t>
            </a:r>
            <a:r>
              <a:rPr lang="en-US" altLang="zh-CN" dirty="0" err="1" smtClean="0">
                <a:latin typeface="Lucida Sans Typewriter" pitchFamily="49" charset="0"/>
              </a:rPr>
              <a:t>easeOut</a:t>
            </a:r>
            <a:r>
              <a:rPr lang="en-US" altLang="zh-CN" dirty="0" smtClean="0">
                <a:latin typeface="Lucida Sans Typewriter" pitchFamily="49" charset="0"/>
              </a:rPr>
              <a:t>' || t[1]=='</a:t>
            </a:r>
            <a:r>
              <a:rPr lang="en-US" altLang="zh-CN" dirty="0" err="1" smtClean="0">
                <a:latin typeface="Lucida Sans Typewriter" pitchFamily="49" charset="0"/>
              </a:rPr>
              <a:t>easeInOut</a:t>
            </a:r>
            <a:r>
              <a:rPr lang="en-US" altLang="zh-CN" dirty="0" smtClean="0">
                <a:latin typeface="Lucida Sans Typewriter" pitchFamily="49" charset="0"/>
              </a:rPr>
              <a:t>'){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	obj.fun[</a:t>
            </a:r>
            <a:r>
              <a:rPr lang="en-US" altLang="zh-CN" dirty="0" err="1" smtClean="0">
                <a:latin typeface="Lucida Sans Typewriter" pitchFamily="49" charset="0"/>
              </a:rPr>
              <a:t>i</a:t>
            </a:r>
            <a:r>
              <a:rPr lang="en-US" altLang="zh-CN" dirty="0" smtClean="0">
                <a:latin typeface="Lucida Sans Typewriter" pitchFamily="49" charset="0"/>
              </a:rPr>
              <a:t>] = </a:t>
            </a:r>
            <a:r>
              <a:rPr lang="en-US" altLang="zh-CN" dirty="0" err="1" smtClean="0">
                <a:latin typeface="Lucida Sans Typewriter" pitchFamily="49" charset="0"/>
              </a:rPr>
              <a:t>tween</a:t>
            </a:r>
            <a:r>
              <a:rPr lang="en-US" altLang="zh-CN" dirty="0" smtClean="0">
                <a:latin typeface="Lucida Sans Typewriter" pitchFamily="49" charset="0"/>
              </a:rPr>
              <a:t>[t[1](t[0])];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}else{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	obj.fun[</a:t>
            </a:r>
            <a:r>
              <a:rPr lang="en-US" altLang="zh-CN" dirty="0" err="1" smtClean="0">
                <a:latin typeface="Lucida Sans Typewriter" pitchFamily="49" charset="0"/>
              </a:rPr>
              <a:t>i</a:t>
            </a:r>
            <a:r>
              <a:rPr lang="en-US" altLang="zh-CN" dirty="0" smtClean="0">
                <a:latin typeface="Lucida Sans Typewriter" pitchFamily="49" charset="0"/>
              </a:rPr>
              <a:t>] = </a:t>
            </a:r>
            <a:r>
              <a:rPr lang="en-US" altLang="zh-CN" dirty="0" err="1" smtClean="0">
                <a:latin typeface="Lucida Sans Typewriter" pitchFamily="49" charset="0"/>
              </a:rPr>
              <a:t>tween</a:t>
            </a:r>
            <a:r>
              <a:rPr lang="en-US" altLang="zh-CN" dirty="0" smtClean="0">
                <a:latin typeface="Lucida Sans Typewriter" pitchFamily="49" charset="0"/>
              </a:rPr>
              <a:t>[t[0]];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</a:t>
            </a:r>
            <a:r>
              <a:rPr lang="en-US" altLang="zh-CN" dirty="0" err="1" smtClean="0">
                <a:latin typeface="Lucida Sans Typewriter" pitchFamily="49" charset="0"/>
              </a:rPr>
              <a:t>this.list</a:t>
            </a:r>
            <a:r>
              <a:rPr lang="en-US" altLang="zh-CN" dirty="0" smtClean="0">
                <a:latin typeface="Lucida Sans Typewriter" pitchFamily="49" charset="0"/>
              </a:rPr>
              <a:t>[id] = </a:t>
            </a:r>
            <a:r>
              <a:rPr lang="en-US" altLang="zh-CN" dirty="0" err="1" smtClean="0">
                <a:latin typeface="Lucida Sans Typewriter" pitchFamily="49" charset="0"/>
              </a:rPr>
              <a:t>obj</a:t>
            </a:r>
            <a:r>
              <a:rPr lang="en-US" altLang="zh-CN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//</a:t>
            </a:r>
            <a:r>
              <a:rPr lang="zh-CN" altLang="en-US" dirty="0" smtClean="0">
                <a:latin typeface="Lucida Sans Typewriter" pitchFamily="49" charset="0"/>
              </a:rPr>
              <a:t>第一个注册的，将启动循环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if(count(</a:t>
            </a:r>
            <a:r>
              <a:rPr lang="en-US" altLang="zh-CN" dirty="0" err="1" smtClean="0">
                <a:latin typeface="Lucida Sans Typewriter" pitchFamily="49" charset="0"/>
              </a:rPr>
              <a:t>this.list</a:t>
            </a:r>
            <a:r>
              <a:rPr lang="en-US" altLang="zh-CN" dirty="0" smtClean="0">
                <a:latin typeface="Lucida Sans Typewriter" pitchFamily="49" charset="0"/>
              </a:rPr>
              <a:t>)==1){</a:t>
            </a:r>
            <a:r>
              <a:rPr lang="en-US" altLang="zh-CN" dirty="0" err="1" smtClean="0">
                <a:latin typeface="Lucida Sans Typewriter" pitchFamily="49" charset="0"/>
              </a:rPr>
              <a:t>this.run</a:t>
            </a:r>
            <a:r>
              <a:rPr lang="en-US" altLang="zh-CN" dirty="0" smtClean="0">
                <a:latin typeface="Lucida Sans Typewriter" pitchFamily="49" charset="0"/>
              </a:rPr>
              <a:t>();}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},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run: function(){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</a:t>
            </a:r>
            <a:r>
              <a:rPr lang="en-US" altLang="zh-CN" sz="1600" dirty="0" err="1" smtClean="0">
                <a:latin typeface="Lucida Sans Typewriter" pitchFamily="49" charset="0"/>
              </a:rPr>
              <a:t>var</a:t>
            </a:r>
            <a:r>
              <a:rPr lang="en-US" altLang="zh-CN" sz="1600" dirty="0" smtClean="0">
                <a:latin typeface="Lucida Sans Typewriter" pitchFamily="49" charset="0"/>
              </a:rPr>
              <a:t> live = 0, now = </a:t>
            </a:r>
            <a:r>
              <a:rPr lang="en-US" altLang="zh-CN" sz="1600" dirty="0" err="1" smtClean="0">
                <a:latin typeface="Lucida Sans Typewriter" pitchFamily="49" charset="0"/>
              </a:rPr>
              <a:t>getMS</a:t>
            </a:r>
            <a:r>
              <a:rPr lang="en-US" altLang="zh-CN" sz="1600" dirty="0" smtClean="0">
                <a:latin typeface="Lucida Sans Typewriter" pitchFamily="49" charset="0"/>
              </a:rPr>
              <a:t>(), </a:t>
            </a:r>
            <a:r>
              <a:rPr lang="en-US" altLang="zh-CN" sz="1600" dirty="0" err="1" smtClean="0">
                <a:latin typeface="Lucida Sans Typewriter" pitchFamily="49" charset="0"/>
              </a:rPr>
              <a:t>obj</a:t>
            </a:r>
            <a:r>
              <a:rPr lang="en-US" altLang="zh-CN" sz="1600" dirty="0" smtClean="0">
                <a:latin typeface="Lucida Sans Typewriter" pitchFamily="49" charset="0"/>
              </a:rPr>
              <a:t>, d, rate;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for(</a:t>
            </a:r>
            <a:r>
              <a:rPr lang="en-US" altLang="zh-CN" sz="1600" dirty="0" err="1" smtClean="0">
                <a:latin typeface="Lucida Sans Typewriter" pitchFamily="49" charset="0"/>
              </a:rPr>
              <a:t>var</a:t>
            </a:r>
            <a:r>
              <a:rPr lang="en-US" altLang="zh-CN" sz="1600" dirty="0" smtClean="0">
                <a:latin typeface="Lucida Sans Typewriter" pitchFamily="49" charset="0"/>
              </a:rPr>
              <a:t> list in </a:t>
            </a:r>
            <a:r>
              <a:rPr lang="en-US" altLang="zh-CN" sz="1600" dirty="0" err="1" smtClean="0">
                <a:latin typeface="Lucida Sans Typewriter" pitchFamily="49" charset="0"/>
              </a:rPr>
              <a:t>animate.list</a:t>
            </a:r>
            <a:r>
              <a:rPr lang="en-US" altLang="zh-CN" sz="1600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d = {};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</a:t>
            </a:r>
            <a:r>
              <a:rPr lang="en-US" altLang="zh-CN" sz="1600" dirty="0" err="1" smtClean="0">
                <a:latin typeface="Lucida Sans Typewriter" pitchFamily="49" charset="0"/>
              </a:rPr>
              <a:t>obj</a:t>
            </a:r>
            <a:r>
              <a:rPr lang="en-US" altLang="zh-CN" sz="1600" dirty="0" smtClean="0">
                <a:latin typeface="Lucida Sans Typewriter" pitchFamily="49" charset="0"/>
              </a:rPr>
              <a:t> = </a:t>
            </a:r>
            <a:r>
              <a:rPr lang="en-US" altLang="zh-CN" sz="1600" dirty="0" err="1" smtClean="0">
                <a:latin typeface="Lucida Sans Typewriter" pitchFamily="49" charset="0"/>
              </a:rPr>
              <a:t>animate.list</a:t>
            </a:r>
            <a:r>
              <a:rPr lang="en-US" altLang="zh-CN" sz="1600" dirty="0" smtClean="0">
                <a:latin typeface="Lucida Sans Typewriter" pitchFamily="49" charset="0"/>
              </a:rPr>
              <a:t>[list];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if(now&lt;=</a:t>
            </a:r>
            <a:r>
              <a:rPr lang="en-US" altLang="zh-CN" sz="1600" dirty="0" err="1" smtClean="0">
                <a:latin typeface="Lucida Sans Typewriter" pitchFamily="49" charset="0"/>
              </a:rPr>
              <a:t>obj.begin+obj.duration</a:t>
            </a:r>
            <a:r>
              <a:rPr lang="en-US" altLang="zh-CN" sz="1600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	live++;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	rate = (now-</a:t>
            </a:r>
            <a:r>
              <a:rPr lang="en-US" altLang="zh-CN" sz="1600" dirty="0" err="1" smtClean="0">
                <a:latin typeface="Lucida Sans Typewriter" pitchFamily="49" charset="0"/>
              </a:rPr>
              <a:t>obj.begin</a:t>
            </a:r>
            <a:r>
              <a:rPr lang="en-US" altLang="zh-CN" sz="1600" dirty="0" smtClean="0">
                <a:latin typeface="Lucida Sans Typewriter" pitchFamily="49" charset="0"/>
              </a:rPr>
              <a:t>)/</a:t>
            </a:r>
            <a:r>
              <a:rPr lang="en-US" altLang="zh-CN" sz="1600" dirty="0" err="1" smtClean="0">
                <a:latin typeface="Lucida Sans Typewriter" pitchFamily="49" charset="0"/>
              </a:rPr>
              <a:t>obj.duration</a:t>
            </a:r>
            <a:r>
              <a:rPr lang="en-US" altLang="zh-CN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	for(</a:t>
            </a:r>
            <a:r>
              <a:rPr lang="en-US" altLang="zh-CN" sz="1600" dirty="0" err="1" smtClean="0">
                <a:latin typeface="Lucida Sans Typewriter" pitchFamily="49" charset="0"/>
              </a:rPr>
              <a:t>var</a:t>
            </a:r>
            <a:r>
              <a:rPr lang="en-US" altLang="zh-CN" sz="1600" dirty="0" smtClean="0">
                <a:latin typeface="Lucida Sans Typewriter" pitchFamily="49" charset="0"/>
              </a:rPr>
              <a:t> </a:t>
            </a:r>
            <a:r>
              <a:rPr lang="en-US" altLang="zh-CN" sz="1600" dirty="0" err="1" smtClean="0">
                <a:latin typeface="Lucida Sans Typewriter" pitchFamily="49" charset="0"/>
              </a:rPr>
              <a:t>i</a:t>
            </a:r>
            <a:r>
              <a:rPr lang="en-US" altLang="zh-CN" sz="1600" dirty="0" smtClean="0">
                <a:latin typeface="Lucida Sans Typewriter" pitchFamily="49" charset="0"/>
              </a:rPr>
              <a:t> in obj.dis){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	 	if(obj.fun &amp;&amp; obj.fun[</a:t>
            </a:r>
            <a:r>
              <a:rPr lang="en-US" altLang="zh-CN" sz="1600" dirty="0" err="1" smtClean="0">
                <a:latin typeface="Lucida Sans Typewriter" pitchFamily="49" charset="0"/>
              </a:rPr>
              <a:t>i</a:t>
            </a:r>
            <a:r>
              <a:rPr lang="en-US" altLang="zh-CN" sz="1600" dirty="0" smtClean="0">
                <a:latin typeface="Lucida Sans Typewriter" pitchFamily="49" charset="0"/>
              </a:rPr>
              <a:t>]){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			fun = obj.fun[</a:t>
            </a:r>
            <a:r>
              <a:rPr lang="en-US" altLang="zh-CN" sz="1600" dirty="0" err="1" smtClean="0">
                <a:latin typeface="Lucida Sans Typewriter" pitchFamily="49" charset="0"/>
              </a:rPr>
              <a:t>i</a:t>
            </a:r>
            <a:r>
              <a:rPr lang="en-US" altLang="zh-CN" sz="1600" dirty="0" smtClean="0">
                <a:latin typeface="Lucida Sans Typewriter" pitchFamily="49" charset="0"/>
              </a:rPr>
              <a:t>];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		}else{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			fun = </a:t>
            </a:r>
            <a:r>
              <a:rPr lang="en-US" altLang="zh-CN" sz="1600" dirty="0" err="1" smtClean="0">
                <a:latin typeface="Lucida Sans Typewriter" pitchFamily="49" charset="0"/>
              </a:rPr>
              <a:t>tween</a:t>
            </a:r>
            <a:r>
              <a:rPr lang="en-US" altLang="zh-CN" sz="1600" dirty="0" smtClean="0">
                <a:latin typeface="Lucida Sans Typewriter" pitchFamily="49" charset="0"/>
              </a:rPr>
              <a:t>['linear'];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		}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	 	d[</a:t>
            </a:r>
            <a:r>
              <a:rPr lang="en-US" altLang="zh-CN" sz="1600" dirty="0" err="1" smtClean="0">
                <a:latin typeface="Lucida Sans Typewriter" pitchFamily="49" charset="0"/>
              </a:rPr>
              <a:t>i</a:t>
            </a:r>
            <a:r>
              <a:rPr lang="en-US" altLang="zh-CN" sz="1600" dirty="0" smtClean="0">
                <a:latin typeface="Lucida Sans Typewriter" pitchFamily="49" charset="0"/>
              </a:rPr>
              <a:t>] = fun(rate, </a:t>
            </a:r>
            <a:r>
              <a:rPr lang="en-US" altLang="zh-CN" sz="1600" dirty="0" err="1" smtClean="0">
                <a:latin typeface="Lucida Sans Typewriter" pitchFamily="49" charset="0"/>
              </a:rPr>
              <a:t>obj.from</a:t>
            </a:r>
            <a:r>
              <a:rPr lang="en-US" altLang="zh-CN" sz="1600" dirty="0" smtClean="0">
                <a:latin typeface="Lucida Sans Typewriter" pitchFamily="49" charset="0"/>
              </a:rPr>
              <a:t>[</a:t>
            </a:r>
            <a:r>
              <a:rPr lang="en-US" altLang="zh-CN" sz="1600" dirty="0" err="1" smtClean="0">
                <a:latin typeface="Lucida Sans Typewriter" pitchFamily="49" charset="0"/>
              </a:rPr>
              <a:t>i</a:t>
            </a:r>
            <a:r>
              <a:rPr lang="en-US" altLang="zh-CN" sz="1600" dirty="0" smtClean="0">
                <a:latin typeface="Lucida Sans Typewriter" pitchFamily="49" charset="0"/>
              </a:rPr>
              <a:t>], obj.dis[</a:t>
            </a:r>
            <a:r>
              <a:rPr lang="en-US" altLang="zh-CN" sz="1600" dirty="0" err="1" smtClean="0">
                <a:latin typeface="Lucida Sans Typewriter" pitchFamily="49" charset="0"/>
              </a:rPr>
              <a:t>i</a:t>
            </a:r>
            <a:r>
              <a:rPr lang="en-US" altLang="zh-CN" sz="1600" dirty="0" smtClean="0">
                <a:latin typeface="Lucida Sans Typewriter" pitchFamily="49" charset="0"/>
              </a:rPr>
              <a:t>]);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	}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	</a:t>
            </a:r>
            <a:r>
              <a:rPr lang="en-US" altLang="zh-CN" sz="1600" dirty="0" err="1" smtClean="0">
                <a:latin typeface="Lucida Sans Typewriter" pitchFamily="49" charset="0"/>
              </a:rPr>
              <a:t>setCss</a:t>
            </a:r>
            <a:r>
              <a:rPr lang="en-US" altLang="zh-CN" sz="1600" dirty="0" smtClean="0">
                <a:latin typeface="Lucida Sans Typewriter" pitchFamily="49" charset="0"/>
              </a:rPr>
              <a:t>(</a:t>
            </a:r>
            <a:r>
              <a:rPr lang="en-US" altLang="zh-CN" sz="1600" dirty="0" err="1" smtClean="0">
                <a:latin typeface="Lucida Sans Typewriter" pitchFamily="49" charset="0"/>
              </a:rPr>
              <a:t>obj.node</a:t>
            </a:r>
            <a:r>
              <a:rPr lang="en-US" altLang="zh-CN" sz="1600" dirty="0" smtClean="0">
                <a:latin typeface="Lucida Sans Typewriter" pitchFamily="49" charset="0"/>
              </a:rPr>
              <a:t>, d);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	}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}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	if(live){</a:t>
            </a:r>
            <a:r>
              <a:rPr lang="en-US" altLang="zh-CN" sz="1600" dirty="0" err="1" smtClean="0">
                <a:latin typeface="Lucida Sans Typewriter" pitchFamily="49" charset="0"/>
              </a:rPr>
              <a:t>setTimeout</a:t>
            </a:r>
            <a:r>
              <a:rPr lang="en-US" altLang="zh-CN" sz="1600" dirty="0" smtClean="0">
                <a:latin typeface="Lucida Sans Typewriter" pitchFamily="49" charset="0"/>
              </a:rPr>
              <a:t>(</a:t>
            </a:r>
            <a:r>
              <a:rPr lang="en-US" altLang="zh-CN" sz="1600" dirty="0" err="1" smtClean="0">
                <a:latin typeface="Lucida Sans Typewriter" pitchFamily="49" charset="0"/>
              </a:rPr>
              <a:t>animate.run</a:t>
            </a:r>
            <a:r>
              <a:rPr lang="en-US" altLang="zh-CN" sz="1600" dirty="0" smtClean="0">
                <a:latin typeface="Lucida Sans Typewriter" pitchFamily="49" charset="0"/>
              </a:rPr>
              <a:t>, 30);}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sz="1600" dirty="0" smtClean="0">
                <a:latin typeface="Lucida Sans Typewriter" pitchFamily="49" charset="0"/>
              </a:rPr>
              <a:t>}</a:t>
            </a:r>
            <a:endParaRPr lang="zh-CN" altLang="en-US" sz="1600" dirty="0"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0"/>
            <a:ext cx="8786842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err="1" smtClean="0">
                <a:latin typeface="Lucida Sans Typewriter" pitchFamily="49" charset="0"/>
              </a:rPr>
              <a:t>animate.add</a:t>
            </a:r>
            <a:r>
              <a:rPr lang="en-US" altLang="zh-CN" dirty="0" smtClean="0">
                <a:latin typeface="Lucida Sans Typewriter" pitchFamily="49" charset="0"/>
              </a:rPr>
              <a:t>(‘</a:t>
            </a:r>
            <a:r>
              <a:rPr lang="en-US" altLang="zh-CN" dirty="0" err="1" smtClean="0">
                <a:latin typeface="Lucida Sans Typewriter" pitchFamily="49" charset="0"/>
              </a:rPr>
              <a:t>abc</a:t>
            </a:r>
            <a:r>
              <a:rPr lang="en-US" altLang="zh-CN" dirty="0" smtClean="0">
                <a:latin typeface="Lucida Sans Typewriter" pitchFamily="49" charset="0"/>
              </a:rPr>
              <a:t>’, {		//</a:t>
            </a:r>
            <a:r>
              <a:rPr lang="zh-CN" altLang="en-US" dirty="0" smtClean="0">
                <a:latin typeface="Lucida Sans Typewriter" pitchFamily="49" charset="0"/>
              </a:rPr>
              <a:t>注册名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node: </a:t>
            </a:r>
            <a:r>
              <a:rPr lang="en-US" altLang="zh-CN" dirty="0" err="1" smtClean="0">
                <a:latin typeface="Lucida Sans Typewriter" pitchFamily="49" charset="0"/>
              </a:rPr>
              <a:t>mydiv</a:t>
            </a:r>
            <a:r>
              <a:rPr lang="en-US" altLang="zh-CN" dirty="0" smtClean="0">
                <a:latin typeface="Lucida Sans Typewriter" pitchFamily="49" charset="0"/>
              </a:rPr>
              <a:t>,			//</a:t>
            </a:r>
            <a:r>
              <a:rPr lang="zh-CN" altLang="en-US" dirty="0" smtClean="0">
                <a:latin typeface="Lucida Sans Typewriter" pitchFamily="49" charset="0"/>
              </a:rPr>
              <a:t>移动节点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duration: 1000,			//</a:t>
            </a:r>
            <a:r>
              <a:rPr lang="zh-CN" altLang="en-US" dirty="0" smtClean="0">
                <a:latin typeface="Lucida Sans Typewriter" pitchFamily="49" charset="0"/>
              </a:rPr>
              <a:t>持续时间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from: {l:100, t:100, w:100, h:30, a:1},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				//</a:t>
            </a:r>
            <a:r>
              <a:rPr lang="zh-CN" altLang="en-US" dirty="0" smtClean="0">
                <a:latin typeface="Lucida Sans Typewriter" pitchFamily="49" charset="0"/>
              </a:rPr>
              <a:t>起始位置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dis</a:t>
            </a:r>
            <a:r>
              <a:rPr lang="en-US" altLang="zh-CN" dirty="0" smtClean="0">
                <a:latin typeface="Lucida Sans Typewriter" pitchFamily="49" charset="0"/>
              </a:rPr>
              <a:t>: {l:800, t:500, w:200, h:50, a:0.5},						//</a:t>
            </a:r>
            <a:r>
              <a:rPr lang="zh-CN" altLang="en-US" dirty="0" smtClean="0">
                <a:latin typeface="Lucida Sans Typewriter" pitchFamily="49" charset="0"/>
              </a:rPr>
              <a:t>位移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fun: {t:‘quint’}	  //</a:t>
            </a:r>
            <a:r>
              <a:rPr lang="zh-CN" altLang="en-US" dirty="0" smtClean="0">
                <a:latin typeface="Lucida Sans Typewriter" pitchFamily="49" charset="0"/>
              </a:rPr>
              <a:t>位移函数</a:t>
            </a:r>
            <a:r>
              <a:rPr lang="en-US" altLang="zh-CN" dirty="0" smtClean="0">
                <a:latin typeface="Lucida Sans Typewriter" pitchFamily="49" charset="0"/>
              </a:rPr>
              <a:t>, </a:t>
            </a:r>
            <a:r>
              <a:rPr lang="zh-CN" altLang="en-US" dirty="0" smtClean="0">
                <a:latin typeface="Lucida Sans Typewriter" pitchFamily="49" charset="0"/>
              </a:rPr>
              <a:t>缺省为</a:t>
            </a:r>
            <a:r>
              <a:rPr lang="en-US" altLang="zh-CN" dirty="0" smtClean="0">
                <a:latin typeface="Lucida Sans Typewriter" pitchFamily="49" charset="0"/>
              </a:rPr>
              <a:t>linear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});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6072198" y="5429264"/>
            <a:ext cx="257176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演示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Web App?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Web App </a:t>
            </a:r>
            <a:r>
              <a:rPr lang="zh-CN" altLang="en-US" dirty="0" smtClean="0"/>
              <a:t>是运行在浏览器里应用软件</a:t>
            </a:r>
            <a:endParaRPr lang="en-US" altLang="zh-CN" dirty="0" smtClean="0"/>
          </a:p>
          <a:p>
            <a:r>
              <a:rPr lang="en-US" altLang="zh-CN" dirty="0" smtClean="0"/>
              <a:t>Web App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语言开发</a:t>
            </a:r>
            <a:endParaRPr lang="en-US" altLang="zh-CN" dirty="0" smtClean="0"/>
          </a:p>
          <a:p>
            <a:r>
              <a:rPr lang="en-US" altLang="zh-CN" dirty="0" smtClean="0"/>
              <a:t>Web App </a:t>
            </a:r>
            <a:r>
              <a:rPr lang="zh-CN" altLang="en-US" dirty="0" smtClean="0"/>
              <a:t>流行的原因</a:t>
            </a:r>
            <a:endParaRPr lang="en-US" altLang="zh-CN" dirty="0" smtClean="0"/>
          </a:p>
          <a:p>
            <a:pPr lvl="1"/>
            <a:r>
              <a:rPr lang="zh-CN" altLang="en-US" dirty="0"/>
              <a:t>浏览器无处</a:t>
            </a:r>
            <a:r>
              <a:rPr lang="zh-CN" altLang="en-US" dirty="0" smtClean="0"/>
              <a:t>不在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不必安装，自动升级</a:t>
            </a:r>
            <a:endParaRPr lang="en-US" altLang="zh-CN" dirty="0" smtClean="0"/>
          </a:p>
          <a:p>
            <a:pPr lvl="1"/>
            <a:r>
              <a:rPr lang="zh-CN" altLang="en-US" dirty="0"/>
              <a:t>各个</a:t>
            </a:r>
            <a:r>
              <a:rPr lang="zh-CN" altLang="en-US" dirty="0" smtClean="0"/>
              <a:t>平台通用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成功运用的领域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网页游戏</a:t>
            </a:r>
            <a:endParaRPr lang="en-US" altLang="zh-CN" dirty="0" smtClean="0"/>
          </a:p>
          <a:p>
            <a:pPr lvl="1"/>
            <a:r>
              <a:rPr lang="en-US" altLang="zh-CN" dirty="0"/>
              <a:t>webmail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工具库</a:t>
            </a:r>
            <a:r>
              <a:rPr lang="en-US" altLang="zh-CN" dirty="0" smtClean="0"/>
              <a:t>—Ajax(1)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0063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Ajax(a){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_z = false; //</a:t>
            </a:r>
            <a:r>
              <a:rPr lang="en-US" altLang="zh-CN" dirty="0" err="1" smtClean="0">
                <a:latin typeface="Lucida Sans Typewriter" pitchFamily="49" charset="0"/>
              </a:rPr>
              <a:t>xmlHTTP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if(</a:t>
            </a:r>
            <a:r>
              <a:rPr lang="en-US" altLang="zh-CN" dirty="0" err="1" smtClean="0">
                <a:latin typeface="Lucida Sans Typewriter" pitchFamily="49" charset="0"/>
              </a:rPr>
              <a:t>window.XMLHttpRequest</a:t>
            </a:r>
            <a:r>
              <a:rPr lang="en-US" altLang="zh-CN" dirty="0" smtClean="0">
                <a:latin typeface="Lucida Sans Typewriter" pitchFamily="49" charset="0"/>
              </a:rPr>
              <a:t>){ // Mozilla, Safari,...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_z = new </a:t>
            </a:r>
            <a:r>
              <a:rPr lang="en-US" altLang="zh-CN" dirty="0" err="1" smtClean="0">
                <a:latin typeface="Lucida Sans Typewriter" pitchFamily="49" charset="0"/>
              </a:rPr>
              <a:t>XMLHttpRequest</a:t>
            </a:r>
            <a:r>
              <a:rPr lang="en-US" altLang="zh-CN" dirty="0" smtClean="0">
                <a:latin typeface="Lucida Sans Typewriter" pitchFamily="49" charset="0"/>
              </a:rPr>
              <a:t>()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}else if(</a:t>
            </a:r>
            <a:r>
              <a:rPr lang="en-US" altLang="zh-CN" dirty="0" err="1" smtClean="0">
                <a:latin typeface="Lucida Sans Typewriter" pitchFamily="49" charset="0"/>
              </a:rPr>
              <a:t>window.ActiveXObject</a:t>
            </a:r>
            <a:r>
              <a:rPr lang="en-US" altLang="zh-CN" dirty="0" smtClean="0">
                <a:latin typeface="Lucida Sans Typewriter" pitchFamily="49" charset="0"/>
              </a:rPr>
              <a:t>){ // IE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try {		_z = new </a:t>
            </a:r>
            <a:r>
              <a:rPr lang="en-US" altLang="zh-CN" dirty="0" err="1" smtClean="0">
                <a:latin typeface="Lucida Sans Typewriter" pitchFamily="49" charset="0"/>
              </a:rPr>
              <a:t>ActiveXObject</a:t>
            </a:r>
            <a:r>
              <a:rPr lang="en-US" altLang="zh-CN" dirty="0" smtClean="0">
                <a:latin typeface="Lucida Sans Typewriter" pitchFamily="49" charset="0"/>
              </a:rPr>
              <a:t>("Msxml2.XMLHTTP")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} catch(e){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try {	_z = new </a:t>
            </a:r>
            <a:r>
              <a:rPr lang="en-US" altLang="zh-CN" dirty="0" err="1" smtClean="0">
                <a:latin typeface="Lucida Sans Typewriter" pitchFamily="49" charset="0"/>
              </a:rPr>
              <a:t>ActiveXObject</a:t>
            </a:r>
            <a:r>
              <a:rPr lang="en-US" altLang="zh-CN" dirty="0" smtClean="0">
                <a:latin typeface="Lucida Sans Typewriter" pitchFamily="49" charset="0"/>
              </a:rPr>
              <a:t>("</a:t>
            </a:r>
            <a:r>
              <a:rPr lang="en-US" altLang="zh-CN" dirty="0" err="1" smtClean="0">
                <a:latin typeface="Lucida Sans Typewriter" pitchFamily="49" charset="0"/>
              </a:rPr>
              <a:t>Microsoft.XMLHTTP</a:t>
            </a:r>
            <a:r>
              <a:rPr lang="en-US" altLang="zh-CN" dirty="0" smtClean="0">
                <a:latin typeface="Lucida Sans Typewriter" pitchFamily="49" charset="0"/>
              </a:rPr>
              <a:t>")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} catch(e){}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this.setRequest</a:t>
            </a:r>
            <a:r>
              <a:rPr lang="en-US" altLang="zh-CN" dirty="0" smtClean="0">
                <a:latin typeface="Lucida Sans Typewriter" pitchFamily="49" charset="0"/>
              </a:rPr>
              <a:t> = function(</a:t>
            </a:r>
            <a:r>
              <a:rPr lang="en-US" altLang="zh-CN" dirty="0" err="1" smtClean="0">
                <a:latin typeface="Lucida Sans Typewriter" pitchFamily="49" charset="0"/>
              </a:rPr>
              <a:t>url</a:t>
            </a:r>
            <a:r>
              <a:rPr lang="en-US" altLang="zh-CN" dirty="0" smtClean="0">
                <a:latin typeface="Lucida Sans Typewriter" pitchFamily="49" charset="0"/>
              </a:rPr>
              <a:t>, fun, content, type){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 _</a:t>
            </a:r>
            <a:r>
              <a:rPr lang="en-US" altLang="zh-CN" dirty="0" err="1" smtClean="0">
                <a:latin typeface="Lucida Sans Typewriter" pitchFamily="49" charset="0"/>
              </a:rPr>
              <a:t>z.open</a:t>
            </a:r>
            <a:r>
              <a:rPr lang="en-US" altLang="zh-CN" dirty="0" smtClean="0">
                <a:latin typeface="Lucida Sans Typewriter" pitchFamily="49" charset="0"/>
              </a:rPr>
              <a:t>(type, type=='get' ? </a:t>
            </a:r>
            <a:r>
              <a:rPr lang="en-US" altLang="zh-CN" dirty="0" err="1" smtClean="0">
                <a:latin typeface="Lucida Sans Typewriter" pitchFamily="49" charset="0"/>
              </a:rPr>
              <a:t>url</a:t>
            </a:r>
            <a:r>
              <a:rPr lang="en-US" altLang="zh-CN" dirty="0" smtClean="0">
                <a:latin typeface="Lucida Sans Typewriter" pitchFamily="49" charset="0"/>
              </a:rPr>
              <a:t>+'?'+content : </a:t>
            </a:r>
            <a:r>
              <a:rPr lang="en-US" altLang="zh-CN" dirty="0" err="1" smtClean="0">
                <a:latin typeface="Lucida Sans Typewriter" pitchFamily="49" charset="0"/>
              </a:rPr>
              <a:t>url</a:t>
            </a:r>
            <a:r>
              <a:rPr lang="en-US" altLang="zh-CN" dirty="0" smtClean="0">
                <a:latin typeface="Lucida Sans Typewriter" pitchFamily="49" charset="0"/>
              </a:rPr>
              <a:t>, true);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_</a:t>
            </a:r>
            <a:r>
              <a:rPr lang="en-US" altLang="zh-CN" dirty="0" err="1" smtClean="0">
                <a:latin typeface="Lucida Sans Typewriter" pitchFamily="49" charset="0"/>
              </a:rPr>
              <a:t>z.setRequestHeader</a:t>
            </a:r>
            <a:r>
              <a:rPr lang="en-US" altLang="zh-CN" dirty="0" smtClean="0">
                <a:latin typeface="Lucida Sans Typewriter" pitchFamily="49" charset="0"/>
              </a:rPr>
              <a:t>("Content-type", "application/x-www-form-</a:t>
            </a:r>
            <a:r>
              <a:rPr lang="en-US" altLang="zh-CN" dirty="0" err="1" smtClean="0">
                <a:latin typeface="Lucida Sans Typewriter" pitchFamily="49" charset="0"/>
              </a:rPr>
              <a:t>urlencoded</a:t>
            </a:r>
            <a:r>
              <a:rPr lang="en-US" altLang="zh-CN" dirty="0" smtClean="0">
                <a:latin typeface="Lucida Sans Typewriter" pitchFamily="49" charset="0"/>
              </a:rPr>
              <a:t>");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_</a:t>
            </a:r>
            <a:r>
              <a:rPr lang="en-US" altLang="zh-CN" dirty="0" err="1" smtClean="0">
                <a:latin typeface="Lucida Sans Typewriter" pitchFamily="49" charset="0"/>
              </a:rPr>
              <a:t>z.onreadystatechange</a:t>
            </a:r>
            <a:r>
              <a:rPr lang="en-US" altLang="zh-CN" dirty="0" smtClean="0">
                <a:latin typeface="Lucida Sans Typewriter" pitchFamily="49" charset="0"/>
              </a:rPr>
              <a:t> = function(){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if(_</a:t>
            </a:r>
            <a:r>
              <a:rPr lang="en-US" altLang="zh-CN" dirty="0" err="1" smtClean="0">
                <a:latin typeface="Lucida Sans Typewriter" pitchFamily="49" charset="0"/>
              </a:rPr>
              <a:t>z.readyState</a:t>
            </a:r>
            <a:r>
              <a:rPr lang="en-US" altLang="zh-CN" dirty="0" smtClean="0">
                <a:latin typeface="Lucida Sans Typewriter" pitchFamily="49" charset="0"/>
              </a:rPr>
              <a:t>==4 &amp;&amp; _</a:t>
            </a:r>
            <a:r>
              <a:rPr lang="en-US" altLang="zh-CN" dirty="0" err="1" smtClean="0">
                <a:latin typeface="Lucida Sans Typewriter" pitchFamily="49" charset="0"/>
              </a:rPr>
              <a:t>z.status</a:t>
            </a:r>
            <a:r>
              <a:rPr lang="en-US" altLang="zh-CN" dirty="0" smtClean="0">
                <a:latin typeface="Lucida Sans Typewriter" pitchFamily="49" charset="0"/>
              </a:rPr>
              <a:t>==200){fun(_</a:t>
            </a:r>
            <a:r>
              <a:rPr lang="en-US" altLang="zh-CN" dirty="0" err="1" smtClean="0">
                <a:latin typeface="Lucida Sans Typewriter" pitchFamily="49" charset="0"/>
              </a:rPr>
              <a:t>z.responseText</a:t>
            </a:r>
            <a:r>
              <a:rPr lang="en-US" altLang="zh-CN" dirty="0" smtClean="0">
                <a:latin typeface="Lucida Sans Typewriter" pitchFamily="49" charset="0"/>
              </a:rPr>
              <a:t>)}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_</a:t>
            </a:r>
            <a:r>
              <a:rPr lang="en-US" altLang="zh-CN" dirty="0" err="1" smtClean="0">
                <a:latin typeface="Lucida Sans Typewriter" pitchFamily="49" charset="0"/>
              </a:rPr>
              <a:t>z.send</a:t>
            </a:r>
            <a:r>
              <a:rPr lang="en-US" altLang="zh-CN" dirty="0" smtClean="0">
                <a:latin typeface="Lucida Sans Typewriter" pitchFamily="49" charset="0"/>
              </a:rPr>
              <a:t>(type=='get' ? 'NULL' : (content || 'NULL'))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function </a:t>
            </a:r>
            <a:r>
              <a:rPr lang="en-US" altLang="zh-CN" dirty="0" err="1" smtClean="0">
                <a:latin typeface="Lucida Sans Typewriter" pitchFamily="49" charset="0"/>
              </a:rPr>
              <a:t>setChannel</a:t>
            </a:r>
            <a:r>
              <a:rPr lang="en-US" altLang="zh-CN" dirty="0" smtClean="0">
                <a:latin typeface="Lucida Sans Typewriter" pitchFamily="49" charset="0"/>
              </a:rPr>
              <a:t>(type){	//type</a:t>
            </a:r>
            <a:r>
              <a:rPr lang="zh-CN" altLang="en-US" dirty="0" smtClean="0">
                <a:latin typeface="Lucida Sans Typewriter" pitchFamily="49" charset="0"/>
              </a:rPr>
              <a:t>：</a:t>
            </a:r>
            <a:r>
              <a:rPr lang="en-US" altLang="zh-CN" dirty="0" smtClean="0">
                <a:latin typeface="Lucida Sans Typewriter" pitchFamily="49" charset="0"/>
              </a:rPr>
              <a:t>Script / AJAX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_pool = {}, _state = {}, _timer = 0, _app = 'http://freebox.com/'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, _</a:t>
            </a:r>
            <a:r>
              <a:rPr lang="en-US" altLang="zh-CN" dirty="0" err="1" smtClean="0">
                <a:latin typeface="Lucida Sans Typewriter" pitchFamily="49" charset="0"/>
              </a:rPr>
              <a:t>xmlhttp</a:t>
            </a:r>
            <a:r>
              <a:rPr lang="en-US" altLang="zh-CN" dirty="0" smtClean="0">
                <a:latin typeface="Lucida Sans Typewriter" pitchFamily="49" charset="0"/>
              </a:rPr>
              <a:t> = type &amp;&amp; </a:t>
            </a:r>
            <a:r>
              <a:rPr lang="en-US" altLang="zh-CN" dirty="0" err="1" smtClean="0">
                <a:latin typeface="Lucida Sans Typewriter" pitchFamily="49" charset="0"/>
              </a:rPr>
              <a:t>type.toLowerCase</a:t>
            </a:r>
            <a:r>
              <a:rPr lang="en-US" altLang="zh-CN" dirty="0" smtClean="0">
                <a:latin typeface="Lucida Sans Typewriter" pitchFamily="49" charset="0"/>
              </a:rPr>
              <a:t>()=='</a:t>
            </a:r>
            <a:r>
              <a:rPr lang="en-US" altLang="zh-CN" dirty="0" err="1" smtClean="0">
                <a:latin typeface="Lucida Sans Typewriter" pitchFamily="49" charset="0"/>
              </a:rPr>
              <a:t>ajax</a:t>
            </a:r>
            <a:r>
              <a:rPr lang="en-US" altLang="zh-CN" dirty="0" smtClean="0">
                <a:latin typeface="Lucida Sans Typewriter" pitchFamily="49" charset="0"/>
              </a:rPr>
              <a:t>' ? new Ajax() : ''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, </a:t>
            </a:r>
            <a:r>
              <a:rPr lang="en-US" altLang="zh-CN" dirty="0" err="1" smtClean="0">
                <a:latin typeface="Lucida Sans Typewriter" pitchFamily="49" charset="0"/>
              </a:rPr>
              <a:t>callAjax</a:t>
            </a:r>
            <a:r>
              <a:rPr lang="en-US" altLang="zh-CN" dirty="0" smtClean="0">
                <a:latin typeface="Lucida Sans Typewriter" pitchFamily="49" charset="0"/>
              </a:rPr>
              <a:t> = function(){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_gets = [];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for(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_key in _pool){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_</a:t>
            </a:r>
            <a:r>
              <a:rPr lang="en-US" altLang="zh-CN" dirty="0" err="1" smtClean="0">
                <a:latin typeface="Lucida Sans Typewriter" pitchFamily="49" charset="0"/>
              </a:rPr>
              <a:t>gets.p</a:t>
            </a:r>
            <a:r>
              <a:rPr lang="en-US" altLang="zh-CN" dirty="0" smtClean="0">
                <a:latin typeface="Lucida Sans Typewriter" pitchFamily="49" charset="0"/>
              </a:rPr>
              <a:t>(_key + '=' + _pool[_key]);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_pool = {};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</a:t>
            </a:r>
            <a:r>
              <a:rPr lang="en-US" altLang="zh-CN" dirty="0" err="1" smtClean="0">
                <a:latin typeface="Lucida Sans Typewriter" pitchFamily="49" charset="0"/>
              </a:rPr>
              <a:t>var</a:t>
            </a:r>
            <a:r>
              <a:rPr lang="en-US" altLang="zh-CN" dirty="0" smtClean="0">
                <a:latin typeface="Lucida Sans Typewriter" pitchFamily="49" charset="0"/>
              </a:rPr>
              <a:t> </a:t>
            </a:r>
            <a:r>
              <a:rPr lang="en-US" altLang="zh-CN" dirty="0" err="1" smtClean="0">
                <a:latin typeface="Lucida Sans Typewriter" pitchFamily="49" charset="0"/>
              </a:rPr>
              <a:t>quest_str</a:t>
            </a:r>
            <a:r>
              <a:rPr lang="en-US" altLang="zh-CN" dirty="0" smtClean="0">
                <a:latin typeface="Lucida Sans Typewriter" pitchFamily="49" charset="0"/>
              </a:rPr>
              <a:t> = _</a:t>
            </a:r>
            <a:r>
              <a:rPr lang="en-US" altLang="zh-CN" dirty="0" err="1" smtClean="0">
                <a:latin typeface="Lucida Sans Typewriter" pitchFamily="49" charset="0"/>
              </a:rPr>
              <a:t>gets.join</a:t>
            </a:r>
            <a:r>
              <a:rPr lang="en-US" altLang="zh-CN" dirty="0" smtClean="0">
                <a:latin typeface="Lucida Sans Typewriter" pitchFamily="49" charset="0"/>
              </a:rPr>
              <a:t>('&amp;');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if(_</a:t>
            </a:r>
            <a:r>
              <a:rPr lang="en-US" altLang="zh-CN" dirty="0" err="1" smtClean="0">
                <a:latin typeface="Lucida Sans Typewriter" pitchFamily="49" charset="0"/>
              </a:rPr>
              <a:t>xmlhttp</a:t>
            </a:r>
            <a:r>
              <a:rPr lang="en-US" altLang="zh-CN" dirty="0" smtClean="0">
                <a:latin typeface="Lucida Sans Typewriter" pitchFamily="49" charset="0"/>
              </a:rPr>
              <a:t>){						//Ajax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_</a:t>
            </a:r>
            <a:r>
              <a:rPr lang="en-US" altLang="zh-CN" dirty="0" err="1" smtClean="0">
                <a:latin typeface="Lucida Sans Typewriter" pitchFamily="49" charset="0"/>
              </a:rPr>
              <a:t>xmlhttp.setRequest</a:t>
            </a:r>
            <a:r>
              <a:rPr lang="en-US" altLang="zh-CN" dirty="0" smtClean="0">
                <a:latin typeface="Lucida Sans Typewriter" pitchFamily="49" charset="0"/>
              </a:rPr>
              <a:t>(_app, function(a){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	</a:t>
            </a:r>
            <a:r>
              <a:rPr lang="en-US" altLang="zh-CN" dirty="0" err="1" smtClean="0">
                <a:latin typeface="Lucida Sans Typewriter" pitchFamily="49" charset="0"/>
              </a:rPr>
              <a:t>eval</a:t>
            </a:r>
            <a:r>
              <a:rPr lang="en-US" altLang="zh-CN" dirty="0" smtClean="0">
                <a:latin typeface="Lucida Sans Typewriter" pitchFamily="49" charset="0"/>
              </a:rPr>
              <a:t>(a);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}, </a:t>
            </a:r>
            <a:r>
              <a:rPr lang="en-US" altLang="zh-CN" dirty="0" err="1" smtClean="0">
                <a:latin typeface="Lucida Sans Typewriter" pitchFamily="49" charset="0"/>
              </a:rPr>
              <a:t>quest_str</a:t>
            </a:r>
            <a:r>
              <a:rPr lang="en-US" altLang="zh-CN" dirty="0" smtClean="0">
                <a:latin typeface="Lucida Sans Typewriter" pitchFamily="49" charset="0"/>
              </a:rPr>
              <a:t>, 'get');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else{							//Script</a:t>
            </a:r>
            <a:r>
              <a:rPr lang="zh-CN" altLang="en-US" dirty="0" smtClean="0">
                <a:latin typeface="Lucida Sans Typewriter" pitchFamily="49" charset="0"/>
              </a:rPr>
              <a:t>跨域</a:t>
            </a:r>
            <a:endParaRPr lang="en-US" altLang="zh-CN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if(!</a:t>
            </a:r>
            <a:r>
              <a:rPr lang="en-US" altLang="zh-CN" dirty="0" err="1" smtClean="0">
                <a:latin typeface="Lucida Sans Typewriter" pitchFamily="49" charset="0"/>
              </a:rPr>
              <a:t>window.ajax_id</a:t>
            </a:r>
            <a:r>
              <a:rPr lang="en-US" altLang="zh-CN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	</a:t>
            </a:r>
            <a:r>
              <a:rPr lang="en-US" altLang="zh-CN" dirty="0" err="1" smtClean="0">
                <a:latin typeface="Lucida Sans Typewriter" pitchFamily="49" charset="0"/>
              </a:rPr>
              <a:t>ajax_id</a:t>
            </a:r>
            <a:r>
              <a:rPr lang="en-US" altLang="zh-CN" dirty="0" smtClean="0">
                <a:latin typeface="Lucida Sans Typewriter" pitchFamily="49" charset="0"/>
              </a:rPr>
              <a:t> = $A('', '', 'script');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	</a:t>
            </a:r>
            <a:r>
              <a:rPr lang="en-US" altLang="zh-CN" dirty="0" err="1" smtClean="0">
                <a:latin typeface="Lucida Sans Typewriter" pitchFamily="49" charset="0"/>
              </a:rPr>
              <a:t>ajax_id.type</a:t>
            </a:r>
            <a:r>
              <a:rPr lang="en-US" altLang="zh-CN" dirty="0" smtClean="0">
                <a:latin typeface="Lucida Sans Typewriter" pitchFamily="49" charset="0"/>
              </a:rPr>
              <a:t> = 'text/</a:t>
            </a:r>
            <a:r>
              <a:rPr lang="en-US" altLang="zh-CN" dirty="0" err="1" smtClean="0">
                <a:latin typeface="Lucida Sans Typewriter" pitchFamily="49" charset="0"/>
              </a:rPr>
              <a:t>javascript</a:t>
            </a:r>
            <a:r>
              <a:rPr lang="en-US" altLang="zh-CN" dirty="0" smtClean="0">
                <a:latin typeface="Lucida Sans Typewriter" pitchFamily="49" charset="0"/>
              </a:rPr>
              <a:t>';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ajax_id.src = _app + '?' + </a:t>
            </a:r>
            <a:r>
              <a:rPr lang="en-US" altLang="zh-CN" dirty="0" err="1" smtClean="0">
                <a:latin typeface="Lucida Sans Typewriter" pitchFamily="49" charset="0"/>
              </a:rPr>
              <a:t>quest_str</a:t>
            </a:r>
            <a:r>
              <a:rPr lang="en-US" altLang="zh-CN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}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</a:t>
            </a:r>
            <a:r>
              <a:rPr lang="en-US" altLang="zh-CN" dirty="0" err="1" smtClean="0">
                <a:latin typeface="Lucida Sans Typewriter" pitchFamily="49" charset="0"/>
              </a:rPr>
              <a:t>this.add</a:t>
            </a:r>
            <a:r>
              <a:rPr lang="en-US" altLang="zh-CN" dirty="0" smtClean="0">
                <a:latin typeface="Lucida Sans Typewriter" pitchFamily="49" charset="0"/>
              </a:rPr>
              <a:t> = function(</a:t>
            </a:r>
            <a:r>
              <a:rPr lang="en-US" altLang="zh-CN" dirty="0" err="1" smtClean="0">
                <a:latin typeface="Lucida Sans Typewriter" pitchFamily="49" charset="0"/>
              </a:rPr>
              <a:t>a,b,c</a:t>
            </a:r>
            <a:r>
              <a:rPr lang="en-US" altLang="zh-CN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_pool[a] = b||0;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</a:t>
            </a:r>
            <a:r>
              <a:rPr lang="en-US" altLang="zh-CN" dirty="0" err="1" smtClean="0">
                <a:latin typeface="Lucida Sans Typewriter" pitchFamily="49" charset="0"/>
              </a:rPr>
              <a:t>clearTimeout</a:t>
            </a:r>
            <a:r>
              <a:rPr lang="en-US" altLang="zh-CN" dirty="0" smtClean="0">
                <a:latin typeface="Lucida Sans Typewriter" pitchFamily="49" charset="0"/>
              </a:rPr>
              <a:t>(_timer);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_timer = </a:t>
            </a:r>
            <a:r>
              <a:rPr lang="en-US" altLang="zh-CN" dirty="0" err="1" smtClean="0">
                <a:latin typeface="Lucida Sans Typewriter" pitchFamily="49" charset="0"/>
              </a:rPr>
              <a:t>setTimeout</a:t>
            </a:r>
            <a:r>
              <a:rPr lang="en-US" altLang="zh-CN" dirty="0" smtClean="0">
                <a:latin typeface="Lucida Sans Typewriter" pitchFamily="49" charset="0"/>
              </a:rPr>
              <a:t>(</a:t>
            </a:r>
            <a:r>
              <a:rPr lang="en-US" altLang="zh-CN" dirty="0" err="1" smtClean="0">
                <a:latin typeface="Lucida Sans Typewriter" pitchFamily="49" charset="0"/>
              </a:rPr>
              <a:t>callAjax</a:t>
            </a:r>
            <a:r>
              <a:rPr lang="en-US" altLang="zh-CN" dirty="0" smtClean="0">
                <a:latin typeface="Lucida Sans Typewriter" pitchFamily="49" charset="0"/>
              </a:rPr>
              <a:t>, c || 20)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};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Web App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—HTML</a:t>
            </a:r>
            <a:r>
              <a:rPr lang="zh-CN" altLang="en-US" dirty="0" smtClean="0"/>
              <a:t>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&lt;!DOCTYPE html&gt;</a:t>
            </a:r>
          </a:p>
          <a:p>
            <a:pPr>
              <a:buNone/>
            </a:pPr>
            <a:r>
              <a:rPr lang="en-US" altLang="zh-CN" dirty="0" smtClean="0"/>
              <a:t>&lt;html&gt;</a:t>
            </a:r>
          </a:p>
          <a:p>
            <a:pPr>
              <a:buNone/>
            </a:pPr>
            <a:r>
              <a:rPr lang="en-US" altLang="zh-CN" dirty="0" smtClean="0"/>
              <a:t>&lt;head&gt;</a:t>
            </a:r>
          </a:p>
          <a:p>
            <a:pPr>
              <a:buNone/>
            </a:pPr>
            <a:r>
              <a:rPr lang="en-US" altLang="zh-CN" dirty="0" smtClean="0"/>
              <a:t>&lt;meta http-equiv="Content-Type" content="text/html;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=UTF-8" /&gt;</a:t>
            </a:r>
          </a:p>
          <a:p>
            <a:pPr>
              <a:buNone/>
            </a:pPr>
            <a:r>
              <a:rPr lang="en-US" altLang="zh-CN" dirty="0" smtClean="0"/>
              <a:t>&lt;meta name="viewport" content="user-scalable=no, width=device-width, initial-scale=1.0, maximum-scale=1.0" /&gt;</a:t>
            </a:r>
          </a:p>
          <a:p>
            <a:pPr>
              <a:buNone/>
            </a:pPr>
            <a:r>
              <a:rPr lang="en-US" altLang="zh-CN" dirty="0" smtClean="0"/>
              <a:t>&lt;meta name="apple-mobile-web-app-capable" content="yes" /&gt;</a:t>
            </a:r>
          </a:p>
          <a:p>
            <a:pPr>
              <a:buNone/>
            </a:pPr>
            <a:r>
              <a:rPr lang="en-US" altLang="zh-CN" dirty="0" smtClean="0"/>
              <a:t>&lt;style&gt;</a:t>
            </a:r>
          </a:p>
          <a:p>
            <a:pPr>
              <a:buNone/>
            </a:pPr>
            <a:r>
              <a:rPr lang="en-US" altLang="zh-CN" dirty="0" smtClean="0"/>
              <a:t>	div{-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-user-select: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-none;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-user-</a:t>
            </a:r>
            <a:r>
              <a:rPr lang="en-US" altLang="zh-CN" dirty="0" err="1" smtClean="0"/>
              <a:t>select:none</a:t>
            </a:r>
            <a:r>
              <a:rPr lang="en-US" altLang="zh-CN" dirty="0" smtClean="0"/>
              <a:t>;}</a:t>
            </a:r>
          </a:p>
          <a:p>
            <a:pPr>
              <a:buNone/>
            </a:pPr>
            <a:r>
              <a:rPr lang="en-US" altLang="zh-CN" dirty="0" smtClean="0"/>
              <a:t>&lt;/style&gt;</a:t>
            </a:r>
          </a:p>
          <a:p>
            <a:pPr>
              <a:buNone/>
            </a:pPr>
            <a:r>
              <a:rPr lang="en-US" altLang="zh-CN" dirty="0" smtClean="0"/>
              <a:t>&lt;/head&gt;</a:t>
            </a:r>
          </a:p>
          <a:p>
            <a:pPr>
              <a:buNone/>
            </a:pPr>
            <a:r>
              <a:rPr lang="en-US" altLang="zh-CN" dirty="0" smtClean="0"/>
              <a:t>&lt;body&gt;</a:t>
            </a:r>
          </a:p>
          <a:p>
            <a:pPr>
              <a:buNone/>
            </a:pPr>
            <a:r>
              <a:rPr lang="en-US" altLang="zh-CN" dirty="0" smtClean="0"/>
              <a:t>&lt;/body&gt;</a:t>
            </a:r>
          </a:p>
          <a:p>
            <a:pPr>
              <a:buNone/>
            </a:pPr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="tools.js"&gt;&lt;/script&gt;</a:t>
            </a:r>
          </a:p>
          <a:p>
            <a:pPr>
              <a:buNone/>
            </a:pPr>
            <a:r>
              <a:rPr lang="en-US" altLang="zh-CN" dirty="0" smtClean="0"/>
              <a:t>&lt;script&gt;</a:t>
            </a:r>
          </a:p>
          <a:p>
            <a:pPr>
              <a:buNone/>
            </a:pPr>
            <a:r>
              <a:rPr lang="en-US" altLang="zh-CN" dirty="0" smtClean="0"/>
              <a:t>	...</a:t>
            </a:r>
          </a:p>
          <a:p>
            <a:pPr>
              <a:buNone/>
            </a:pPr>
            <a:r>
              <a:rPr lang="en-US" altLang="zh-CN" dirty="0" smtClean="0"/>
              <a:t>&lt;/script&gt;</a:t>
            </a:r>
          </a:p>
          <a:p>
            <a:pPr>
              <a:buNone/>
            </a:pPr>
            <a:r>
              <a:rPr lang="en-US" altLang="zh-CN" dirty="0" smtClean="0"/>
              <a:t>&lt;/html&gt;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resize = function(){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W = </a:t>
            </a:r>
            <a:r>
              <a:rPr lang="en-US" altLang="zh-CN" sz="1800" dirty="0" err="1" smtClean="0">
                <a:latin typeface="Lucida Sans Typewriter" pitchFamily="49" charset="0"/>
              </a:rPr>
              <a:t>window.innerWidth</a:t>
            </a:r>
            <a:r>
              <a:rPr lang="en-US" altLang="zh-CN" sz="18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H = </a:t>
            </a:r>
            <a:r>
              <a:rPr lang="en-US" altLang="zh-CN" sz="1800" dirty="0" err="1" smtClean="0">
                <a:latin typeface="Lucida Sans Typewriter" pitchFamily="49" charset="0"/>
              </a:rPr>
              <a:t>window.innerHeight</a:t>
            </a:r>
            <a:r>
              <a:rPr lang="en-US" altLang="zh-CN" sz="18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for(</a:t>
            </a:r>
            <a:r>
              <a:rPr lang="en-US" altLang="zh-CN" sz="1800" dirty="0" err="1" smtClean="0">
                <a:latin typeface="Lucida Sans Typewriter" pitchFamily="49" charset="0"/>
              </a:rPr>
              <a:t>var</a:t>
            </a:r>
            <a:r>
              <a:rPr lang="en-US" altLang="zh-CN" sz="1800" dirty="0" smtClean="0">
                <a:latin typeface="Lucida Sans Typewriter" pitchFamily="49" charset="0"/>
              </a:rPr>
              <a:t> </a:t>
            </a:r>
            <a:r>
              <a:rPr lang="en-US" altLang="zh-CN" sz="1800" dirty="0" err="1" smtClean="0">
                <a:latin typeface="Lucida Sans Typewriter" pitchFamily="49" charset="0"/>
              </a:rPr>
              <a:t>i</a:t>
            </a:r>
            <a:r>
              <a:rPr lang="en-US" altLang="zh-CN" sz="1800" dirty="0" smtClean="0">
                <a:latin typeface="Lucida Sans Typewriter" pitchFamily="49" charset="0"/>
              </a:rPr>
              <a:t> in MODELS){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	MODELS[</a:t>
            </a:r>
            <a:r>
              <a:rPr lang="en-US" altLang="zh-CN" sz="1800" dirty="0" err="1" smtClean="0">
                <a:latin typeface="Lucida Sans Typewriter" pitchFamily="49" charset="0"/>
              </a:rPr>
              <a:t>i</a:t>
            </a:r>
            <a:r>
              <a:rPr lang="en-US" altLang="zh-CN" sz="1800" dirty="0" smtClean="0">
                <a:latin typeface="Lucida Sans Typewriter" pitchFamily="49" charset="0"/>
              </a:rPr>
              <a:t>].resize();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};</a:t>
            </a:r>
          </a:p>
          <a:p>
            <a:pPr>
              <a:buNone/>
            </a:pPr>
            <a:r>
              <a:rPr lang="en-US" altLang="zh-CN" sz="1800" dirty="0" err="1" smtClean="0">
                <a:latin typeface="Lucida Sans Typewriter" pitchFamily="49" charset="0"/>
              </a:rPr>
              <a:t>window.onresize</a:t>
            </a:r>
            <a:r>
              <a:rPr lang="en-US" altLang="zh-CN" sz="1800" dirty="0" smtClean="0">
                <a:latin typeface="Lucida Sans Typewriter" pitchFamily="49" charset="0"/>
              </a:rPr>
              <a:t> = function(a){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if(</a:t>
            </a:r>
            <a:r>
              <a:rPr lang="en-US" altLang="zh-CN" sz="1800" dirty="0" err="1" smtClean="0">
                <a:latin typeface="Lucida Sans Typewriter" pitchFamily="49" charset="0"/>
              </a:rPr>
              <a:t>window.resize_timer</a:t>
            </a:r>
            <a:r>
              <a:rPr lang="en-US" altLang="zh-CN" sz="1800" dirty="0" smtClean="0">
                <a:latin typeface="Lucida Sans Typewriter" pitchFamily="49" charset="0"/>
              </a:rPr>
              <a:t>){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	</a:t>
            </a:r>
            <a:r>
              <a:rPr lang="en-US" altLang="zh-CN" sz="1800" dirty="0" err="1" smtClean="0">
                <a:latin typeface="Lucida Sans Typewriter" pitchFamily="49" charset="0"/>
              </a:rPr>
              <a:t>clearTimeout</a:t>
            </a:r>
            <a:r>
              <a:rPr lang="en-US" altLang="zh-CN" sz="1800" dirty="0" smtClean="0">
                <a:latin typeface="Lucida Sans Typewriter" pitchFamily="49" charset="0"/>
              </a:rPr>
              <a:t>(</a:t>
            </a:r>
            <a:r>
              <a:rPr lang="en-US" altLang="zh-CN" sz="1800" dirty="0" err="1" smtClean="0">
                <a:latin typeface="Lucida Sans Typewriter" pitchFamily="49" charset="0"/>
              </a:rPr>
              <a:t>window.resize_timer</a:t>
            </a:r>
            <a:r>
              <a:rPr lang="en-US" altLang="zh-CN" sz="1800" dirty="0" smtClean="0">
                <a:latin typeface="Lucida Sans Typewriter" pitchFamily="49" charset="0"/>
              </a:rPr>
              <a:t>);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</a:t>
            </a:r>
            <a:r>
              <a:rPr lang="en-US" altLang="zh-CN" sz="1800" dirty="0" err="1" smtClean="0">
                <a:latin typeface="Lucida Sans Typewriter" pitchFamily="49" charset="0"/>
              </a:rPr>
              <a:t>resize_timer</a:t>
            </a:r>
            <a:r>
              <a:rPr lang="en-US" altLang="zh-CN" sz="1800" dirty="0" smtClean="0">
                <a:latin typeface="Lucida Sans Typewriter" pitchFamily="49" charset="0"/>
              </a:rPr>
              <a:t> = </a:t>
            </a:r>
            <a:r>
              <a:rPr lang="en-US" altLang="zh-CN" sz="1800" dirty="0" err="1" smtClean="0">
                <a:latin typeface="Lucida Sans Typewriter" pitchFamily="49" charset="0"/>
              </a:rPr>
              <a:t>setTimeout</a:t>
            </a:r>
            <a:r>
              <a:rPr lang="en-US" altLang="zh-CN" sz="1800" dirty="0" smtClean="0">
                <a:latin typeface="Lucida Sans Typewriter" pitchFamily="49" charset="0"/>
              </a:rPr>
              <a:t>(resize, 100);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}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$S(</a:t>
            </a:r>
            <a:r>
              <a:rPr lang="en-US" altLang="zh-CN" sz="1800" dirty="0" err="1" smtClean="0">
                <a:latin typeface="Lucida Sans Typewriter" pitchFamily="49" charset="0"/>
              </a:rPr>
              <a:t>document.body</a:t>
            </a:r>
            <a:r>
              <a:rPr lang="en-US" altLang="zh-CN" sz="1800" dirty="0" smtClean="0">
                <a:latin typeface="Lucida Sans Typewriter" pitchFamily="49" charset="0"/>
              </a:rPr>
              <a:t>, {l:0, t:0, o:'hidden'});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MODELS = {};</a:t>
            </a:r>
            <a:endParaRPr lang="zh-CN" altLang="en-US" sz="1800" dirty="0" smtClean="0"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模块定义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257800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None/>
            </a:pPr>
            <a:r>
              <a:rPr lang="en-US" altLang="zh-CN" sz="1800" dirty="0" err="1" smtClean="0">
                <a:latin typeface="Lucida Sans Typewriter" pitchFamily="49" charset="0"/>
              </a:rPr>
              <a:t>MODELS.main</a:t>
            </a:r>
            <a:r>
              <a:rPr lang="en-US" altLang="zh-CN" sz="1800" dirty="0" smtClean="0">
                <a:latin typeface="Lucida Sans Typewriter" pitchFamily="49" charset="0"/>
              </a:rPr>
              <a:t> = {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canvas: $A('', '', 'canvas')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...</a:t>
            </a:r>
          </a:p>
          <a:p>
            <a:pPr>
              <a:buNone/>
            </a:pPr>
            <a:endParaRPr lang="en-US" altLang="zh-CN" sz="18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  </a:t>
            </a:r>
            <a:r>
              <a:rPr lang="en-US" altLang="zh-CN" sz="1800" dirty="0" smtClean="0">
                <a:latin typeface="Lucida Sans Typewriter" pitchFamily="49" charset="0"/>
              </a:rPr>
              <a:t>,resize</a:t>
            </a:r>
            <a:r>
              <a:rPr lang="en-US" altLang="zh-CN" sz="1800" dirty="0" smtClean="0">
                <a:latin typeface="Lucida Sans Typewriter" pitchFamily="49" charset="0"/>
              </a:rPr>
              <a:t>: function(){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...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  </a:t>
            </a:r>
            <a:r>
              <a:rPr lang="en-US" altLang="zh-CN" sz="1800" dirty="0" smtClean="0">
                <a:latin typeface="Lucida Sans Typewriter" pitchFamily="49" charset="0"/>
              </a:rPr>
              <a:t>,receive</a:t>
            </a:r>
            <a:r>
              <a:rPr lang="en-US" altLang="zh-CN" sz="1800" dirty="0" smtClean="0">
                <a:latin typeface="Lucida Sans Typewriter" pitchFamily="49" charset="0"/>
              </a:rPr>
              <a:t>: function(a){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...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  </a:t>
            </a:r>
            <a:r>
              <a:rPr lang="en-US" altLang="zh-CN" sz="1800" dirty="0" smtClean="0">
                <a:latin typeface="Lucida Sans Typewriter" pitchFamily="49" charset="0"/>
              </a:rPr>
              <a:t>,start</a:t>
            </a:r>
            <a:r>
              <a:rPr lang="en-US" altLang="zh-CN" sz="1800" dirty="0" smtClean="0">
                <a:latin typeface="Lucida Sans Typewriter" pitchFamily="49" charset="0"/>
              </a:rPr>
              <a:t>: function(){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...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}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};</a:t>
            </a:r>
          </a:p>
          <a:p>
            <a:pPr>
              <a:buNone/>
            </a:pPr>
            <a:r>
              <a:rPr lang="en-US" altLang="zh-CN" sz="1800" dirty="0" err="1" smtClean="0">
                <a:latin typeface="Lucida Sans Typewriter" pitchFamily="49" charset="0"/>
              </a:rPr>
              <a:t>addEvent</a:t>
            </a:r>
            <a:r>
              <a:rPr lang="en-US" altLang="zh-CN" sz="1800" dirty="0" smtClean="0">
                <a:latin typeface="Lucida Sans Typewriter" pitchFamily="49" charset="0"/>
              </a:rPr>
              <a:t>(</a:t>
            </a:r>
            <a:r>
              <a:rPr lang="en-US" altLang="zh-CN" sz="1800" dirty="0" err="1" smtClean="0">
                <a:latin typeface="Lucida Sans Typewriter" pitchFamily="49" charset="0"/>
              </a:rPr>
              <a:t>MODELS.main.canvas</a:t>
            </a:r>
            <a:r>
              <a:rPr lang="en-US" altLang="zh-CN" sz="1800" dirty="0" smtClean="0">
                <a:latin typeface="Lucida Sans Typewriter" pitchFamily="49" charset="0"/>
              </a:rPr>
              <a:t>, '</a:t>
            </a:r>
            <a:r>
              <a:rPr lang="en-US" altLang="zh-CN" sz="1800" dirty="0" err="1" smtClean="0">
                <a:latin typeface="Lucida Sans Typewriter" pitchFamily="49" charset="0"/>
              </a:rPr>
              <a:t>mousedown</a:t>
            </a:r>
            <a:r>
              <a:rPr lang="en-US" altLang="zh-CN" sz="1800" dirty="0" smtClean="0">
                <a:latin typeface="Lucida Sans Typewriter" pitchFamily="49" charset="0"/>
              </a:rPr>
              <a:t>', function(e){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...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});</a:t>
            </a:r>
            <a:endParaRPr lang="zh-CN" altLang="en-US" sz="1800" dirty="0" smtClean="0"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257800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resize();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for(</a:t>
            </a:r>
            <a:r>
              <a:rPr lang="en-US" altLang="zh-CN" sz="1800" dirty="0" err="1" smtClean="0">
                <a:latin typeface="Lucida Sans Typewriter" pitchFamily="49" charset="0"/>
              </a:rPr>
              <a:t>var</a:t>
            </a:r>
            <a:r>
              <a:rPr lang="en-US" altLang="zh-CN" sz="1800" dirty="0" smtClean="0">
                <a:latin typeface="Lucida Sans Typewriter" pitchFamily="49" charset="0"/>
              </a:rPr>
              <a:t> </a:t>
            </a:r>
            <a:r>
              <a:rPr lang="en-US" altLang="zh-CN" sz="1800" dirty="0" err="1" smtClean="0">
                <a:latin typeface="Lucida Sans Typewriter" pitchFamily="49" charset="0"/>
              </a:rPr>
              <a:t>i</a:t>
            </a:r>
            <a:r>
              <a:rPr lang="en-US" altLang="zh-CN" sz="1800" dirty="0" smtClean="0">
                <a:latin typeface="Lucida Sans Typewriter" pitchFamily="49" charset="0"/>
              </a:rPr>
              <a:t> in MODELS){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	MODELS[</a:t>
            </a:r>
            <a:r>
              <a:rPr lang="en-US" altLang="zh-CN" sz="1800" dirty="0" err="1" smtClean="0">
                <a:latin typeface="Lucida Sans Typewriter" pitchFamily="49" charset="0"/>
              </a:rPr>
              <a:t>i</a:t>
            </a:r>
            <a:r>
              <a:rPr lang="en-US" altLang="zh-CN" sz="1800" dirty="0" smtClean="0">
                <a:latin typeface="Lucida Sans Typewriter" pitchFamily="49" charset="0"/>
              </a:rPr>
              <a:t>].start();</a:t>
            </a:r>
          </a:p>
          <a:p>
            <a:pPr>
              <a:buNone/>
            </a:pPr>
            <a:r>
              <a:rPr lang="en-US" altLang="zh-CN" sz="1800" dirty="0" smtClean="0">
                <a:latin typeface="Lucida Sans Typewriter" pitchFamily="49" charset="0"/>
              </a:rPr>
              <a:t>}</a:t>
            </a:r>
            <a:endParaRPr lang="zh-CN" altLang="en-US" sz="1800" dirty="0" smtClean="0">
              <a:latin typeface="Lucida Sans Typewriter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57818" y="3286124"/>
            <a:ext cx="2571768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hlinkClick r:id="rId2" action="ppaction://hlinkfile"/>
              </a:rPr>
              <a:t>demo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6000" dirty="0" smtClean="0"/>
          </a:p>
          <a:p>
            <a:pPr algn="ctr">
              <a:buNone/>
            </a:pPr>
            <a:r>
              <a:rPr lang="en-US" altLang="zh-CN" sz="6000" dirty="0" smtClean="0"/>
              <a:t>40882080@qq.com</a:t>
            </a:r>
            <a:endParaRPr lang="en-US" altLang="zh-CN" sz="6000" dirty="0" smtClean="0"/>
          </a:p>
          <a:p>
            <a:pPr algn="ctr">
              <a:buNone/>
            </a:pPr>
            <a:r>
              <a:rPr lang="en-US" altLang="zh-CN" sz="6000" dirty="0" smtClean="0"/>
              <a:t>weibo.com/</a:t>
            </a:r>
            <a:r>
              <a:rPr lang="en-US" altLang="zh-CN" sz="6000" dirty="0" err="1" smtClean="0"/>
              <a:t>webappsam</a:t>
            </a:r>
            <a:endParaRPr lang="en-US" altLang="zh-CN" sz="6000" dirty="0" smtClean="0"/>
          </a:p>
          <a:p>
            <a:pPr algn="ctr">
              <a:buNone/>
            </a:pPr>
            <a:r>
              <a:rPr lang="en-US" altLang="zh-CN" sz="6000" dirty="0" smtClean="0"/>
              <a:t>freebox.com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643050"/>
            <a:ext cx="328614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基本功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CSS</a:t>
            </a:r>
          </a:p>
          <a:p>
            <a:r>
              <a:rPr lang="en-US" altLang="zh-CN" dirty="0" smtClean="0"/>
              <a:t>JavaScript</a:t>
            </a:r>
          </a:p>
          <a:p>
            <a:r>
              <a:rPr lang="en-US" altLang="zh-CN" dirty="0"/>
              <a:t>Canvas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57884" y="1571612"/>
            <a:ext cx="2786082" cy="49292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基本结构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头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初始化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模块定义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节点层次</a:t>
            </a:r>
            <a:endParaRPr lang="en-US" altLang="zh-CN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Resize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/>
              <a:t>Receive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/>
              <a:t>Event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启动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71802" y="1571612"/>
            <a:ext cx="27860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工具库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浏览器判断</a:t>
            </a: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Dom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Event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Animate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学习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速成法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分段</a:t>
            </a:r>
            <a:r>
              <a:rPr lang="zh-CN" altLang="en-US" dirty="0" smtClean="0">
                <a:solidFill>
                  <a:srgbClr val="FF0000"/>
                </a:solidFill>
              </a:rPr>
              <a:t>记忆</a:t>
            </a:r>
            <a:r>
              <a:rPr lang="zh-CN" altLang="en-US" dirty="0" smtClean="0"/>
              <a:t>基本功内容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不求甚解，只求在浏览器显示</a:t>
            </a:r>
            <a:r>
              <a:rPr lang="zh-CN" altLang="en-US" dirty="0" smtClean="0">
                <a:solidFill>
                  <a:srgbClr val="FF0000"/>
                </a:solidFill>
              </a:rPr>
              <a:t>结果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能给别人</a:t>
            </a:r>
            <a:r>
              <a:rPr lang="en-US" altLang="zh-CN" dirty="0" smtClean="0"/>
              <a:t>100%</a:t>
            </a:r>
            <a:r>
              <a:rPr lang="zh-CN" altLang="en-US" dirty="0" smtClean="0">
                <a:solidFill>
                  <a:srgbClr val="FF0000"/>
                </a:solidFill>
              </a:rPr>
              <a:t>手写</a:t>
            </a:r>
            <a:r>
              <a:rPr lang="zh-CN" altLang="en-US" dirty="0" smtClean="0"/>
              <a:t>演示，一气哈成是最好！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达成之前，不看其他资料，</a:t>
            </a:r>
            <a:r>
              <a:rPr lang="zh-CN" altLang="en-US" dirty="0" smtClean="0">
                <a:solidFill>
                  <a:srgbClr val="FF0000"/>
                </a:solidFill>
              </a:rPr>
              <a:t>专注</a:t>
            </a:r>
            <a:r>
              <a:rPr lang="zh-CN" altLang="en-US" dirty="0" smtClean="0"/>
              <a:t>用工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少而精，只</a:t>
            </a:r>
            <a:r>
              <a:rPr lang="zh-CN" altLang="en-US" dirty="0" smtClean="0">
                <a:solidFill>
                  <a:srgbClr val="FF0000"/>
                </a:solidFill>
              </a:rPr>
              <a:t>精通</a:t>
            </a:r>
            <a:r>
              <a:rPr lang="zh-CN" altLang="en-US" dirty="0" smtClean="0"/>
              <a:t>最</a:t>
            </a:r>
            <a:r>
              <a:rPr lang="zh-CN" altLang="en-US" dirty="0" smtClean="0">
                <a:solidFill>
                  <a:srgbClr val="FF0000"/>
                </a:solidFill>
              </a:rPr>
              <a:t>少</a:t>
            </a:r>
            <a:r>
              <a:rPr lang="zh-CN" altLang="en-US" dirty="0" smtClean="0"/>
              <a:t>的技能，好过面面</a:t>
            </a:r>
            <a:r>
              <a:rPr lang="zh-CN" altLang="en-US" dirty="0" smtClean="0">
                <a:solidFill>
                  <a:srgbClr val="FF0000"/>
                </a:solidFill>
              </a:rPr>
              <a:t>俱浅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r>
              <a:rPr lang="zh-CN" altLang="en-US" dirty="0" smtClean="0"/>
              <a:t>学习工具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Notepad++</a:t>
            </a:r>
          </a:p>
          <a:p>
            <a:pPr lvl="1"/>
            <a:r>
              <a:rPr lang="en-US" altLang="zh-CN" dirty="0" smtClean="0"/>
              <a:t>Firefox</a:t>
            </a:r>
            <a:r>
              <a:rPr lang="zh-CN" altLang="en-US" dirty="0" smtClean="0"/>
              <a:t>，附加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—HTML(1)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的显示层次结构靠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div</a:t>
            </a:r>
            <a:r>
              <a:rPr lang="zh-CN" altLang="en-US" dirty="0" smtClean="0"/>
              <a:t>确立大体布局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table</a:t>
            </a:r>
            <a:r>
              <a:rPr lang="zh-CN" altLang="en-US" dirty="0" smtClean="0"/>
              <a:t>在局部细节和自适应上非常理想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的图形靠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不规则图形用</a:t>
            </a:r>
            <a:r>
              <a:rPr lang="en-US" altLang="zh-CN" dirty="0" err="1" smtClean="0"/>
              <a:t>img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规则或者简单图形用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zh-CN" altLang="en-US" dirty="0" smtClean="0"/>
              <a:t>除了这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多个标签，其他几乎从来不用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—HTML(1)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&lt;!DOCTYPE html&gt;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&lt;html&gt;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&lt;head&gt;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&lt;meta http-equiv="Content-Type" content="text/html; </a:t>
            </a:r>
            <a:r>
              <a:rPr lang="en-US" altLang="zh-CN" dirty="0" err="1" smtClean="0">
                <a:latin typeface="Lucida Sans Typewriter" pitchFamily="49" charset="0"/>
              </a:rPr>
              <a:t>charset</a:t>
            </a:r>
            <a:r>
              <a:rPr lang="en-US" altLang="zh-CN" dirty="0" smtClean="0">
                <a:latin typeface="Lucida Sans Typewriter" pitchFamily="49" charset="0"/>
              </a:rPr>
              <a:t>=UTF-8"</a:t>
            </a:r>
            <a:r>
              <a:rPr lang="zh-CN" altLang="en-US" dirty="0" smtClean="0">
                <a:latin typeface="Lucida Sans Typewriter" pitchFamily="49" charset="0"/>
              </a:rPr>
              <a:t> </a:t>
            </a:r>
            <a:r>
              <a:rPr lang="en-US" altLang="zh-CN" dirty="0" smtClean="0">
                <a:latin typeface="Lucida Sans Typewriter" pitchFamily="49" charset="0"/>
              </a:rPr>
              <a:t>/&gt;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&lt;/head&gt;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&lt;body&gt;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&lt;div&gt;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&lt;div&gt;Hello HTML5!&lt;/div&gt;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	&lt;</a:t>
            </a:r>
            <a:r>
              <a:rPr lang="en-US" altLang="zh-CN" dirty="0" err="1" smtClean="0">
                <a:latin typeface="Lucida Sans Typewriter" pitchFamily="49" charset="0"/>
              </a:rPr>
              <a:t>img</a:t>
            </a:r>
            <a:r>
              <a:rPr lang="en-US" altLang="zh-CN" dirty="0" smtClean="0">
                <a:latin typeface="Lucida Sans Typewriter" pitchFamily="49" charset="0"/>
              </a:rPr>
              <a:t> </a:t>
            </a:r>
            <a:r>
              <a:rPr lang="en-US" altLang="zh-CN" dirty="0" err="1" smtClean="0">
                <a:latin typeface="Lucida Sans Typewriter" pitchFamily="49" charset="0"/>
              </a:rPr>
              <a:t>src</a:t>
            </a:r>
            <a:r>
              <a:rPr lang="en-US" altLang="zh-CN" dirty="0" smtClean="0">
                <a:latin typeface="Lucida Sans Typewriter" pitchFamily="49" charset="0"/>
              </a:rPr>
              <a:t>="logo.png" width="256"&gt;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&lt;/div&gt;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	&lt;button&gt;I </a:t>
            </a:r>
            <a:r>
              <a:rPr lang="en-US" altLang="zh-CN" dirty="0" err="1" smtClean="0">
                <a:latin typeface="Lucida Sans Typewriter" pitchFamily="49" charset="0"/>
              </a:rPr>
              <a:t>belive</a:t>
            </a:r>
            <a:r>
              <a:rPr lang="en-US" altLang="zh-CN" dirty="0" smtClean="0">
                <a:latin typeface="Lucida Sans Typewriter" pitchFamily="49" charset="0"/>
              </a:rPr>
              <a:t> I can fly&lt;/button&gt;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	&lt;/body&gt;</a:t>
            </a:r>
          </a:p>
          <a:p>
            <a:pPr>
              <a:buNone/>
            </a:pPr>
            <a:r>
              <a:rPr lang="en-US" altLang="zh-CN" dirty="0" smtClean="0">
                <a:latin typeface="Lucida Sans Typewriter" pitchFamily="49" charset="0"/>
              </a:rPr>
              <a:t>&lt;/html&gt;</a:t>
            </a:r>
            <a:endParaRPr lang="zh-CN" altLang="en-US" dirty="0">
              <a:latin typeface="Lucida Sans Typewriter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357950" y="5500702"/>
            <a:ext cx="257176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演示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 基本功</a:t>
            </a:r>
            <a:r>
              <a:rPr lang="en-US" altLang="zh-CN" dirty="0" smtClean="0"/>
              <a:t>—HTML(2)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&lt;input type="text" value="</a:t>
            </a:r>
            <a:r>
              <a:rPr lang="zh-CN" altLang="en-US" dirty="0" smtClean="0">
                <a:latin typeface="Lucida Sans Typewriter" pitchFamily="49" charset="0"/>
              </a:rPr>
              <a:t>请输入</a:t>
            </a:r>
            <a:r>
              <a:rPr lang="en-US" altLang="zh-CN" dirty="0" smtClean="0">
                <a:latin typeface="Lucida Sans Typewriter" pitchFamily="49" charset="0"/>
              </a:rPr>
              <a:t>..."&gt;&lt;</a:t>
            </a:r>
            <a:r>
              <a:rPr lang="en-US" dirty="0" err="1" smtClean="0">
                <a:latin typeface="Lucida Sans Typewriter" pitchFamily="49" charset="0"/>
              </a:rPr>
              <a:t>br</a:t>
            </a:r>
            <a:r>
              <a:rPr lang="en-US" dirty="0" smtClean="0">
                <a:latin typeface="Lucida Sans Typewriter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&lt;input type="checkbox"&gt;Apple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&lt;input type="checkbox" checked&gt;</a:t>
            </a:r>
            <a:r>
              <a:rPr lang="en-US" dirty="0" err="1" smtClean="0">
                <a:latin typeface="Lucida Sans Typewriter" pitchFamily="49" charset="0"/>
              </a:rPr>
              <a:t>Tencent</a:t>
            </a:r>
            <a:endParaRPr lang="en-US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&lt;input type="checkbox"&gt;Microsoft&lt;</a:t>
            </a:r>
            <a:r>
              <a:rPr lang="en-US" dirty="0" err="1" smtClean="0">
                <a:latin typeface="Lucida Sans Typewriter" pitchFamily="49" charset="0"/>
              </a:rPr>
              <a:t>br</a:t>
            </a:r>
            <a:r>
              <a:rPr lang="en-US" dirty="0" smtClean="0">
                <a:latin typeface="Lucida Sans Typewriter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&lt;input type="radio" name="a" checked&gt;</a:t>
            </a:r>
            <a:r>
              <a:rPr lang="en-US" dirty="0" err="1" smtClean="0">
                <a:latin typeface="Lucida Sans Typewriter" pitchFamily="49" charset="0"/>
              </a:rPr>
              <a:t>baidu</a:t>
            </a:r>
            <a:endParaRPr lang="en-US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&lt;input type="radio" name="a"&gt;</a:t>
            </a:r>
            <a:r>
              <a:rPr lang="en-US" dirty="0" err="1" smtClean="0">
                <a:latin typeface="Lucida Sans Typewriter" pitchFamily="49" charset="0"/>
              </a:rPr>
              <a:t>google</a:t>
            </a:r>
            <a:r>
              <a:rPr lang="en-US" dirty="0" smtClean="0">
                <a:latin typeface="Lucida Sans Typewriter" pitchFamily="49" charset="0"/>
              </a:rPr>
              <a:t>&lt;</a:t>
            </a:r>
            <a:r>
              <a:rPr lang="en-US" dirty="0" err="1" smtClean="0">
                <a:latin typeface="Lucida Sans Typewriter" pitchFamily="49" charset="0"/>
              </a:rPr>
              <a:t>br</a:t>
            </a:r>
            <a:r>
              <a:rPr lang="en-US" dirty="0" smtClean="0">
                <a:latin typeface="Lucida Sans Typewriter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&lt;select&gt;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&lt;option&gt;html&lt;/option&gt;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&lt;option checked&gt;</a:t>
            </a:r>
            <a:r>
              <a:rPr lang="en-US" dirty="0" err="1" smtClean="0">
                <a:latin typeface="Lucida Sans Typewriter" pitchFamily="49" charset="0"/>
              </a:rPr>
              <a:t>css</a:t>
            </a:r>
            <a:r>
              <a:rPr lang="en-US" dirty="0" smtClean="0">
                <a:latin typeface="Lucida Sans Typewriter" pitchFamily="49" charset="0"/>
              </a:rPr>
              <a:t>&lt;/option&gt;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	&lt;option&gt;</a:t>
            </a:r>
            <a:r>
              <a:rPr lang="en-US" dirty="0" err="1" smtClean="0">
                <a:latin typeface="Lucida Sans Typewriter" pitchFamily="49" charset="0"/>
              </a:rPr>
              <a:t>javascript</a:t>
            </a:r>
            <a:r>
              <a:rPr lang="en-US" dirty="0" smtClean="0">
                <a:latin typeface="Lucida Sans Typewriter" pitchFamily="49" charset="0"/>
              </a:rPr>
              <a:t>&lt;/option&gt;</a:t>
            </a:r>
          </a:p>
          <a:p>
            <a:pPr>
              <a:buNone/>
            </a:pPr>
            <a:r>
              <a:rPr lang="en-US" dirty="0" smtClean="0">
                <a:latin typeface="Lucida Sans Typewriter" pitchFamily="49" charset="0"/>
              </a:rPr>
              <a:t>&lt;/select&gt;</a:t>
            </a:r>
            <a:endParaRPr lang="zh-CN" altLang="en-US" dirty="0">
              <a:latin typeface="Lucida Sans Typewriter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357950" y="5500702"/>
            <a:ext cx="257176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演示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1170</Words>
  <Application>Microsoft Office PowerPoint</Application>
  <PresentationFormat>全屏显示(4:3)</PresentationFormat>
  <Paragraphs>715</Paragraphs>
  <Slides>46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从零开始，Web App开发实战</vt:lpstr>
      <vt:lpstr>适合听众</vt:lpstr>
      <vt:lpstr> 人人都是程序员 </vt:lpstr>
      <vt:lpstr>什么是Web App?</vt:lpstr>
      <vt:lpstr>Web App 学习内容</vt:lpstr>
      <vt:lpstr>Web App 学习方法</vt:lpstr>
      <vt:lpstr>Web App 基本功—HTML(1)</vt:lpstr>
      <vt:lpstr>Web App 基本功—HTML(1)</vt:lpstr>
      <vt:lpstr>Web App 基本功—HTML(2)</vt:lpstr>
      <vt:lpstr>Web App 基本功—HTML(3)</vt:lpstr>
      <vt:lpstr>Web App 基本功—HTML(4)</vt:lpstr>
      <vt:lpstr>Web App 基本功—HTML(5)</vt:lpstr>
      <vt:lpstr>Web App 基本功—HTML(6)</vt:lpstr>
      <vt:lpstr>Web App 基本功—CSS</vt:lpstr>
      <vt:lpstr>Web App 基本功—JavaScript(1)</vt:lpstr>
      <vt:lpstr>Web App 基本功—JavaScript(2)</vt:lpstr>
      <vt:lpstr>Web App 基本功—JavaScript(3)</vt:lpstr>
      <vt:lpstr>Web App 基本功—JavaScript(4)</vt:lpstr>
      <vt:lpstr>Web App 基本功—JavaScript(5)</vt:lpstr>
      <vt:lpstr>Web App 基本功—JavaScript(6)</vt:lpstr>
      <vt:lpstr>Web App 基本功—Canvas(1)</vt:lpstr>
      <vt:lpstr>Web App 基本功—Canvas(2)</vt:lpstr>
      <vt:lpstr>Web App 工具库—判断</vt:lpstr>
      <vt:lpstr>Web App 工具库—Dom(1)</vt:lpstr>
      <vt:lpstr>幻灯片 25</vt:lpstr>
      <vt:lpstr>Web App 工具库—Dom(2)</vt:lpstr>
      <vt:lpstr>Web App工具库—Event(1)</vt:lpstr>
      <vt:lpstr>Web App工具库—Event(2)</vt:lpstr>
      <vt:lpstr>幻灯片 29</vt:lpstr>
      <vt:lpstr>幻灯片 30</vt:lpstr>
      <vt:lpstr>幻灯片 31</vt:lpstr>
      <vt:lpstr>Web App工具库—Animate(1)</vt:lpstr>
      <vt:lpstr>幻灯片 33</vt:lpstr>
      <vt:lpstr>Animate 先慢后快</vt:lpstr>
      <vt:lpstr>Animate 先快后慢</vt:lpstr>
      <vt:lpstr>Animate 前半段先慢后快 Animate 后半段先快后慢</vt:lpstr>
      <vt:lpstr>Web App工具库—Animate(3)</vt:lpstr>
      <vt:lpstr>幻灯片 38</vt:lpstr>
      <vt:lpstr>幻灯片 39</vt:lpstr>
      <vt:lpstr>Web App工具库—Ajax(1)</vt:lpstr>
      <vt:lpstr>幻灯片 41</vt:lpstr>
      <vt:lpstr>Web App结构—HTML头</vt:lpstr>
      <vt:lpstr>Web App结构—初始化</vt:lpstr>
      <vt:lpstr>Web App结构—模块定义</vt:lpstr>
      <vt:lpstr>Web App结构—启动</vt:lpstr>
      <vt:lpstr>谢谢大家！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从零开始学写Web App</dc:title>
  <dc:creator>KevinLi</dc:creator>
  <cp:lastModifiedBy>Sky123.Org</cp:lastModifiedBy>
  <cp:revision>179</cp:revision>
  <dcterms:created xsi:type="dcterms:W3CDTF">2012-08-16T06:23:22Z</dcterms:created>
  <dcterms:modified xsi:type="dcterms:W3CDTF">2012-08-21T02:25:20Z</dcterms:modified>
</cp:coreProperties>
</file>