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D462B3-A17E-4E40-B159-0AEDF092AB0D}">
          <p14:sldIdLst>
            <p14:sldId id="256"/>
          </p14:sldIdLst>
        </p14:section>
        <p14:section name="City 1 Only" id="{2236D17E-A972-4EB6-9901-EE86E4FC8E3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LL Cities" id="{AE2E84C0-C813-455B-A88F-BC31614D0910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24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89AC-BB11-35E5-CDE2-7CC854E94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1AC06-86BA-48DB-A937-DC35C65E7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6B0B-2452-B83C-BE8A-2C399AE1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4CC6-A6F7-B20D-64ED-39AD8B79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21F5-2AF1-9F21-CD48-633B984D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FE4C-075D-6419-2B14-109F8D66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45EE8-CCF5-400E-2A57-220402C8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A571-A970-1778-0290-9869297B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23CB-FDA7-6233-46BB-24948FCE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2BE6-EEA2-14B4-0D72-87A4764B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EB517-C9D5-9746-9554-C88EAB938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5C7B2-B837-FED6-9EAD-4E7375F8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5C7F-AFD2-FB34-B7C8-2795FC2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4719-566F-A52A-1C3E-B30362D1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20FD-7AA9-A28B-F3DA-EEC0A579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E857-30C2-1225-071A-6797E6D1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2155-AB45-A1A4-3C29-6D0125CE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4693-7D4F-B05F-8200-3F75142D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950F-F976-E0B4-FC12-A9DB26FF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CE90-B8C5-292E-93ED-E1E4B050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198D-D87C-0196-9186-0D47049B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4E7F1-C733-2647-F790-9EF87638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F74E-45D2-5031-0B60-19EF6AC3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5F25-5EB5-471E-2AC5-71AA9A4B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7A81F-B792-45A4-C5F5-36DDF303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AED4-37F0-344B-1C19-A6718F9A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814-6B92-B4CA-D8BD-08ECFF6AC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940CA-A34E-FE6C-CD1A-FD4D0179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266EC-89E3-6202-02B1-8C26A1A8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80032-6EF6-BFE2-03BB-821A8F59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BA398-8BCB-C5C6-0E5B-307A5728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394A-E09B-0FC0-8299-5C624116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4F52-1D83-15C3-C19F-C4FC04E6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90FD7-FAA6-DAE0-C571-0AE7F4232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790C8-B990-2EDC-C639-57A36C710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D464C-B07C-521B-1541-6F2F7427D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821C9-AB1E-00ED-4731-BAAB61F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1FF2F-9269-35F0-3448-99F3EE57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C65F0-69D9-CD2E-026F-68245411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5E87-FECC-A4EB-4678-B3C3A63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7F486-8088-347B-4E5B-4A1D6BAD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E7BB7-E8CE-F26B-0B4B-6CC902C3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302E0-6155-166D-AA48-CDAAC76F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4715-5E8D-9D43-E71B-F92339F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ED008-C4B6-FF76-8AE4-B24B760C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A29BA-7C94-CF12-C37D-D6403B9E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C6D6-FEFB-31C9-1660-6B6176B1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7A1F-059C-6805-E0D6-8158E889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CD58B-DF61-1070-790F-63A87FA8F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16F15-6EEA-A188-AAB3-DEA635B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7E5F-F509-1700-2FE3-3EBC568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7F40-0D9C-5B65-4DE1-D2072CC9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1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6764-3352-2A8D-4AED-9E71DDE7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C7BD0-78C3-036A-06DE-574B8F19B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F326-7723-CF39-5289-4DB26333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E332B-3A1C-1212-B0BB-1BD2494E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2E762-E4CD-3DC4-47BB-6C836C01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180A1-4513-F1E9-5553-B6A3C768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257CD-FD43-66F3-8E0C-A50EDD01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5113-87BE-F4F5-4F95-FA34D5773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8F87-CCD6-C8D8-0A37-E864A79D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4AEA-6E0C-4268-B4EB-E87BD3B9FC1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F1DE-4131-19B3-0D64-D2ADBACE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921E-228F-C27D-DEB8-312D45E86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E60D-26A4-4CB7-B41D-F81C35D5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293C-68DA-4EC6-EED1-51E14A35C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Dataset &amp;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B0C3B-3BFB-8920-2A12-E036791E9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27315-5DB4-B9A7-8F6A-46469220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21" y="813858"/>
            <a:ext cx="3629532" cy="3562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58839-4681-745D-6824-34E1CAE41C8A}"/>
              </a:ext>
            </a:extLst>
          </p:cNvPr>
          <p:cNvSpPr txBox="1"/>
          <p:nvPr/>
        </p:nvSpPr>
        <p:spPr>
          <a:xfrm>
            <a:off x="1855721" y="4448423"/>
            <a:ext cx="32176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Raw Dataset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58756 rows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 cols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Type :  ['HEAVY' 'LIGHT' 'MODERATE’]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City : [1 2 3]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A7F37F-1EB9-9732-F897-81EBA17FB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F4486-FB69-05C4-89C5-E69F7FB0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05" y="813858"/>
            <a:ext cx="3410426" cy="3439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89ED5C-9F3C-E9D7-C34C-9CB5535B600D}"/>
              </a:ext>
            </a:extLst>
          </p:cNvPr>
          <p:cNvSpPr txBox="1"/>
          <p:nvPr/>
        </p:nvSpPr>
        <p:spPr>
          <a:xfrm>
            <a:off x="7118605" y="4448423"/>
            <a:ext cx="32176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Processed Dataset v1 (drop duplicate)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8525 rows (- 85.5%)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 cols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Type :  ['HEAVY' 'LIGHT' 'MODERATE’]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City : [1 2 3]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FFC7-0A1F-A525-3CB0-A68174FC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99"/>
            <a:ext cx="10515600" cy="1325563"/>
          </a:xfrm>
        </p:spPr>
        <p:txBody>
          <a:bodyPr/>
          <a:lstStyle/>
          <a:p>
            <a:r>
              <a:rPr lang="en-US" dirty="0"/>
              <a:t>Time interval frequency chart (in min)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CAF8A-A209-FA68-28D5-9907A9836448}"/>
              </a:ext>
            </a:extLst>
          </p:cNvPr>
          <p:cNvGrpSpPr/>
          <p:nvPr/>
        </p:nvGrpSpPr>
        <p:grpSpPr>
          <a:xfrm>
            <a:off x="253972" y="1418087"/>
            <a:ext cx="5246631" cy="5146505"/>
            <a:chOff x="580427" y="1418087"/>
            <a:chExt cx="5246631" cy="51465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FA6103-BF92-A952-CA19-BBD9F8C93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27" y="1418087"/>
              <a:ext cx="5246631" cy="514650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57868E-41D9-CC83-E71C-0B653A0E6DE7}"/>
                </a:ext>
              </a:extLst>
            </p:cNvPr>
            <p:cNvSpPr/>
            <p:nvPr/>
          </p:nvSpPr>
          <p:spPr>
            <a:xfrm>
              <a:off x="2151529" y="5934636"/>
              <a:ext cx="3469342" cy="558239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F8F526-5A22-1DF8-190A-0ED20A7DF34F}"/>
                </a:ext>
              </a:extLst>
            </p:cNvPr>
            <p:cNvSpPr txBox="1"/>
            <p:nvPr/>
          </p:nvSpPr>
          <p:spPr>
            <a:xfrm>
              <a:off x="3409929" y="5880850"/>
              <a:ext cx="1230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Abnormal values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52313F-2DFE-28BD-B615-910CCDF82266}"/>
              </a:ext>
            </a:extLst>
          </p:cNvPr>
          <p:cNvGrpSpPr/>
          <p:nvPr/>
        </p:nvGrpSpPr>
        <p:grpSpPr>
          <a:xfrm>
            <a:off x="5442972" y="3429000"/>
            <a:ext cx="1493931" cy="656468"/>
            <a:chOff x="5665026" y="3334289"/>
            <a:chExt cx="1493931" cy="65646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453CB29-BD8B-B574-395C-471BA3BDEA26}"/>
                </a:ext>
              </a:extLst>
            </p:cNvPr>
            <p:cNvSpPr/>
            <p:nvPr/>
          </p:nvSpPr>
          <p:spPr>
            <a:xfrm>
              <a:off x="6057884" y="3802498"/>
              <a:ext cx="708213" cy="18825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D97EF-64E2-6068-200D-61679C379B9D}"/>
                </a:ext>
              </a:extLst>
            </p:cNvPr>
            <p:cNvSpPr txBox="1"/>
            <p:nvPr/>
          </p:nvSpPr>
          <p:spPr>
            <a:xfrm>
              <a:off x="5665026" y="3334289"/>
              <a:ext cx="14939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Drop abnormal values </a:t>
              </a:r>
              <a:br>
                <a:rPr lang="en-US" sz="1100" dirty="0">
                  <a:solidFill>
                    <a:srgbClr val="0070C0"/>
                  </a:solidFill>
                </a:rPr>
              </a:br>
              <a:r>
                <a:rPr lang="en-US" sz="1100" dirty="0">
                  <a:solidFill>
                    <a:srgbClr val="0070C0"/>
                  </a:solidFill>
                </a:rPr>
                <a:t>delta&gt;12*60 min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23BB7-5495-7BAB-0A9B-53ADD60D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71" y="1418087"/>
            <a:ext cx="5058757" cy="51465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7D9792-A67B-E2B7-9BC2-6C224D1F4E41}"/>
              </a:ext>
            </a:extLst>
          </p:cNvPr>
          <p:cNvSpPr txBox="1"/>
          <p:nvPr/>
        </p:nvSpPr>
        <p:spPr>
          <a:xfrm>
            <a:off x="8256661" y="2197893"/>
            <a:ext cx="35313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Processed Dataset v2 (Drop abnormal values 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8515 rows (- 15 rows)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 cols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Type :  ['HEAVY' 'LIGHT' 'MODERATE’]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City : [1 2 3]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FC00D-A517-2281-B79E-8AE594483C2E}"/>
              </a:ext>
            </a:extLst>
          </p:cNvPr>
          <p:cNvSpPr txBox="1"/>
          <p:nvPr/>
        </p:nvSpPr>
        <p:spPr>
          <a:xfrm>
            <a:off x="1763065" y="2197893"/>
            <a:ext cx="32176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Processed Dataset v1 (Drop duplicates)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8525 rows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 cols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Type :  ['HEAVY' 'LIGHT' 'MODERATE’]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City : [1 2 3]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4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332C-CAFA-EA8B-5A18-2C96B6F8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Type Frequency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03195-5F87-63A8-C5A0-798733F3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3" y="1809750"/>
            <a:ext cx="4719447" cy="3743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8E2E3-0211-B72B-EEB0-3EDD3110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705" y="1809750"/>
            <a:ext cx="6884980" cy="35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332C-CAFA-EA8B-5A18-2C96B6F8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Value-type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F9007-BBD6-3C04-AF13-98FAD391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83" y="1343818"/>
            <a:ext cx="6580834" cy="49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332C-CAFA-EA8B-5A18-2C96B6F8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Congestion length distribution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5A013-12E1-BE9B-97BC-57290A42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293"/>
            <a:ext cx="5113536" cy="319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D7DB3-CF77-CCBB-9000-BE9629125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52" y="2085571"/>
            <a:ext cx="5113536" cy="3206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C1BA7-1CBA-178C-EB69-6462E37FD8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98"/>
          <a:stretch/>
        </p:blipFill>
        <p:spPr>
          <a:xfrm>
            <a:off x="8103546" y="2085571"/>
            <a:ext cx="4088454" cy="31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2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858839-4681-745D-6824-34E1CAE41C8A}"/>
              </a:ext>
            </a:extLst>
          </p:cNvPr>
          <p:cNvSpPr txBox="1"/>
          <p:nvPr/>
        </p:nvSpPr>
        <p:spPr>
          <a:xfrm>
            <a:off x="1855721" y="4448423"/>
            <a:ext cx="32176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Raw Dataset</a:t>
            </a:r>
          </a:p>
          <a:p>
            <a:pPr marL="285750" indent="-285750">
              <a:buFontTx/>
              <a:buChar char="-"/>
            </a:pPr>
            <a:r>
              <a:rPr lang="en-US" sz="1400" b="0" i="0" dirty="0">
                <a:effectLst/>
                <a:latin typeface="-apple-system"/>
              </a:rPr>
              <a:t>21881</a:t>
            </a:r>
            <a:r>
              <a:rPr lang="en-US" sz="1400" dirty="0"/>
              <a:t> rows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 cols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Type :  ['HEAVY' 'LIGHT' 'MODERATE’]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City : [1]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A7F37F-1EB9-9732-F897-81EBA17FB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9ED5C-9F3C-E9D7-C34C-9CB5535B600D}"/>
              </a:ext>
            </a:extLst>
          </p:cNvPr>
          <p:cNvSpPr txBox="1"/>
          <p:nvPr/>
        </p:nvSpPr>
        <p:spPr>
          <a:xfrm>
            <a:off x="7118605" y="4448423"/>
            <a:ext cx="321767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Processed Dataset v1 (drop duplicate)</a:t>
            </a:r>
          </a:p>
          <a:p>
            <a:pPr marL="285750" indent="-285750">
              <a:buFontTx/>
              <a:buChar char="-"/>
            </a:pPr>
            <a:r>
              <a:rPr lang="en-US" sz="1400" b="0" i="0" dirty="0">
                <a:effectLst/>
                <a:latin typeface="-apple-system"/>
              </a:rPr>
              <a:t>2453</a:t>
            </a:r>
            <a:r>
              <a:rPr lang="en-US" sz="1400" dirty="0"/>
              <a:t> rows (- 88.8%)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 cols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Type :  ['HEAVY' 'LIGHT' 'MODERATE’]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City : [1]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Date : 7/4 – 7/26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939D0-0407-6E7D-F648-F1E943BE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05" y="885575"/>
            <a:ext cx="3584397" cy="3562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71881-F916-90E5-87E6-AC0EBA02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719" y="885576"/>
            <a:ext cx="353451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5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9A11AA-2739-911E-84F5-CA9D4C8A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09" y="1366962"/>
            <a:ext cx="4774807" cy="4660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FA9FF1-90EF-58D9-4D21-0433AD6C1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22" y="1313979"/>
            <a:ext cx="4758710" cy="4660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BFFC7-0A1F-A525-3CB0-A68174FC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99"/>
            <a:ext cx="10515600" cy="1325563"/>
          </a:xfrm>
        </p:spPr>
        <p:txBody>
          <a:bodyPr/>
          <a:lstStyle/>
          <a:p>
            <a:r>
              <a:rPr lang="en-US" dirty="0"/>
              <a:t>Time interval frequency chart (in min)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52313F-2DFE-28BD-B615-910CCDF82266}"/>
              </a:ext>
            </a:extLst>
          </p:cNvPr>
          <p:cNvGrpSpPr/>
          <p:nvPr/>
        </p:nvGrpSpPr>
        <p:grpSpPr>
          <a:xfrm>
            <a:off x="5349034" y="3429000"/>
            <a:ext cx="1493931" cy="656468"/>
            <a:chOff x="5665026" y="3334289"/>
            <a:chExt cx="1493931" cy="65646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453CB29-BD8B-B574-395C-471BA3BDEA26}"/>
                </a:ext>
              </a:extLst>
            </p:cNvPr>
            <p:cNvSpPr/>
            <p:nvPr/>
          </p:nvSpPr>
          <p:spPr>
            <a:xfrm>
              <a:off x="6057884" y="3802498"/>
              <a:ext cx="708213" cy="18825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D97EF-64E2-6068-200D-61679C379B9D}"/>
                </a:ext>
              </a:extLst>
            </p:cNvPr>
            <p:cNvSpPr txBox="1"/>
            <p:nvPr/>
          </p:nvSpPr>
          <p:spPr>
            <a:xfrm>
              <a:off x="5665026" y="3334289"/>
              <a:ext cx="14939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Drop abnormal values </a:t>
              </a:r>
              <a:br>
                <a:rPr lang="en-US" sz="1100" dirty="0">
                  <a:solidFill>
                    <a:srgbClr val="0070C0"/>
                  </a:solidFill>
                </a:rPr>
              </a:br>
              <a:r>
                <a:rPr lang="en-US" sz="1100" dirty="0">
                  <a:solidFill>
                    <a:srgbClr val="0070C0"/>
                  </a:solidFill>
                </a:rPr>
                <a:t>delta&gt;12*60 min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D7D9792-A67B-E2B7-9BC2-6C224D1F4E41}"/>
              </a:ext>
            </a:extLst>
          </p:cNvPr>
          <p:cNvSpPr txBox="1"/>
          <p:nvPr/>
        </p:nvSpPr>
        <p:spPr>
          <a:xfrm>
            <a:off x="8256661" y="2197893"/>
            <a:ext cx="35313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Processed Dataset v2 (Drop abnormal values )</a:t>
            </a:r>
          </a:p>
          <a:p>
            <a:pPr marL="285750" indent="-285750">
              <a:buFontTx/>
              <a:buChar char="-"/>
            </a:pPr>
            <a:r>
              <a:rPr lang="en-US" sz="1400" b="0" i="0" dirty="0">
                <a:effectLst/>
                <a:latin typeface="-apple-system"/>
              </a:rPr>
              <a:t>2448</a:t>
            </a:r>
            <a:r>
              <a:rPr lang="en-US" sz="1400" dirty="0"/>
              <a:t> rows (- 8 rows)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 cols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Type :  ['HEAVY' 'LIGHT' 'MODERATE’]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City : [1]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FC00D-A517-2281-B79E-8AE594483C2E}"/>
              </a:ext>
            </a:extLst>
          </p:cNvPr>
          <p:cNvSpPr txBox="1"/>
          <p:nvPr/>
        </p:nvSpPr>
        <p:spPr>
          <a:xfrm>
            <a:off x="1763065" y="2197893"/>
            <a:ext cx="32176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Processed Dataset v1 (Drop duplicates)</a:t>
            </a:r>
          </a:p>
          <a:p>
            <a:pPr marL="285750" indent="-285750">
              <a:buFontTx/>
              <a:buChar char="-"/>
            </a:pPr>
            <a:r>
              <a:rPr lang="en-US" sz="1400" b="0" i="0" dirty="0">
                <a:effectLst/>
                <a:latin typeface="-apple-system"/>
              </a:rPr>
              <a:t>2453</a:t>
            </a:r>
            <a:r>
              <a:rPr lang="en-US" sz="1400" dirty="0"/>
              <a:t> rows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4 cols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Type :  ['HEAVY' 'LIGHT' 'MODERATE’]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City : [1]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CDF5E4-82A3-CA0F-645E-6838F7904C7B}"/>
              </a:ext>
            </a:extLst>
          </p:cNvPr>
          <p:cNvSpPr/>
          <p:nvPr/>
        </p:nvSpPr>
        <p:spPr>
          <a:xfrm>
            <a:off x="2101299" y="5129317"/>
            <a:ext cx="3469342" cy="55823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E378D-04CB-7D68-FFB9-4A82324F1928}"/>
              </a:ext>
            </a:extLst>
          </p:cNvPr>
          <p:cNvSpPr txBox="1"/>
          <p:nvPr/>
        </p:nvSpPr>
        <p:spPr>
          <a:xfrm>
            <a:off x="3359699" y="5075531"/>
            <a:ext cx="1230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Abnormal values</a:t>
            </a:r>
          </a:p>
        </p:txBody>
      </p:sp>
    </p:spTree>
    <p:extLst>
      <p:ext uri="{BB962C8B-B14F-4D97-AF65-F5344CB8AC3E}">
        <p14:creationId xmlns:p14="http://schemas.microsoft.com/office/powerpoint/2010/main" val="335314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332C-CAFA-EA8B-5A18-2C96B6F8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Type Frequency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8F71-32C7-6030-C25B-D25943C2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5" y="1809750"/>
            <a:ext cx="4664390" cy="3860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1CFE1-9B8A-0550-D442-E9FF269F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74" y="1809750"/>
            <a:ext cx="6688811" cy="37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332C-CAFA-EA8B-5A18-2C96B6F8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Value-type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1139C-36D0-CF55-313A-259BB678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174" y="1267617"/>
            <a:ext cx="6425651" cy="4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E4679-52F5-1829-7AF0-9390DB7F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293"/>
            <a:ext cx="5253815" cy="3145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A856F-48B3-4CB2-260F-F2AAF3786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682" y="2046178"/>
            <a:ext cx="5062670" cy="3195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C7E55-0E6F-9E9D-BDDF-9693EE1DC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69"/>
          <a:stretch/>
        </p:blipFill>
        <p:spPr>
          <a:xfrm>
            <a:off x="8055922" y="2035456"/>
            <a:ext cx="3983678" cy="3206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A332C-CAFA-EA8B-5A18-2C96B6F8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Congestion length distribution chart</a:t>
            </a:r>
          </a:p>
        </p:txBody>
      </p:sp>
    </p:spTree>
    <p:extLst>
      <p:ext uri="{BB962C8B-B14F-4D97-AF65-F5344CB8AC3E}">
        <p14:creationId xmlns:p14="http://schemas.microsoft.com/office/powerpoint/2010/main" val="25229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1BD0-8008-148F-DA3A-D536309C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from 7/11 for city1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08A44-FCFF-2856-F2A3-37A743BC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80" y="1595102"/>
            <a:ext cx="2419350" cy="3455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75C30-A3A4-8250-888D-A635652BEEC9}"/>
              </a:ext>
            </a:extLst>
          </p:cNvPr>
          <p:cNvSpPr txBox="1"/>
          <p:nvPr/>
        </p:nvSpPr>
        <p:spPr>
          <a:xfrm>
            <a:off x="639063" y="5243817"/>
            <a:ext cx="44621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intervals are different </a:t>
            </a:r>
            <a:r>
              <a:rPr lang="en-US" sz="1400" dirty="0">
                <a:sym typeface="Wingdings" panose="05000000000000000000" pitchFamily="2" charset="2"/>
              </a:rPr>
              <a:t> need a unified </a:t>
            </a:r>
            <a:r>
              <a:rPr lang="en-US" sz="1400" dirty="0"/>
              <a:t>Time interval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-apple-system"/>
              </a:rPr>
              <a:t>hour index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Cumulated hour (ref : the first </a:t>
            </a:r>
            <a:r>
              <a:rPr lang="en-US" sz="1400" dirty="0" err="1"/>
              <a:t>timestmp</a:t>
            </a:r>
            <a:r>
              <a:rPr lang="en-US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-apple-system"/>
              </a:rPr>
              <a:t>Calculate mean-value in one hour index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We have missing value</a:t>
            </a:r>
            <a:r>
              <a:rPr lang="en-US" altLang="zh-CN" sz="1400" dirty="0"/>
              <a:t>s </a:t>
            </a:r>
            <a:r>
              <a:rPr lang="en-US" altLang="zh-CN" sz="1400" dirty="0">
                <a:sym typeface="Wingdings" panose="05000000000000000000" pitchFamily="2" charset="2"/>
              </a:rPr>
              <a:t> 270 rows but 354 hours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2ACDE-2053-2204-87CA-3CBADE59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21" y="1595103"/>
            <a:ext cx="2232443" cy="3455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B98347-51E7-F795-0CCD-FD3939009A82}"/>
              </a:ext>
            </a:extLst>
          </p:cNvPr>
          <p:cNvSpPr txBox="1"/>
          <p:nvPr/>
        </p:nvSpPr>
        <p:spPr>
          <a:xfrm>
            <a:off x="6891616" y="5156567"/>
            <a:ext cx="28934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Padding missing values by 0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We have </a:t>
            </a:r>
            <a:r>
              <a:rPr lang="en-US" altLang="zh-CN" sz="1400" dirty="0">
                <a:sym typeface="Wingdings" panose="05000000000000000000" pitchFamily="2" charset="2"/>
              </a:rPr>
              <a:t>354 rows and 354 hours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49DEF9-EB55-6C05-2AAA-AA146359433E}"/>
              </a:ext>
            </a:extLst>
          </p:cNvPr>
          <p:cNvSpPr/>
          <p:nvPr/>
        </p:nvSpPr>
        <p:spPr>
          <a:xfrm>
            <a:off x="1482153" y="4696906"/>
            <a:ext cx="1499172" cy="38544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4967ED-604A-425D-9333-830955075D37}"/>
              </a:ext>
            </a:extLst>
          </p:cNvPr>
          <p:cNvSpPr/>
          <p:nvPr/>
        </p:nvSpPr>
        <p:spPr>
          <a:xfrm>
            <a:off x="7581900" y="4430206"/>
            <a:ext cx="1143000" cy="38544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51FDFB-946B-BF5B-2F0A-677147E7834E}"/>
              </a:ext>
            </a:extLst>
          </p:cNvPr>
          <p:cNvSpPr/>
          <p:nvPr/>
        </p:nvSpPr>
        <p:spPr>
          <a:xfrm>
            <a:off x="8487716" y="1565081"/>
            <a:ext cx="748083" cy="24588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1BD0-8008-148F-DA3A-D536309C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75C30-A3A4-8250-888D-A635652BEEC9}"/>
              </a:ext>
            </a:extLst>
          </p:cNvPr>
          <p:cNvSpPr txBox="1"/>
          <p:nvPr/>
        </p:nvSpPr>
        <p:spPr>
          <a:xfrm>
            <a:off x="838200" y="4996167"/>
            <a:ext cx="46915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AutoRegression</a:t>
            </a:r>
            <a:endParaRPr lang="en-US" sz="1400" dirty="0"/>
          </a:p>
          <a:p>
            <a:r>
              <a:rPr lang="en-US" sz="1400" dirty="0"/>
              <a:t>- Use last 24h data (mean value) to predict actual mean value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AE81B-19F2-E6E3-C41F-D6AE52BE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38" y="1474029"/>
            <a:ext cx="9071724" cy="31360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99D938-47A9-D525-ED3C-AD99DDD73095}"/>
              </a:ext>
            </a:extLst>
          </p:cNvPr>
          <p:cNvSpPr/>
          <p:nvPr/>
        </p:nvSpPr>
        <p:spPr>
          <a:xfrm>
            <a:off x="1838325" y="1474029"/>
            <a:ext cx="704850" cy="31360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DDD21-8145-AFDB-A3B4-0875DBBFA441}"/>
              </a:ext>
            </a:extLst>
          </p:cNvPr>
          <p:cNvSpPr txBox="1"/>
          <p:nvPr/>
        </p:nvSpPr>
        <p:spPr>
          <a:xfrm>
            <a:off x="2063952" y="461010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F5D8FB-710C-87BE-D4F6-B3EF6592A1FC}"/>
              </a:ext>
            </a:extLst>
          </p:cNvPr>
          <p:cNvSpPr/>
          <p:nvPr/>
        </p:nvSpPr>
        <p:spPr>
          <a:xfrm>
            <a:off x="2560262" y="1474029"/>
            <a:ext cx="8071599" cy="3136071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BC7C7-B5E1-14E6-9E5E-7C3E7866E53F}"/>
              </a:ext>
            </a:extLst>
          </p:cNvPr>
          <p:cNvSpPr txBox="1"/>
          <p:nvPr/>
        </p:nvSpPr>
        <p:spPr>
          <a:xfrm>
            <a:off x="6469263" y="463421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6538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1BD0-8008-148F-DA3A-D536309C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75C30-A3A4-8250-888D-A635652BEEC9}"/>
              </a:ext>
            </a:extLst>
          </p:cNvPr>
          <p:cNvSpPr txBox="1"/>
          <p:nvPr/>
        </p:nvSpPr>
        <p:spPr>
          <a:xfrm>
            <a:off x="732894" y="5787397"/>
            <a:ext cx="46915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AutoRegression</a:t>
            </a:r>
            <a:endParaRPr lang="en-US" sz="1400" dirty="0"/>
          </a:p>
          <a:p>
            <a:r>
              <a:rPr lang="en-US" sz="1400" dirty="0"/>
              <a:t>- Use last 24h data (mean value) to predict actual mean value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BC7C7-B5E1-14E6-9E5E-7C3E7866E53F}"/>
              </a:ext>
            </a:extLst>
          </p:cNvPr>
          <p:cNvSpPr txBox="1"/>
          <p:nvPr/>
        </p:nvSpPr>
        <p:spPr>
          <a:xfrm>
            <a:off x="6469263" y="463421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0F0CA-DC0B-0982-60CB-56BB0E92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665" y="1576249"/>
            <a:ext cx="6034669" cy="40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368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EDA Dataset &amp; Model</vt:lpstr>
      <vt:lpstr>PowerPoint Presentation</vt:lpstr>
      <vt:lpstr>Time interval frequency chart (in min)</vt:lpstr>
      <vt:lpstr>Type Frequency Chart</vt:lpstr>
      <vt:lpstr>Value-type correlation</vt:lpstr>
      <vt:lpstr>Congestion length distribution chart</vt:lpstr>
      <vt:lpstr>Dataset from 7/11 for city1 </vt:lpstr>
      <vt:lpstr>Dataset </vt:lpstr>
      <vt:lpstr>Linear Regression Model </vt:lpstr>
      <vt:lpstr>PowerPoint Presentation</vt:lpstr>
      <vt:lpstr>Time interval frequency chart (in min)</vt:lpstr>
      <vt:lpstr>Type Frequency Chart</vt:lpstr>
      <vt:lpstr>Value-type correlation</vt:lpstr>
      <vt:lpstr>Congestion length distribution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Dataset</dc:title>
  <dc:creator>Xiaohua LU</dc:creator>
  <cp:lastModifiedBy>Xiaohua LU</cp:lastModifiedBy>
  <cp:revision>12</cp:revision>
  <dcterms:created xsi:type="dcterms:W3CDTF">2023-08-10T14:06:44Z</dcterms:created>
  <dcterms:modified xsi:type="dcterms:W3CDTF">2023-08-11T09:51:04Z</dcterms:modified>
</cp:coreProperties>
</file>