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9" r:id="rId5"/>
    <p:sldId id="258" r:id="rId6"/>
    <p:sldId id="263" r:id="rId7"/>
    <p:sldId id="264" r:id="rId8"/>
    <p:sldId id="266" r:id="rId9"/>
    <p:sldId id="267" r:id="rId10"/>
    <p:sldId id="268" r:id="rId11"/>
    <p:sldId id="259" r:id="rId12"/>
    <p:sldId id="260" r:id="rId13"/>
    <p:sldId id="261" r:id="rId14"/>
    <p:sldId id="262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C178F22-529B-2245-B913-1024E2D572C9}">
          <p14:sldIdLst>
            <p14:sldId id="256"/>
            <p14:sldId id="257"/>
            <p14:sldId id="279"/>
          </p14:sldIdLst>
        </p14:section>
        <p14:section name="无标题的节" id="{910C84EE-E1CA-444A-B6DB-6B0C30D4DD00}">
          <p14:sldIdLst>
            <p14:sldId id="258"/>
            <p14:sldId id="263"/>
            <p14:sldId id="264"/>
            <p14:sldId id="266"/>
            <p14:sldId id="267"/>
            <p14:sldId id="268"/>
            <p14:sldId id="259"/>
            <p14:sldId id="260"/>
            <p14:sldId id="261"/>
            <p14:sldId id="262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160"/>
    <a:srgbClr val="F29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8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9030" indent="-336550">
              <a:defRPr sz="1800"/>
            </a:lvl8pPr>
            <a:lvl9pPr marL="2399030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9030" indent="-336550">
              <a:defRPr sz="1800"/>
            </a:lvl8pPr>
            <a:lvl9pPr marL="2399030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9030" indent="-336550">
              <a:defRPr sz="1600"/>
            </a:lvl8pPr>
            <a:lvl9pPr marL="2399030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9030" indent="-336550">
              <a:defRPr sz="1600"/>
            </a:lvl8pPr>
            <a:lvl9pPr marL="2399030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9030" indent="-336550">
              <a:defRPr sz="1800"/>
            </a:lvl8pPr>
            <a:lvl9pPr marL="2399030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5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6130" indent="-336550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9030" indent="-336550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8005" indent="-336550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8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" y="0"/>
            <a:ext cx="9095403" cy="6858000"/>
          </a:xfrm>
          <a:prstGeom prst="rect">
            <a:avLst/>
          </a:prstGeom>
        </p:spPr>
      </p:pic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" y="171812"/>
            <a:ext cx="17145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44" y="1320213"/>
            <a:ext cx="2461314" cy="5320536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2016</a:t>
            </a:r>
            <a:br>
              <a:rPr kumimoji="1" lang="en-US" altLang="zh-CN" b="1" dirty="0" smtClean="0">
                <a:solidFill>
                  <a:srgbClr val="E3E160"/>
                </a:solidFill>
              </a:rPr>
            </a:br>
            <a:r>
              <a:rPr kumimoji="1" lang="en-US" altLang="en-US" b="1" dirty="0" smtClean="0">
                <a:solidFill>
                  <a:srgbClr val="E3E160"/>
                </a:solidFill>
              </a:rPr>
              <a:t>澳中</a:t>
            </a:r>
            <a:br>
              <a:rPr kumimoji="1" lang="en-US" altLang="en-US" b="1" dirty="0" smtClean="0">
                <a:solidFill>
                  <a:srgbClr val="E3E160"/>
                </a:solidFill>
              </a:rPr>
            </a:br>
            <a:r>
              <a:rPr kumimoji="1" lang="en-US" altLang="en-US" b="1" dirty="0" smtClean="0">
                <a:solidFill>
                  <a:srgbClr val="E3E160"/>
                </a:solidFill>
              </a:rPr>
              <a:t>博览会</a:t>
            </a:r>
            <a:br>
              <a:rPr kumimoji="1" lang="en-US" altLang="en-US" b="1" dirty="0" smtClean="0">
                <a:solidFill>
                  <a:srgbClr val="E3E160"/>
                </a:solidFill>
              </a:rPr>
            </a:br>
            <a:r>
              <a:rPr kumimoji="1" lang="zh-CN" altLang="en-US" b="1" dirty="0" smtClean="0">
                <a:solidFill>
                  <a:srgbClr val="E3E160"/>
                </a:solidFill>
              </a:rPr>
              <a:t>第一</a:t>
            </a:r>
            <a:r>
              <a:rPr kumimoji="1" lang="en-US" altLang="en-US" b="1" dirty="0" smtClean="0">
                <a:solidFill>
                  <a:srgbClr val="E3E160"/>
                </a:solidFill>
              </a:rPr>
              <a:t>协办</a:t>
            </a:r>
            <a:r>
              <a:rPr kumimoji="1" lang="zh-CN" altLang="en-US" b="1" dirty="0" smtClean="0">
                <a:solidFill>
                  <a:srgbClr val="E3E160"/>
                </a:solidFill>
              </a:rPr>
              <a:t>方</a:t>
            </a:r>
            <a:endParaRPr kumimoji="1" lang="zh-CN" altLang="en-US" b="1" dirty="0" smtClean="0">
              <a:solidFill>
                <a:srgbClr val="E3E160"/>
              </a:solidFill>
            </a:endParaRPr>
          </a:p>
        </p:txBody>
      </p:sp>
      <p:pic>
        <p:nvPicPr>
          <p:cNvPr id="5" name="图片 4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4" y="193219"/>
            <a:ext cx="1714500" cy="558800"/>
          </a:xfrm>
          <a:prstGeom prst="rect">
            <a:avLst/>
          </a:prstGeom>
        </p:spPr>
      </p:pic>
      <p:pic>
        <p:nvPicPr>
          <p:cNvPr id="4" name="图片 3" descr="图片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40" y="317519"/>
            <a:ext cx="5715000" cy="6323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93572"/>
            <a:ext cx="7770813" cy="1429871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2016</a:t>
            </a:r>
            <a:r>
              <a:rPr kumimoji="1" lang="zh-CN" altLang="en-US" b="1" dirty="0" smtClean="0">
                <a:solidFill>
                  <a:srgbClr val="E3E160"/>
                </a:solidFill>
              </a:rPr>
              <a:t> 澳洲首个线上购物节</a:t>
            </a:r>
            <a:br>
              <a:rPr kumimoji="1" lang="en-AU" altLang="zh-CN" b="1" dirty="0" smtClean="0">
                <a:solidFill>
                  <a:srgbClr val="E3E160"/>
                </a:solidFill>
              </a:rPr>
            </a:br>
            <a:r>
              <a:rPr kumimoji="1" lang="zh-CN" altLang="en-US" b="1" dirty="0" smtClean="0">
                <a:solidFill>
                  <a:srgbClr val="E3E160"/>
                </a:solidFill>
              </a:rPr>
              <a:t>协办及技术支持</a:t>
            </a:r>
            <a:br>
              <a:rPr kumimoji="1" lang="en-AU" altLang="zh-CN" b="1" dirty="0" smtClean="0">
                <a:solidFill>
                  <a:srgbClr val="E3E160"/>
                </a:solidFill>
              </a:rPr>
            </a:br>
            <a:r>
              <a:rPr kumimoji="1" lang="zh-CN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1</a:t>
            </a:r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2.12</a:t>
            </a:r>
            <a:r>
              <a:rPr kumimoji="1" lang="zh-CN" altLang="en-US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–</a:t>
            </a:r>
            <a:r>
              <a:rPr kumimoji="1" lang="zh-CN" altLang="en-US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12.24</a:t>
            </a:r>
            <a:endParaRPr kumimoji="1" lang="zh-CN" altLang="en-US" b="1" dirty="0">
              <a:solidFill>
                <a:srgbClr val="E3E16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" y="221947"/>
            <a:ext cx="1714500" cy="558800"/>
          </a:xfrm>
          <a:prstGeom prst="rect">
            <a:avLst/>
          </a:prstGeom>
        </p:spPr>
      </p:pic>
      <p:pic>
        <p:nvPicPr>
          <p:cNvPr id="5" name="图片 4" descr="图片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6" y="2974655"/>
            <a:ext cx="8629304" cy="34229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763" y="1107004"/>
            <a:ext cx="7770813" cy="1429871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E3E160"/>
                </a:solidFill>
              </a:rPr>
              <a:t>我们的产品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3055660"/>
            <a:ext cx="7770813" cy="4257022"/>
          </a:xfrm>
        </p:spPr>
        <p:txBody>
          <a:bodyPr/>
          <a:lstStyle/>
          <a:p>
            <a:r>
              <a:rPr lang="zh-CN" altLang="zh-CN" dirty="0">
                <a:solidFill>
                  <a:srgbClr val="E3E160"/>
                </a:solidFill>
                <a:effectLst/>
              </a:rPr>
              <a:t>产品与服务均适用于澳洲本地商家以及海外商家（例：澳洲本地商家可借用微奖网向居住于中国大陆的消费</a:t>
            </a:r>
            <a:r>
              <a:rPr lang="zh-CN" altLang="zh-CN" dirty="0" smtClean="0">
                <a:solidFill>
                  <a:srgbClr val="E3E160"/>
                </a:solidFill>
                <a:effectLst/>
              </a:rPr>
              <a:t>者销售产品</a:t>
            </a:r>
            <a:endParaRPr lang="en-US" altLang="zh-CN" dirty="0">
              <a:solidFill>
                <a:srgbClr val="E3E160"/>
              </a:solidFill>
              <a:effectLst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E3E160"/>
              </a:solidFill>
              <a:effectLst/>
            </a:endParaRPr>
          </a:p>
          <a:p>
            <a:r>
              <a:rPr lang="zh-CN" altLang="zh-CN" dirty="0" smtClean="0">
                <a:solidFill>
                  <a:srgbClr val="E3E160"/>
                </a:solidFill>
                <a:effectLst/>
              </a:rPr>
              <a:t>中国大陆</a:t>
            </a:r>
            <a:r>
              <a:rPr lang="zh-CN" altLang="zh-CN" dirty="0">
                <a:solidFill>
                  <a:srgbClr val="E3E160"/>
                </a:solidFill>
                <a:effectLst/>
              </a:rPr>
              <a:t>的商家亦可借用微奖网向海外华人销售</a:t>
            </a:r>
            <a:r>
              <a:rPr lang="zh-CN" altLang="zh-CN" dirty="0" smtClean="0">
                <a:solidFill>
                  <a:srgbClr val="E3E160"/>
                </a:solidFill>
                <a:effectLst/>
              </a:rPr>
              <a:t>商品，</a:t>
            </a:r>
            <a:r>
              <a:rPr lang="zh-CN" altLang="zh-CN" dirty="0">
                <a:solidFill>
                  <a:srgbClr val="E3E160"/>
                </a:solidFill>
                <a:effectLst/>
              </a:rPr>
              <a:t>目前微奖网的消费者群体包括国内华人以及海外华人（如澳洲，新西兰华人） </a:t>
            </a:r>
            <a:endParaRPr kumimoji="1" lang="zh-CN" altLang="en-US" dirty="0">
              <a:solidFill>
                <a:srgbClr val="E3E160"/>
              </a:solidFill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9" y="209931"/>
            <a:ext cx="17145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06735"/>
            <a:ext cx="7770813" cy="1429871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E3E160"/>
                </a:solidFill>
              </a:rPr>
              <a:t>我们的服务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905257"/>
            <a:ext cx="7770813" cy="2977207"/>
          </a:xfrm>
        </p:spPr>
        <p:txBody>
          <a:bodyPr/>
          <a:lstStyle/>
          <a:p>
            <a:r>
              <a:rPr lang="zh-CN" altLang="zh-CN" b="1" dirty="0">
                <a:solidFill>
                  <a:srgbClr val="E3E160"/>
                </a:solidFill>
                <a:effectLst/>
              </a:rPr>
              <a:t>在线商城： </a:t>
            </a:r>
            <a:r>
              <a:rPr lang="zh-CN" altLang="zh-CN" dirty="0">
                <a:solidFill>
                  <a:srgbClr val="E3E160"/>
                </a:solidFill>
                <a:effectLst/>
              </a:rPr>
              <a:t>入驻商家可以以</a:t>
            </a:r>
            <a:r>
              <a:rPr lang="en-US" altLang="zh-CN" dirty="0">
                <a:solidFill>
                  <a:srgbClr val="E3E160"/>
                </a:solidFill>
                <a:effectLst/>
                <a:latin typeface="Arial" panose="020B0604020202020204" pitchFamily="34" charset="0"/>
              </a:rPr>
              <a:t>ubonus</a:t>
            </a:r>
            <a:r>
              <a:rPr lang="zh-CN" altLang="zh-CN" dirty="0">
                <a:solidFill>
                  <a:srgbClr val="E3E160"/>
                </a:solidFill>
                <a:effectLst/>
              </a:rPr>
              <a:t>为平台自己建立网店，展示商家资料、产品介绍以及进行各种折扣和促销活动。用户的支付金额会直接进入商家指定的账户。</a:t>
            </a:r>
            <a:endParaRPr lang="zh-CN" altLang="zh-CN" dirty="0">
              <a:solidFill>
                <a:srgbClr val="E3E160"/>
              </a:solidFill>
              <a:effectLst/>
            </a:endParaRPr>
          </a:p>
          <a:p>
            <a:r>
              <a:rPr lang="zh-CN" altLang="zh-CN" b="1" dirty="0">
                <a:solidFill>
                  <a:srgbClr val="E3E160"/>
                </a:solidFill>
                <a:effectLst/>
              </a:rPr>
              <a:t>本地在线服务</a:t>
            </a:r>
            <a:r>
              <a:rPr lang="zh-CN" altLang="zh-CN" dirty="0">
                <a:solidFill>
                  <a:srgbClr val="E3E160"/>
                </a:solidFill>
                <a:effectLst/>
              </a:rPr>
              <a:t>：本地商家可建立自己的网站，在线销售其产品及服务，比如各种代金券或优惠券。 本地在线服务领域包括： 生鲜，美食，休闲娱乐，活动与节目门票，旅游以及生活分类信息服务等等</a:t>
            </a:r>
            <a:r>
              <a:rPr lang="zh-CN" altLang="zh-CN" dirty="0" smtClean="0">
                <a:solidFill>
                  <a:srgbClr val="E3E160"/>
                </a:solidFill>
                <a:effectLst/>
              </a:rPr>
              <a:t>。</a:t>
            </a:r>
            <a:endParaRPr lang="zh-CN" altLang="zh-CN" dirty="0">
              <a:solidFill>
                <a:srgbClr val="E3E160"/>
              </a:solidFill>
              <a:effectLst/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0" y="143085"/>
            <a:ext cx="17145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56331"/>
            <a:ext cx="7770813" cy="1429871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E3E160"/>
                </a:solidFill>
              </a:rPr>
              <a:t>我们的商家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pic>
        <p:nvPicPr>
          <p:cNvPr id="6" name="图片 5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" y="297531"/>
            <a:ext cx="1714500" cy="558800"/>
          </a:xfrm>
          <a:prstGeom prst="rect">
            <a:avLst/>
          </a:prstGeom>
        </p:spPr>
      </p:pic>
      <p:pic>
        <p:nvPicPr>
          <p:cNvPr id="3" name="图片 2" descr="图片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" y="2556866"/>
            <a:ext cx="8797823" cy="34898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895" y="575361"/>
            <a:ext cx="7770813" cy="921509"/>
          </a:xfrm>
        </p:spPr>
        <p:txBody>
          <a:bodyPr/>
          <a:lstStyle/>
          <a:p>
            <a:r>
              <a:rPr kumimoji="1" lang="en-AU" altLang="en-AU" b="1" dirty="0" smtClean="0">
                <a:solidFill>
                  <a:srgbClr val="E3E160"/>
                </a:solidFill>
              </a:rPr>
              <a:t>经典案例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-195417" y="5598367"/>
            <a:ext cx="4334636" cy="100412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鬼叔零食</a:t>
            </a:r>
            <a:endParaRPr kumimoji="1" lang="en-AU" altLang="zh-CN" dirty="0" smtClean="0"/>
          </a:p>
          <a:p>
            <a:r>
              <a:rPr kumimoji="1" lang="en-AU" altLang="zh-CN" dirty="0" smtClean="0">
                <a:latin typeface="Arial" panose="020B0604020202020204" pitchFamily="34" charset="0"/>
              </a:rPr>
              <a:t>O</a:t>
            </a:r>
            <a:r>
              <a:rPr kumimoji="1" lang="en-US" altLang="zh-CN" dirty="0" smtClean="0">
                <a:latin typeface="Arial" panose="020B0604020202020204" pitchFamily="34" charset="0"/>
              </a:rPr>
              <a:t>scar</a:t>
            </a:r>
            <a:r>
              <a:rPr kumimoji="1" lang="zh-CN" altLang="en-US" dirty="0" smtClean="0">
                <a:latin typeface="Arial" panose="020B0604020202020204" pitchFamily="34" charset="0"/>
              </a:rPr>
              <a:t> </a:t>
            </a:r>
            <a:r>
              <a:rPr kumimoji="1" lang="zh-CN" altLang="en-US" dirty="0" smtClean="0"/>
              <a:t>塔斯马尼亚野生鲍鱼</a:t>
            </a:r>
            <a:endParaRPr kumimoji="1" lang="en-AU" altLang="zh-CN" dirty="0" smtClean="0"/>
          </a:p>
          <a:p>
            <a:r>
              <a:rPr kumimoji="1" lang="en-AU" altLang="zh-CN" dirty="0" smtClean="0">
                <a:latin typeface="Arial" panose="020B0604020202020204" pitchFamily="34" charset="0"/>
              </a:rPr>
              <a:t>A</a:t>
            </a:r>
            <a:r>
              <a:rPr kumimoji="1" lang="en-US" altLang="zh-CN" dirty="0" err="1" smtClean="0">
                <a:latin typeface="Arial" panose="020B0604020202020204" pitchFamily="34" charset="0"/>
              </a:rPr>
              <a:t>usGolden</a:t>
            </a:r>
            <a:r>
              <a:rPr kumimoji="1" lang="zh-CN" altLang="en-US" dirty="0" smtClean="0">
                <a:latin typeface="Arial" panose="020B0604020202020204" pitchFamily="34" charset="0"/>
              </a:rPr>
              <a:t> </a:t>
            </a:r>
            <a:r>
              <a:rPr kumimoji="1" lang="zh-CN" altLang="en-US" dirty="0" smtClean="0"/>
              <a:t>羊毛被</a:t>
            </a:r>
            <a:endParaRPr kumimoji="1" lang="zh-CN" altLang="en-US" dirty="0"/>
          </a:p>
        </p:txBody>
      </p:sp>
      <p:pic>
        <p:nvPicPr>
          <p:cNvPr id="5" name="图片 4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1" y="176508"/>
            <a:ext cx="1714500" cy="558800"/>
          </a:xfrm>
          <a:prstGeom prst="rect">
            <a:avLst/>
          </a:prstGeom>
        </p:spPr>
      </p:pic>
      <p:pic>
        <p:nvPicPr>
          <p:cNvPr id="4" name="图片 3" descr="图片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0" y="1730831"/>
            <a:ext cx="4277765" cy="2851843"/>
          </a:xfrm>
          <a:prstGeom prst="rect">
            <a:avLst/>
          </a:prstGeom>
        </p:spPr>
      </p:pic>
      <p:pic>
        <p:nvPicPr>
          <p:cNvPr id="6" name="图片 5" descr="图片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62" y="2146807"/>
            <a:ext cx="4829162" cy="3267733"/>
          </a:xfrm>
          <a:prstGeom prst="rect">
            <a:avLst/>
          </a:prstGeom>
        </p:spPr>
      </p:pic>
      <p:pic>
        <p:nvPicPr>
          <p:cNvPr id="7" name="图片 6" descr="图片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4" y="2918930"/>
            <a:ext cx="4966401" cy="33274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664"/>
            <a:ext cx="7770813" cy="1222317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E3E160"/>
                </a:solidFill>
              </a:rPr>
              <a:t>经典案例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4837255" y="5715047"/>
            <a:ext cx="3843070" cy="1137429"/>
          </a:xfrm>
        </p:spPr>
        <p:txBody>
          <a:bodyPr>
            <a:normAutofit/>
          </a:bodyPr>
          <a:lstStyle/>
          <a:p>
            <a:r>
              <a:rPr kumimoji="1" lang="en-AU" altLang="zh-CN" dirty="0" smtClean="0">
                <a:latin typeface="Arial" panose="020B0604020202020204" pitchFamily="34" charset="0"/>
              </a:rPr>
              <a:t>B</a:t>
            </a:r>
            <a:r>
              <a:rPr kumimoji="1" lang="en-US" altLang="zh-CN" dirty="0" err="1" smtClean="0">
                <a:latin typeface="Arial" panose="020B0604020202020204" pitchFamily="34" charset="0"/>
              </a:rPr>
              <a:t>ank</a:t>
            </a:r>
            <a:r>
              <a:rPr kumimoji="1" lang="zh-CN" altLang="en-US" dirty="0" smtClean="0">
                <a:latin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</a:rPr>
              <a:t>of</a:t>
            </a:r>
            <a:r>
              <a:rPr kumimoji="1" lang="zh-CN" altLang="en-US" dirty="0" smtClean="0">
                <a:latin typeface="Arial" panose="020B0604020202020204" pitchFamily="34" charset="0"/>
              </a:rPr>
              <a:t> </a:t>
            </a:r>
            <a:r>
              <a:rPr kumimoji="1" lang="en-AU" altLang="zh-CN" dirty="0" smtClean="0">
                <a:latin typeface="Arial" panose="020B0604020202020204" pitchFamily="34" charset="0"/>
              </a:rPr>
              <a:t>M</a:t>
            </a:r>
            <a:r>
              <a:rPr kumimoji="1" lang="en-US" altLang="zh-CN" dirty="0" err="1" smtClean="0">
                <a:latin typeface="Arial" panose="020B0604020202020204" pitchFamily="34" charset="0"/>
              </a:rPr>
              <a:t>elbourne</a:t>
            </a:r>
            <a:endParaRPr kumimoji="1" lang="en-US" altLang="zh-CN" dirty="0" smtClean="0">
              <a:latin typeface="Arial" panose="020B0604020202020204" pitchFamily="34" charset="0"/>
            </a:endParaRPr>
          </a:p>
          <a:p>
            <a:r>
              <a:rPr kumimoji="1" lang="zh-CN" altLang="en-US" dirty="0" smtClean="0"/>
              <a:t>新秀丽箱包</a:t>
            </a:r>
            <a:endParaRPr kumimoji="1" lang="en-AU" altLang="zh-CN" dirty="0" smtClean="0"/>
          </a:p>
          <a:p>
            <a:r>
              <a:rPr kumimoji="1" lang="en-US" altLang="zh-CN" dirty="0" smtClean="0">
                <a:latin typeface="Arial" panose="020B0604020202020204" pitchFamily="34" charset="0"/>
              </a:rPr>
              <a:t>heritage</a:t>
            </a:r>
            <a:endParaRPr kumimoji="1" lang="zh-CN" altLang="en-US" dirty="0">
              <a:latin typeface="Arial" panose="020B0604020202020204" pitchFamily="34" charset="0"/>
            </a:endParaRPr>
          </a:p>
        </p:txBody>
      </p:sp>
      <p:pic>
        <p:nvPicPr>
          <p:cNvPr id="5" name="图片 4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9" y="121023"/>
            <a:ext cx="1714500" cy="558800"/>
          </a:xfrm>
          <a:prstGeom prst="rect">
            <a:avLst/>
          </a:prstGeom>
        </p:spPr>
      </p:pic>
      <p:pic>
        <p:nvPicPr>
          <p:cNvPr id="4" name="图片 3" descr="图片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5" y="3482913"/>
            <a:ext cx="4578266" cy="2960612"/>
          </a:xfrm>
          <a:prstGeom prst="rect">
            <a:avLst/>
          </a:prstGeom>
        </p:spPr>
      </p:pic>
      <p:pic>
        <p:nvPicPr>
          <p:cNvPr id="6" name="图片 5" descr="图片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75" y="2339616"/>
            <a:ext cx="4917487" cy="3311108"/>
          </a:xfrm>
          <a:prstGeom prst="rect">
            <a:avLst/>
          </a:prstGeom>
        </p:spPr>
      </p:pic>
      <p:pic>
        <p:nvPicPr>
          <p:cNvPr id="7" name="图片 6" descr="图片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39" y="1577484"/>
            <a:ext cx="4691574" cy="30182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97189"/>
            <a:ext cx="7770813" cy="778424"/>
          </a:xfrm>
        </p:spPr>
        <p:txBody>
          <a:bodyPr/>
          <a:lstStyle/>
          <a:p>
            <a:r>
              <a:rPr kumimoji="1" lang="en-AU" altLang="en-AU" b="1" dirty="0" smtClean="0">
                <a:solidFill>
                  <a:srgbClr val="E3E160"/>
                </a:solidFill>
              </a:rPr>
              <a:t>经典案例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605" y="5035665"/>
            <a:ext cx="3607134" cy="1281953"/>
          </a:xfrm>
        </p:spPr>
        <p:txBody>
          <a:bodyPr/>
          <a:lstStyle/>
          <a:p>
            <a:r>
              <a:rPr kumimoji="1" lang="zh-CN" altLang="en-US" dirty="0" smtClean="0"/>
              <a:t>方太厨具</a:t>
            </a:r>
            <a:endParaRPr kumimoji="1" lang="en-AU" altLang="zh-CN" dirty="0" smtClean="0"/>
          </a:p>
          <a:p>
            <a:r>
              <a:rPr kumimoji="1" lang="en-AU" altLang="zh-CN" dirty="0" smtClean="0">
                <a:latin typeface="Arial" panose="020B0604020202020204" pitchFamily="34" charset="0"/>
              </a:rPr>
              <a:t>TVB</a:t>
            </a:r>
            <a:r>
              <a:rPr kumimoji="1" lang="zh-CN" altLang="en-US" dirty="0" smtClean="0">
                <a:latin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</a:rPr>
              <a:t>Australia</a:t>
            </a:r>
            <a:endParaRPr kumimoji="1" lang="en-US" altLang="zh-CN" dirty="0" smtClean="0">
              <a:latin typeface="Arial" panose="020B0604020202020204" pitchFamily="34" charset="0"/>
            </a:endParaRPr>
          </a:p>
          <a:p>
            <a:r>
              <a:rPr kumimoji="1" lang="zh-CN" altLang="en-US" dirty="0" smtClean="0"/>
              <a:t>艾哩澳华</a:t>
            </a:r>
            <a:endParaRPr kumimoji="1" lang="zh-CN" altLang="en-US" dirty="0"/>
          </a:p>
        </p:txBody>
      </p:sp>
      <p:pic>
        <p:nvPicPr>
          <p:cNvPr id="8" name="图片 7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2" y="171812"/>
            <a:ext cx="1714500" cy="558800"/>
          </a:xfrm>
          <a:prstGeom prst="rect">
            <a:avLst/>
          </a:prstGeom>
        </p:spPr>
      </p:pic>
      <p:pic>
        <p:nvPicPr>
          <p:cNvPr id="5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1" y="1613695"/>
            <a:ext cx="3926876" cy="2552470"/>
          </a:xfrm>
          <a:prstGeom prst="rect">
            <a:avLst/>
          </a:prstGeom>
        </p:spPr>
      </p:pic>
      <p:pic>
        <p:nvPicPr>
          <p:cNvPr id="9" name="图片 8" descr="图片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47" y="1613695"/>
            <a:ext cx="4031046" cy="2626898"/>
          </a:xfrm>
          <a:prstGeom prst="rect">
            <a:avLst/>
          </a:prstGeom>
        </p:spPr>
      </p:pic>
      <p:pic>
        <p:nvPicPr>
          <p:cNvPr id="10" name="图片 9" descr="图片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39" y="3665275"/>
            <a:ext cx="4341077" cy="28361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AU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Thanks for your time</a:t>
            </a:r>
            <a:r>
              <a:rPr kumimoji="1" lang="zh-CN" altLang="en-AU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！</a:t>
            </a:r>
            <a:endParaRPr kumimoji="1" lang="zh-CN" altLang="en-AU" b="1" dirty="0" smtClean="0">
              <a:solidFill>
                <a:srgbClr val="E3E160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86816" y="5191070"/>
            <a:ext cx="6950214" cy="1209452"/>
          </a:xfrm>
        </p:spPr>
        <p:txBody>
          <a:bodyPr>
            <a:noAutofit/>
          </a:bodyPr>
          <a:lstStyle/>
          <a:p>
            <a:r>
              <a:rPr kumimoji="1" lang="zh-CN" altLang="en-AU" sz="3200" dirty="0" smtClean="0">
                <a:solidFill>
                  <a:srgbClr val="E3E160"/>
                </a:solidFill>
              </a:rPr>
              <a:t>在线生活看微奖</a:t>
            </a:r>
            <a:endParaRPr kumimoji="1" lang="en-AU" altLang="zh-CN" sz="3200" dirty="0" smtClean="0">
              <a:solidFill>
                <a:srgbClr val="E3E160"/>
              </a:solidFill>
            </a:endParaRPr>
          </a:p>
          <a:p>
            <a:r>
              <a:rPr kumimoji="1" lang="zh-CN" altLang="en-AU" sz="3200" dirty="0" smtClean="0">
                <a:solidFill>
                  <a:srgbClr val="E3E160"/>
                </a:solidFill>
              </a:rPr>
              <a:t>澳洲商家都在用的电商平台</a:t>
            </a:r>
            <a:endParaRPr kumimoji="1" lang="zh-CN" altLang="en-US" sz="3200" dirty="0">
              <a:solidFill>
                <a:srgbClr val="E3E160"/>
              </a:solidFill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0" y="305505"/>
            <a:ext cx="17145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73581"/>
            <a:ext cx="7770813" cy="1429871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E3E160"/>
                </a:solidFill>
              </a:rPr>
              <a:t>我们是谁？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871834"/>
            <a:ext cx="7770813" cy="4257022"/>
          </a:xfrm>
        </p:spPr>
        <p:txBody>
          <a:bodyPr/>
          <a:lstStyle/>
          <a:p>
            <a:r>
              <a:rPr lang="zh-CN" altLang="zh-CN" sz="2800" dirty="0">
                <a:solidFill>
                  <a:srgbClr val="E3E160"/>
                </a:solidFill>
                <a:effectLst/>
              </a:rPr>
              <a:t>微奖网是澳洲最大的中文电商门户平台，不同类型的商家都可以在微奖网上进行商家展示，发布产品或服务，也可以开设网店</a:t>
            </a:r>
            <a:r>
              <a:rPr lang="zh-CN" altLang="zh-CN" sz="2800" dirty="0" smtClean="0">
                <a:solidFill>
                  <a:srgbClr val="E3E160"/>
                </a:solidFill>
                <a:effectLst/>
              </a:rPr>
              <a:t>。我们可以为商家提供完备的同时具有针对性的解决方案，包括商家发布产品和服务信息，线上销售和站外推广等。让您更轻松，随时随地掌控销售！</a:t>
            </a:r>
            <a:endParaRPr lang="en-US" altLang="zh-CN" sz="2800" dirty="0">
              <a:solidFill>
                <a:srgbClr val="E3E160"/>
              </a:solidFill>
              <a:effectLst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E3E160"/>
              </a:solidFill>
              <a:effectLst/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E3E160"/>
              </a:solidFill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" y="238657"/>
            <a:ext cx="17145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73581"/>
            <a:ext cx="7770813" cy="1429871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E3E160"/>
                </a:solidFill>
              </a:rPr>
              <a:t>我们的业务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871834"/>
            <a:ext cx="7770813" cy="4257022"/>
          </a:xfrm>
        </p:spPr>
        <p:txBody>
          <a:bodyPr/>
          <a:lstStyle/>
          <a:p>
            <a:r>
              <a:rPr lang="zh-CN" altLang="en-US" sz="2800" dirty="0">
                <a:solidFill>
                  <a:srgbClr val="E3E160"/>
                </a:solidFill>
                <a:effectLst/>
              </a:rPr>
              <a:t>销售商品，建立网店</a:t>
            </a:r>
            <a:endParaRPr lang="zh-CN" altLang="en-US" sz="2800" dirty="0">
              <a:solidFill>
                <a:srgbClr val="E3E160"/>
              </a:solidFill>
              <a:effectLst/>
            </a:endParaRPr>
          </a:p>
          <a:p>
            <a:r>
              <a:rPr lang="zh-CN" altLang="en-US" sz="2800" dirty="0">
                <a:solidFill>
                  <a:srgbClr val="E3E160"/>
                </a:solidFill>
                <a:effectLst/>
              </a:rPr>
              <a:t>商家业务及产品展示</a:t>
            </a:r>
            <a:endParaRPr lang="zh-CN" altLang="en-US" sz="2800" dirty="0">
              <a:solidFill>
                <a:srgbClr val="E3E160"/>
              </a:solidFill>
              <a:effectLst/>
            </a:endParaRPr>
          </a:p>
          <a:p>
            <a:r>
              <a:rPr lang="zh-CN" altLang="en-US" sz="2800" dirty="0">
                <a:solidFill>
                  <a:srgbClr val="E3E160"/>
                </a:solidFill>
                <a:effectLst/>
              </a:rPr>
              <a:t>活动报名及售票</a:t>
            </a:r>
            <a:endParaRPr lang="zh-CN" altLang="en-US" sz="2800" dirty="0">
              <a:solidFill>
                <a:srgbClr val="E3E160"/>
              </a:solidFill>
              <a:effectLst/>
            </a:endParaRPr>
          </a:p>
          <a:p>
            <a:r>
              <a:rPr lang="zh-CN" altLang="en-US" sz="2800" dirty="0">
                <a:solidFill>
                  <a:srgbClr val="E3E160"/>
                </a:solidFill>
                <a:effectLst/>
              </a:rPr>
              <a:t>本地在线服务</a:t>
            </a:r>
            <a:endParaRPr lang="zh-CN" altLang="en-US" sz="2800" dirty="0">
              <a:solidFill>
                <a:srgbClr val="E3E160"/>
              </a:solidFill>
              <a:effectLst/>
            </a:endParaRPr>
          </a:p>
          <a:p>
            <a:r>
              <a:rPr lang="zh-CN" altLang="en-US" sz="2800" dirty="0">
                <a:solidFill>
                  <a:srgbClr val="E3E160"/>
                </a:solidFill>
                <a:effectLst/>
              </a:rPr>
              <a:t>礼券销售</a:t>
            </a:r>
            <a:endParaRPr lang="zh-CN" altLang="en-US" sz="2800" dirty="0">
              <a:solidFill>
                <a:srgbClr val="E3E160"/>
              </a:solidFill>
              <a:effectLst/>
            </a:endParaRPr>
          </a:p>
          <a:p>
            <a:r>
              <a:rPr lang="zh-CN" altLang="en-US" sz="2800" dirty="0">
                <a:solidFill>
                  <a:srgbClr val="E3E160"/>
                </a:solidFill>
                <a:effectLst/>
              </a:rPr>
              <a:t>团购业务</a:t>
            </a:r>
            <a:endParaRPr lang="zh-CN" altLang="en-US" sz="2800" dirty="0">
              <a:solidFill>
                <a:srgbClr val="E3E160"/>
              </a:solidFill>
              <a:effectLst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E3E160"/>
              </a:solidFill>
              <a:effectLst/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E3E160"/>
              </a:solidFill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" y="238657"/>
            <a:ext cx="17145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270077"/>
            <a:ext cx="7770813" cy="1346617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TVB</a:t>
            </a:r>
            <a:r>
              <a:rPr kumimoji="1" lang="zh-CN" altLang="en-US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golden</a:t>
            </a:r>
            <a:r>
              <a:rPr kumimoji="1" lang="zh-CN" altLang="en-US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sponsor</a:t>
            </a:r>
            <a:endParaRPr kumimoji="1" lang="zh-CN" altLang="en-US" b="1" dirty="0">
              <a:solidFill>
                <a:srgbClr val="E3E160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5800" y="3670946"/>
            <a:ext cx="7770813" cy="1281953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solidFill>
                  <a:srgbClr val="E3E160"/>
                </a:solidFill>
                <a:effectLst/>
                <a:latin typeface="Arial" panose="020B0604020202020204" pitchFamily="34" charset="0"/>
              </a:rPr>
              <a:t>2016</a:t>
            </a:r>
            <a:r>
              <a:rPr lang="zh-CN" altLang="en-US" sz="5400" b="1" dirty="0">
                <a:solidFill>
                  <a:srgbClr val="E3E1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5400" b="1" dirty="0">
                <a:solidFill>
                  <a:srgbClr val="E3E160"/>
                </a:solidFill>
                <a:effectLst/>
                <a:latin typeface="Arial" panose="020B0604020202020204" pitchFamily="34" charset="0"/>
              </a:rPr>
              <a:t>TVB</a:t>
            </a:r>
            <a:r>
              <a:rPr lang="zh-CN" altLang="zh-CN" sz="5400" b="1" dirty="0">
                <a:solidFill>
                  <a:srgbClr val="E3E160"/>
                </a:solidFill>
                <a:effectLst/>
              </a:rPr>
              <a:t>澳洲华裔小姐竞选媒体宣传</a:t>
            </a:r>
            <a:br>
              <a:rPr lang="zh-CN" altLang="zh-CN" sz="5400" dirty="0">
                <a:solidFill>
                  <a:srgbClr val="E3E160"/>
                </a:solidFill>
                <a:effectLst/>
              </a:rPr>
            </a:br>
            <a:endParaRPr kumimoji="1" lang="zh-CN" altLang="en-US" sz="5400" dirty="0"/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6" y="138389"/>
            <a:ext cx="1714500" cy="55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209491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solidFill>
                  <a:srgbClr val="E3E160"/>
                </a:solidFill>
                <a:effectLst/>
              </a:rPr>
              <a:t>海范第一届墨尔本十大网红评选独家冠名</a:t>
            </a:r>
            <a:br>
              <a:rPr lang="zh-CN" altLang="zh-CN" b="1" dirty="0">
                <a:solidFill>
                  <a:srgbClr val="E3E160"/>
                </a:solidFill>
                <a:effectLst/>
              </a:rPr>
            </a:br>
            <a:endParaRPr kumimoji="1" lang="zh-CN" altLang="en-US" b="1" dirty="0">
              <a:solidFill>
                <a:srgbClr val="E3E160"/>
              </a:solidFill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5" y="138389"/>
            <a:ext cx="1714500" cy="558800"/>
          </a:xfrm>
          <a:prstGeom prst="rect">
            <a:avLst/>
          </a:prstGeom>
        </p:spPr>
      </p:pic>
      <p:pic>
        <p:nvPicPr>
          <p:cNvPr id="5" name="图片 4" descr="图片1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76" y="2426313"/>
            <a:ext cx="60960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370728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E3E160"/>
                </a:solidFill>
                <a:effectLst/>
                <a:latin typeface="Arial" panose="020B0604020202020204" pitchFamily="34" charset="0"/>
              </a:rPr>
              <a:t>2016</a:t>
            </a:r>
            <a:r>
              <a:rPr lang="en-US" altLang="zh-CN" b="1" dirty="0" smtClean="0">
                <a:solidFill>
                  <a:srgbClr val="E3E160"/>
                </a:solidFill>
                <a:effectLst/>
              </a:rPr>
              <a:t> </a:t>
            </a:r>
            <a:r>
              <a:rPr lang="zh-CN" altLang="zh-CN" b="1" dirty="0" smtClean="0">
                <a:solidFill>
                  <a:srgbClr val="E3E160"/>
                </a:solidFill>
                <a:effectLst/>
              </a:rPr>
              <a:t>澳大利亚羽毛球公开赛独家票务销售</a:t>
            </a:r>
            <a:br>
              <a:rPr lang="zh-CN" altLang="zh-CN" b="1" dirty="0">
                <a:solidFill>
                  <a:srgbClr val="E3E160"/>
                </a:solidFill>
                <a:effectLst/>
              </a:rPr>
            </a:br>
            <a:endParaRPr kumimoji="1" lang="zh-CN" altLang="en-US" b="1" dirty="0">
              <a:solidFill>
                <a:srgbClr val="E3E160"/>
              </a:solidFill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8" y="277158"/>
            <a:ext cx="1714500" cy="558800"/>
          </a:xfrm>
          <a:prstGeom prst="rect">
            <a:avLst/>
          </a:prstGeom>
        </p:spPr>
      </p:pic>
      <p:pic>
        <p:nvPicPr>
          <p:cNvPr id="5" name="图片 4" descr="图片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0" y="2555312"/>
            <a:ext cx="8839061" cy="4088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22369"/>
            <a:ext cx="7770813" cy="1429871"/>
          </a:xfrm>
        </p:spPr>
        <p:txBody>
          <a:bodyPr/>
          <a:lstStyle/>
          <a:p>
            <a:r>
              <a:rPr lang="zh-CN" altLang="zh-CN" b="1" dirty="0">
                <a:solidFill>
                  <a:srgbClr val="E3E160"/>
                </a:solidFill>
                <a:effectLst/>
              </a:rPr>
              <a:t>澳洲第一演唱会票务平台 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>
                <a:effectLst/>
              </a:rPr>
              <a:t>在线选座，累计销售数千张门票 </a:t>
            </a:r>
            <a:endParaRPr kumimoji="1" lang="zh-CN" altLang="en-US" sz="2800" dirty="0"/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6" y="284096"/>
            <a:ext cx="1714500" cy="558800"/>
          </a:xfrm>
          <a:prstGeom prst="rect">
            <a:avLst/>
          </a:prstGeom>
        </p:spPr>
      </p:pic>
      <p:pic>
        <p:nvPicPr>
          <p:cNvPr id="5" name="图片 4" descr="图片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7" y="2410985"/>
            <a:ext cx="72390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154205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solidFill>
                  <a:srgbClr val="E3E160"/>
                </a:solidFill>
                <a:effectLst/>
              </a:rPr>
              <a:t>“大话西游</a:t>
            </a:r>
            <a:r>
              <a:rPr lang="en-US" altLang="zh-CN" b="1" dirty="0">
                <a:solidFill>
                  <a:srgbClr val="E3E16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zh-CN" b="1" dirty="0">
                <a:solidFill>
                  <a:srgbClr val="E3E160"/>
                </a:solidFill>
                <a:effectLst/>
              </a:rPr>
              <a:t>”韩庚墨尔本粉丝见面会票务销售</a:t>
            </a:r>
            <a:br>
              <a:rPr lang="zh-CN" altLang="zh-CN" b="1" dirty="0">
                <a:solidFill>
                  <a:srgbClr val="E3E160"/>
                </a:solidFill>
                <a:effectLst/>
              </a:rPr>
            </a:br>
            <a:endParaRPr kumimoji="1" lang="zh-CN" altLang="en-US" b="1" dirty="0">
              <a:solidFill>
                <a:srgbClr val="E3E160"/>
              </a:solidFill>
            </a:endParaRPr>
          </a:p>
        </p:txBody>
      </p:sp>
      <p:pic>
        <p:nvPicPr>
          <p:cNvPr id="5" name="图片 4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4" y="171812"/>
            <a:ext cx="1714500" cy="558800"/>
          </a:xfrm>
          <a:prstGeom prst="rect">
            <a:avLst/>
          </a:prstGeom>
        </p:spPr>
      </p:pic>
      <p:pic>
        <p:nvPicPr>
          <p:cNvPr id="4" name="图片 3" descr="图片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84076"/>
            <a:ext cx="8071502" cy="40357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420862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solidFill>
                  <a:srgbClr val="E3E160"/>
                </a:solidFill>
                <a:effectLst/>
              </a:rPr>
              <a:t>首届“红角庄杯”墨尔本葡萄酒盲品大赛媒体宣传</a:t>
            </a:r>
            <a:br>
              <a:rPr lang="zh-CN" altLang="zh-CN" dirty="0">
                <a:effectLst/>
              </a:rPr>
            </a:br>
            <a:endParaRPr kumimoji="1" lang="zh-CN" altLang="en-US" dirty="0"/>
          </a:p>
        </p:txBody>
      </p:sp>
      <p:pic>
        <p:nvPicPr>
          <p:cNvPr id="5" name="图片 4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7" y="317519"/>
            <a:ext cx="1714500" cy="558800"/>
          </a:xfrm>
          <a:prstGeom prst="rect">
            <a:avLst/>
          </a:prstGeom>
        </p:spPr>
      </p:pic>
      <p:pic>
        <p:nvPicPr>
          <p:cNvPr id="4" name="图片 3" descr="图片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52" y="2616770"/>
            <a:ext cx="6006208" cy="400726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0</TotalTime>
  <Words>801</Words>
  <Application>WPS 演示</Application>
  <PresentationFormat>全屏显示(4:3)</PresentationFormat>
  <Paragraphs>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Calisto MT</vt:lpstr>
      <vt:lpstr>Segoe Print</vt:lpstr>
      <vt:lpstr>Calibri</vt:lpstr>
      <vt:lpstr>故事</vt:lpstr>
      <vt:lpstr>PowerPoint 演示文稿</vt:lpstr>
      <vt:lpstr>我们是谁？</vt:lpstr>
      <vt:lpstr>我们的业务</vt:lpstr>
      <vt:lpstr>TVB golden sponsor</vt:lpstr>
      <vt:lpstr>海范第一届墨尔本十大网红评选独家冠名 </vt:lpstr>
      <vt:lpstr>2016 澳大利亚羽毛球公开赛独家票务销售 </vt:lpstr>
      <vt:lpstr>澳洲第一演唱会票务平台 </vt:lpstr>
      <vt:lpstr>“大话西游3”韩庚墨尔本粉丝见面会票务销售 </vt:lpstr>
      <vt:lpstr>首届“红角庄杯”墨尔本葡萄酒盲品大赛媒体宣传 </vt:lpstr>
      <vt:lpstr>2016 澳中 博览会 第一协办方</vt:lpstr>
      <vt:lpstr> 2016 澳洲首个线上购物节 协办及技术支持 12.12 – 12.24</vt:lpstr>
      <vt:lpstr>我们的产品</vt:lpstr>
      <vt:lpstr>我们的服务</vt:lpstr>
      <vt:lpstr>我们的商家</vt:lpstr>
      <vt:lpstr>经典案例</vt:lpstr>
      <vt:lpstr>经典案例</vt:lpstr>
      <vt:lpstr>经典案例</vt:lpstr>
      <vt:lpstr>Thanks for your time！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微奖网 Ubonus</dc:title>
  <dc:creator>日含 海</dc:creator>
  <cp:lastModifiedBy>admin</cp:lastModifiedBy>
  <cp:revision>24</cp:revision>
  <dcterms:created xsi:type="dcterms:W3CDTF">2016-12-20T03:27:00Z</dcterms:created>
  <dcterms:modified xsi:type="dcterms:W3CDTF">2017-01-03T00:49:59Z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