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7" r:id="rId7"/>
    <p:sldId id="262" r:id="rId8"/>
    <p:sldId id="263" r:id="rId9"/>
    <p:sldId id="266" r:id="rId10"/>
    <p:sldId id="265" r:id="rId11"/>
    <p:sldId id="264" r:id="rId12"/>
    <p:sldId id="268" r:id="rId13"/>
    <p:sldId id="272" r:id="rId14"/>
    <p:sldId id="270"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E22DA3-2B74-4C81-B1E5-F43A8433CAFA}">
          <p14:sldIdLst>
            <p14:sldId id="256"/>
            <p14:sldId id="257"/>
            <p14:sldId id="258"/>
            <p14:sldId id="259"/>
            <p14:sldId id="261"/>
            <p14:sldId id="267"/>
            <p14:sldId id="262"/>
            <p14:sldId id="263"/>
            <p14:sldId id="266"/>
            <p14:sldId id="265"/>
            <p14:sldId id="264"/>
            <p14:sldId id="268"/>
            <p14:sldId id="272"/>
            <p14:sldId id="270"/>
            <p14:sldId id="273"/>
            <p14:sldId id="274"/>
            <p14:sldId id="275"/>
            <p14:sldId id="276"/>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335148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247970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373842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389483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74792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38034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256663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119293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1322680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123617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DECF3C-8CAE-4B88-AFB8-331C8B114632}" type="datetimeFigureOut">
              <a:rPr lang="en-US" smtClean="0"/>
              <a:t>12/17/2018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94C2AC-118A-4370-9B4F-910285202B8F}" type="slidenum">
              <a:rPr lang="en-US" smtClean="0"/>
              <a:t>‹#›</a:t>
            </a:fld>
            <a:endParaRPr lang="en-US" dirty="0"/>
          </a:p>
        </p:txBody>
      </p:sp>
    </p:spTree>
    <p:extLst>
      <p:ext uri="{BB962C8B-B14F-4D97-AF65-F5344CB8AC3E}">
        <p14:creationId xmlns:p14="http://schemas.microsoft.com/office/powerpoint/2010/main" val="8686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ECF3C-8CAE-4B88-AFB8-331C8B114632}" type="datetimeFigureOut">
              <a:rPr lang="en-US" smtClean="0"/>
              <a:t>12/17/2018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4C2AC-118A-4370-9B4F-910285202B8F}" type="slidenum">
              <a:rPr lang="en-US" smtClean="0"/>
              <a:t>‹#›</a:t>
            </a:fld>
            <a:endParaRPr lang="en-US" dirty="0"/>
          </a:p>
        </p:txBody>
      </p:sp>
    </p:spTree>
    <p:extLst>
      <p:ext uri="{BB962C8B-B14F-4D97-AF65-F5344CB8AC3E}">
        <p14:creationId xmlns:p14="http://schemas.microsoft.com/office/powerpoint/2010/main" val="2928014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Analysis for Top Soccer Player’s Wage</a:t>
            </a:r>
          </a:p>
        </p:txBody>
      </p:sp>
      <p:sp>
        <p:nvSpPr>
          <p:cNvPr id="3" name="Subtitle 2"/>
          <p:cNvSpPr>
            <a:spLocks noGrp="1"/>
          </p:cNvSpPr>
          <p:nvPr>
            <p:ph type="subTitle" idx="1"/>
          </p:nvPr>
        </p:nvSpPr>
        <p:spPr/>
        <p:txBody>
          <a:bodyPr>
            <a:normAutofit lnSpcReduction="10000"/>
          </a:bodyPr>
          <a:lstStyle/>
          <a:p>
            <a:endParaRPr lang="en-US" dirty="0" smtClean="0"/>
          </a:p>
          <a:p>
            <a:endParaRPr lang="en-US" dirty="0"/>
          </a:p>
          <a:p>
            <a:endParaRPr lang="en-US" dirty="0" smtClean="0"/>
          </a:p>
          <a:p>
            <a:r>
              <a:rPr lang="en-US" altLang="zh-CN" dirty="0" smtClean="0"/>
              <a:t>615 Final project presentation for </a:t>
            </a:r>
            <a:r>
              <a:rPr lang="en-US" dirty="0" smtClean="0"/>
              <a:t>S</a:t>
            </a:r>
            <a:r>
              <a:rPr lang="en-US" altLang="zh-CN" dirty="0" smtClean="0"/>
              <a:t>amuel Luo</a:t>
            </a:r>
            <a:endParaRPr lang="en-US" dirty="0"/>
          </a:p>
          <a:p>
            <a:endParaRPr lang="en-US" dirty="0" smtClean="0"/>
          </a:p>
          <a:p>
            <a:endParaRPr lang="en-US" dirty="0"/>
          </a:p>
        </p:txBody>
      </p:sp>
    </p:spTree>
    <p:extLst>
      <p:ext uri="{BB962C8B-B14F-4D97-AF65-F5344CB8AC3E}">
        <p14:creationId xmlns:p14="http://schemas.microsoft.com/office/powerpoint/2010/main" val="1397735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23465"/>
            <a:ext cx="10515600" cy="4351338"/>
          </a:xfrm>
        </p:spPr>
        <p:txBody>
          <a:bodyPr>
            <a:normAutofit fontScale="6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sz="4600" dirty="0" smtClean="0"/>
              <a:t>From the distributions of players' weight and height, which seems like normal distributions, we can see most of the players are around 180 cm height and 75 kg weight. But for the distribution of players' wage,  as the amount of wage increases, the number of players who can get this amount decreases rapidly.</a:t>
            </a:r>
            <a:endParaRPr lang="en-US" sz="46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8560" y="365125"/>
            <a:ext cx="6780068" cy="4139324"/>
          </a:xfrm>
          <a:prstGeom prst="rect">
            <a:avLst/>
          </a:prstGeom>
        </p:spPr>
      </p:pic>
    </p:spTree>
    <p:extLst>
      <p:ext uri="{BB962C8B-B14F-4D97-AF65-F5344CB8AC3E}">
        <p14:creationId xmlns:p14="http://schemas.microsoft.com/office/powerpoint/2010/main" val="1482229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7373" y="313132"/>
            <a:ext cx="8002201" cy="4736387"/>
          </a:xfrm>
        </p:spPr>
      </p:pic>
      <p:sp>
        <p:nvSpPr>
          <p:cNvPr id="6" name="Rectangle 5"/>
          <p:cNvSpPr/>
          <p:nvPr/>
        </p:nvSpPr>
        <p:spPr>
          <a:xfrm>
            <a:off x="1198880" y="5324901"/>
            <a:ext cx="10444480" cy="954107"/>
          </a:xfrm>
          <a:prstGeom prst="rect">
            <a:avLst/>
          </a:prstGeom>
        </p:spPr>
        <p:txBody>
          <a:bodyPr wrap="square">
            <a:spAutoFit/>
          </a:bodyPr>
          <a:lstStyle/>
          <a:p>
            <a:r>
              <a:rPr lang="en-US" sz="2800" dirty="0"/>
              <a:t>By looking at the relationship of nationality and wage, we can see that players from some countries make more money compared to others.</a:t>
            </a:r>
            <a:endParaRPr lang="en-US" sz="2800" dirty="0"/>
          </a:p>
        </p:txBody>
      </p:sp>
    </p:spTree>
    <p:extLst>
      <p:ext uri="{BB962C8B-B14F-4D97-AF65-F5344CB8AC3E}">
        <p14:creationId xmlns:p14="http://schemas.microsoft.com/office/powerpoint/2010/main" val="2954919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33" y="264236"/>
            <a:ext cx="6143033" cy="37286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661" y="274396"/>
            <a:ext cx="6098022" cy="3718484"/>
          </a:xfrm>
          <a:prstGeom prst="rect">
            <a:avLst/>
          </a:prstGeom>
        </p:spPr>
      </p:pic>
      <p:sp>
        <p:nvSpPr>
          <p:cNvPr id="6" name="TextBox 5"/>
          <p:cNvSpPr txBox="1"/>
          <p:nvPr/>
        </p:nvSpPr>
        <p:spPr>
          <a:xfrm>
            <a:off x="361528" y="4397340"/>
            <a:ext cx="11702266" cy="1938992"/>
          </a:xfrm>
          <a:prstGeom prst="rect">
            <a:avLst/>
          </a:prstGeom>
          <a:noFill/>
        </p:spPr>
        <p:txBody>
          <a:bodyPr wrap="square" rtlCol="0">
            <a:spAutoFit/>
          </a:bodyPr>
          <a:lstStyle/>
          <a:p>
            <a:r>
              <a:rPr lang="en-US" sz="2400" dirty="0" smtClean="0"/>
              <a:t>For the relationship between height and wage, I thought that players tend to gain more money if they are taller, but the fact is that height does not have any influence on their wages. By looking at the relationship between weight and wage, what is interesting is that although the influence of players' weight is really tiny, there is still a small tendency that the more weight results in the more wage they get. </a:t>
            </a:r>
            <a:endParaRPr lang="en-US" sz="2400" dirty="0"/>
          </a:p>
        </p:txBody>
      </p:sp>
    </p:spTree>
    <p:extLst>
      <p:ext uri="{BB962C8B-B14F-4D97-AF65-F5344CB8AC3E}">
        <p14:creationId xmlns:p14="http://schemas.microsoft.com/office/powerpoint/2010/main" val="599037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93"/>
            <a:ext cx="10515600" cy="1325563"/>
          </a:xfrm>
        </p:spPr>
        <p:txBody>
          <a:bodyPr/>
          <a:lstStyle/>
          <a:p>
            <a:r>
              <a:rPr lang="en-US" dirty="0" smtClean="0"/>
              <a:t>Model Used</a:t>
            </a:r>
            <a:endParaRPr lang="en-US" dirty="0"/>
          </a:p>
        </p:txBody>
      </p:sp>
      <p:sp>
        <p:nvSpPr>
          <p:cNvPr id="3" name="Content Placeholder 2"/>
          <p:cNvSpPr>
            <a:spLocks noGrp="1"/>
          </p:cNvSpPr>
          <p:nvPr>
            <p:ph idx="1"/>
          </p:nvPr>
        </p:nvSpPr>
        <p:spPr>
          <a:xfrm>
            <a:off x="838200" y="975360"/>
            <a:ext cx="10515600" cy="5760719"/>
          </a:xfrm>
        </p:spPr>
        <p:txBody>
          <a:bodyPr>
            <a:normAutofit/>
          </a:bodyPr>
          <a:lstStyle/>
          <a:p>
            <a:r>
              <a:rPr lang="en-US" dirty="0" smtClean="0"/>
              <a:t>Since height seems no impact on wage according to EDA, </a:t>
            </a:r>
            <a:r>
              <a:rPr lang="en-US" dirty="0" smtClean="0"/>
              <a:t>the linear regression model I used is : </a:t>
            </a:r>
          </a:p>
          <a:p>
            <a:pPr marL="0" indent="0">
              <a:buNone/>
            </a:pPr>
            <a:r>
              <a:rPr lang="en-US" dirty="0" smtClean="0"/>
              <a:t>                            lm(log(wage) ~ nationality + weight)</a:t>
            </a:r>
          </a:p>
          <a:p>
            <a:endParaRPr lang="en-US" dirty="0" smtClean="0"/>
          </a:p>
          <a:p>
            <a:endParaRPr lang="en-US" dirty="0" smtClean="0"/>
          </a:p>
          <a:p>
            <a:endParaRPr lang="en-US" dirty="0"/>
          </a:p>
          <a:p>
            <a:endParaRPr lang="en-US" dirty="0" smtClean="0"/>
          </a:p>
          <a:p>
            <a:endParaRPr lang="en-US" dirty="0"/>
          </a:p>
          <a:p>
            <a:r>
              <a:rPr lang="en-US" dirty="0" smtClean="0"/>
              <a:t>From the summary, we can clearly find that for a players' weight increases by 1 unit, his wage would increase by 0.003544, which is expected by comparing it with the former EDA. However, compare to weight, nationality has more impact on soccer players' wage.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50" y="2433001"/>
            <a:ext cx="5550416" cy="24437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366" y="2433002"/>
            <a:ext cx="6148834" cy="2443797"/>
          </a:xfrm>
          <a:prstGeom prst="rect">
            <a:avLst/>
          </a:prstGeom>
        </p:spPr>
      </p:pic>
    </p:spTree>
    <p:extLst>
      <p:ext uri="{BB962C8B-B14F-4D97-AF65-F5344CB8AC3E}">
        <p14:creationId xmlns:p14="http://schemas.microsoft.com/office/powerpoint/2010/main" val="3324647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 Method</a:t>
            </a:r>
            <a:endParaRPr lang="en-US" dirty="0"/>
          </a:p>
        </p:txBody>
      </p:sp>
      <p:sp>
        <p:nvSpPr>
          <p:cNvPr id="3" name="Content Placeholder 2"/>
          <p:cNvSpPr>
            <a:spLocks noGrp="1"/>
          </p:cNvSpPr>
          <p:nvPr>
            <p:ph idx="1"/>
          </p:nvPr>
        </p:nvSpPr>
        <p:spPr>
          <a:xfrm>
            <a:off x="838200" y="1548223"/>
            <a:ext cx="10515600" cy="4351338"/>
          </a:xfrm>
        </p:spPr>
        <p:txBody>
          <a:bodyPr/>
          <a:lstStyle/>
          <a:p>
            <a:r>
              <a:rPr lang="en-US" dirty="0" smtClean="0"/>
              <a:t>Since different nationalities would have different impacts on players' wage, in order to have a better interpretation for the impact of nationalities, I am going to use the method K-means clustering to make these nationalities' coefficients into four clusters.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61" y="3307495"/>
            <a:ext cx="4845299" cy="13526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919" y="3235576"/>
            <a:ext cx="6761620" cy="3247417"/>
          </a:xfrm>
          <a:prstGeom prst="rect">
            <a:avLst/>
          </a:prstGeom>
        </p:spPr>
      </p:pic>
    </p:spTree>
    <p:extLst>
      <p:ext uri="{BB962C8B-B14F-4D97-AF65-F5344CB8AC3E}">
        <p14:creationId xmlns:p14="http://schemas.microsoft.com/office/powerpoint/2010/main" val="1662911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5120"/>
            <a:ext cx="10515600" cy="527303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After transferring the data of cluster number into a data frame and a plot, it is easy for us to find that the top soccer players whose nationalities in cluster#2 have more chance to get more wages, such as Germany, Croatia, Egypt, England and so on. Also, the top soccer players whose nationalities in cluster#4 might get relatively fewer wages, such as Chile, Colombia and so on.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096" y="161839"/>
            <a:ext cx="7032143" cy="3928404"/>
          </a:xfrm>
          <a:prstGeom prst="rect">
            <a:avLst/>
          </a:prstGeom>
        </p:spPr>
      </p:pic>
    </p:spTree>
    <p:extLst>
      <p:ext uri="{BB962C8B-B14F-4D97-AF65-F5344CB8AC3E}">
        <p14:creationId xmlns:p14="http://schemas.microsoft.com/office/powerpoint/2010/main" val="2610569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Benford</a:t>
            </a:r>
            <a:r>
              <a:rPr lang="en-US" dirty="0" smtClean="0"/>
              <a:t> Law Test</a:t>
            </a:r>
            <a:endParaRPr lang="en-US" dirty="0"/>
          </a:p>
        </p:txBody>
      </p:sp>
      <p:sp>
        <p:nvSpPr>
          <p:cNvPr id="3" name="Content Placeholder 2"/>
          <p:cNvSpPr>
            <a:spLocks noGrp="1"/>
          </p:cNvSpPr>
          <p:nvPr>
            <p:ph idx="1"/>
          </p:nvPr>
        </p:nvSpPr>
        <p:spPr>
          <a:xfrm>
            <a:off x="838200" y="1422400"/>
            <a:ext cx="10515600" cy="5242560"/>
          </a:xfrm>
        </p:spPr>
        <p:txBody>
          <a:bodyPr>
            <a:normAutofit fontScale="92500" lnSpcReduction="10000"/>
          </a:bodyPr>
          <a:lstStyle/>
          <a:p>
            <a:r>
              <a:rPr lang="en-US" dirty="0" smtClean="0"/>
              <a:t>Now, one question comes to us. Is this dataset reliable for our analysis?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According to this digit distribution of soccer players' wage, the data somehow have a tendency to follow </a:t>
            </a:r>
            <a:r>
              <a:rPr lang="en-US" dirty="0" err="1" smtClean="0"/>
              <a:t>Benford's</a:t>
            </a:r>
            <a:r>
              <a:rPr lang="en-US" dirty="0" smtClean="0"/>
              <a:t> law, but discrepancies are also clear at around 30,40,50,60,70 and 80.</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72" y="1942540"/>
            <a:ext cx="5556536" cy="3264068"/>
          </a:xfrm>
          <a:prstGeom prst="rect">
            <a:avLst/>
          </a:prstGeom>
        </p:spPr>
      </p:pic>
    </p:spTree>
    <p:extLst>
      <p:ext uri="{BB962C8B-B14F-4D97-AF65-F5344CB8AC3E}">
        <p14:creationId xmlns:p14="http://schemas.microsoft.com/office/powerpoint/2010/main" val="2964202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Benford</a:t>
            </a:r>
            <a:r>
              <a:rPr lang="en-US" dirty="0" smtClean="0"/>
              <a:t> Analysis for Height and Weight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57399"/>
            <a:ext cx="6350882" cy="377499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495" y="1457400"/>
            <a:ext cx="6196003" cy="3774999"/>
          </a:xfrm>
          <a:prstGeom prst="rect">
            <a:avLst/>
          </a:prstGeom>
        </p:spPr>
      </p:pic>
      <p:sp>
        <p:nvSpPr>
          <p:cNvPr id="6" name="TextBox 5"/>
          <p:cNvSpPr txBox="1"/>
          <p:nvPr/>
        </p:nvSpPr>
        <p:spPr>
          <a:xfrm>
            <a:off x="592216" y="5486400"/>
            <a:ext cx="11188557" cy="830997"/>
          </a:xfrm>
          <a:prstGeom prst="rect">
            <a:avLst/>
          </a:prstGeom>
          <a:noFill/>
        </p:spPr>
        <p:txBody>
          <a:bodyPr wrap="square" rtlCol="0">
            <a:spAutoFit/>
          </a:bodyPr>
          <a:lstStyle/>
          <a:p>
            <a:r>
              <a:rPr lang="en-US" sz="2400" dirty="0"/>
              <a:t>F</a:t>
            </a:r>
            <a:r>
              <a:rPr lang="en-US" sz="2400" dirty="0" smtClean="0"/>
              <a:t>or the </a:t>
            </a:r>
            <a:r>
              <a:rPr lang="en-US" sz="2400" dirty="0" err="1" smtClean="0"/>
              <a:t>Benford</a:t>
            </a:r>
            <a:r>
              <a:rPr lang="en-US" sz="2400" dirty="0" smtClean="0"/>
              <a:t> Analysis Plot of height (figure1) and weight (figure2), we can clearly find that height and weight does not follow the tendency of </a:t>
            </a:r>
            <a:r>
              <a:rPr lang="en-US" sz="2400" dirty="0" err="1" smtClean="0"/>
              <a:t>Benford’s</a:t>
            </a:r>
            <a:r>
              <a:rPr lang="en-US" sz="2400" dirty="0" smtClean="0"/>
              <a:t> Law. </a:t>
            </a:r>
            <a:endParaRPr lang="en-US" sz="2400" dirty="0"/>
          </a:p>
        </p:txBody>
      </p:sp>
    </p:spTree>
    <p:extLst>
      <p:ext uri="{BB962C8B-B14F-4D97-AF65-F5344CB8AC3E}">
        <p14:creationId xmlns:p14="http://schemas.microsoft.com/office/powerpoint/2010/main" val="31317191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a:t>
            </a:r>
            <a:endParaRPr lang="en-US" dirty="0"/>
          </a:p>
        </p:txBody>
      </p:sp>
      <p:sp>
        <p:nvSpPr>
          <p:cNvPr id="3" name="Content Placeholder 2"/>
          <p:cNvSpPr>
            <a:spLocks noGrp="1"/>
          </p:cNvSpPr>
          <p:nvPr>
            <p:ph idx="1"/>
          </p:nvPr>
        </p:nvSpPr>
        <p:spPr/>
        <p:txBody>
          <a:bodyPr>
            <a:normAutofit/>
          </a:bodyPr>
          <a:lstStyle/>
          <a:p>
            <a:r>
              <a:rPr lang="en-US" sz="3200" dirty="0" smtClean="0"/>
              <a:t>In short, a player's height and weight do not have any obvious effect on their wage. Players from some countries would have a higher wage, maybe because their countries pay more attention to the development of sports so that they were better trained and had better physical qualities. Furthermore, the </a:t>
            </a:r>
            <a:r>
              <a:rPr lang="en-US" sz="3200" dirty="0" err="1" smtClean="0"/>
              <a:t>Benford</a:t>
            </a:r>
            <a:r>
              <a:rPr lang="en-US" sz="3200" dirty="0" smtClean="0"/>
              <a:t> Analysis shows that the data might not authentic enough. In the future, to do a more solid analysis for top soccer players' wage, additional variables and methods are needed. </a:t>
            </a:r>
            <a:endParaRPr lang="en-US" sz="3200" dirty="0"/>
          </a:p>
        </p:txBody>
      </p:sp>
    </p:spTree>
    <p:extLst>
      <p:ext uri="{BB962C8B-B14F-4D97-AF65-F5344CB8AC3E}">
        <p14:creationId xmlns:p14="http://schemas.microsoft.com/office/powerpoint/2010/main" val="1829409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62965"/>
            <a:ext cx="10754360" cy="5314315"/>
          </a:xfrm>
        </p:spPr>
        <p:txBody>
          <a:bodyPr/>
          <a:lstStyle/>
          <a:p>
            <a:pPr algn="ctr"/>
            <a:r>
              <a:rPr lang="en-US" dirty="0" smtClean="0"/>
              <a:t>Thank you and Have a good break!</a:t>
            </a:r>
            <a:br>
              <a:rPr lang="en-US" dirty="0" smtClean="0"/>
            </a:br>
            <a:endParaRPr lang="en-US" dirty="0"/>
          </a:p>
        </p:txBody>
      </p:sp>
    </p:spTree>
    <p:extLst>
      <p:ext uri="{BB962C8B-B14F-4D97-AF65-F5344CB8AC3E}">
        <p14:creationId xmlns:p14="http://schemas.microsoft.com/office/powerpoint/2010/main" val="4180230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838200" y="1561465"/>
            <a:ext cx="10515600" cy="4351338"/>
          </a:xfrm>
        </p:spPr>
        <p:txBody>
          <a:bodyPr>
            <a:noAutofit/>
          </a:bodyPr>
          <a:lstStyle/>
          <a:p>
            <a:pPr marL="0" indent="0">
              <a:lnSpc>
                <a:spcPct val="50000"/>
              </a:lnSpc>
              <a:buNone/>
            </a:pPr>
            <a:r>
              <a:rPr lang="en-US" sz="2000" dirty="0" smtClean="0"/>
              <a:t>In the current world, many famous soccer players are fully appreciated by soccer</a:t>
            </a:r>
          </a:p>
          <a:p>
            <a:pPr marL="0" indent="0">
              <a:lnSpc>
                <a:spcPct val="50000"/>
              </a:lnSpc>
              <a:buNone/>
            </a:pPr>
            <a:r>
              <a:rPr lang="en-US" sz="2000" dirty="0" smtClean="0"/>
              <a:t>clubs and fans. Since they are in top-level clubs, they are paid an attractive salary</a:t>
            </a:r>
          </a:p>
          <a:p>
            <a:pPr marL="0" indent="0">
              <a:lnSpc>
                <a:spcPct val="50000"/>
              </a:lnSpc>
              <a:buNone/>
            </a:pPr>
            <a:r>
              <a:rPr lang="en-US" sz="2000" dirty="0" smtClean="0"/>
              <a:t>that many people dream of it. As a soccer fan and also a statistics student, there are several</a:t>
            </a:r>
          </a:p>
          <a:p>
            <a:pPr marL="0" indent="0">
              <a:lnSpc>
                <a:spcPct val="50000"/>
              </a:lnSpc>
              <a:buNone/>
            </a:pPr>
            <a:r>
              <a:rPr lang="en-US" sz="2000" dirty="0" smtClean="0"/>
              <a:t>questions come to my eyes:</a:t>
            </a:r>
          </a:p>
          <a:p>
            <a:pPr marL="0" indent="0">
              <a:lnSpc>
                <a:spcPct val="50000"/>
              </a:lnSpc>
              <a:buNone/>
            </a:pPr>
            <a:endParaRPr lang="en-US" sz="2000" dirty="0" smtClean="0"/>
          </a:p>
          <a:p>
            <a:pPr marL="0" indent="0">
              <a:buNone/>
            </a:pPr>
            <a:r>
              <a:rPr lang="en-US" sz="2000" dirty="0" smtClean="0">
                <a:solidFill>
                  <a:srgbClr val="FF0000"/>
                </a:solidFill>
              </a:rPr>
              <a:t>1. If </a:t>
            </a:r>
            <a:r>
              <a:rPr lang="en-US" sz="2000" dirty="0">
                <a:solidFill>
                  <a:srgbClr val="FF0000"/>
                </a:solidFill>
              </a:rPr>
              <a:t>we take their nationalities into account, which</a:t>
            </a:r>
          </a:p>
          <a:p>
            <a:pPr marL="0" indent="0">
              <a:buNone/>
            </a:pPr>
            <a:r>
              <a:rPr lang="en-US" sz="2000" dirty="0">
                <a:solidFill>
                  <a:srgbClr val="FF0000"/>
                </a:solidFill>
              </a:rPr>
              <a:t>countries’ players would make more money compared to other? </a:t>
            </a:r>
            <a:endParaRPr lang="en-US" sz="2000" dirty="0" smtClean="0">
              <a:solidFill>
                <a:srgbClr val="FF0000"/>
              </a:solidFill>
            </a:endParaRPr>
          </a:p>
          <a:p>
            <a:pPr marL="0" indent="0">
              <a:buNone/>
            </a:pPr>
            <a:r>
              <a:rPr lang="en-US" sz="2000" dirty="0" smtClean="0">
                <a:solidFill>
                  <a:srgbClr val="0070C0"/>
                </a:solidFill>
              </a:rPr>
              <a:t>2. Although </a:t>
            </a:r>
            <a:r>
              <a:rPr lang="en-US" sz="2000" dirty="0">
                <a:solidFill>
                  <a:srgbClr val="0070C0"/>
                </a:solidFill>
              </a:rPr>
              <a:t>we </a:t>
            </a:r>
            <a:r>
              <a:rPr lang="en-US" sz="2000" dirty="0" smtClean="0">
                <a:solidFill>
                  <a:srgbClr val="0070C0"/>
                </a:solidFill>
              </a:rPr>
              <a:t>know that </a:t>
            </a:r>
            <a:r>
              <a:rPr lang="en-US" sz="2000" dirty="0">
                <a:solidFill>
                  <a:srgbClr val="0070C0"/>
                </a:solidFill>
              </a:rPr>
              <a:t>a player’s wage highly depends on their abilities and which club does he </a:t>
            </a:r>
          </a:p>
          <a:p>
            <a:pPr marL="0" indent="0">
              <a:buNone/>
            </a:pPr>
            <a:r>
              <a:rPr lang="en-US" sz="2000" dirty="0" smtClean="0">
                <a:solidFill>
                  <a:srgbClr val="0070C0"/>
                </a:solidFill>
              </a:rPr>
              <a:t>join, for </a:t>
            </a:r>
            <a:r>
              <a:rPr lang="en-US" sz="2000" dirty="0">
                <a:solidFill>
                  <a:srgbClr val="0070C0"/>
                </a:solidFill>
              </a:rPr>
              <a:t>the top players who their abilities are nearly the same, is there a </a:t>
            </a:r>
            <a:r>
              <a:rPr lang="en-US" sz="2000" dirty="0" smtClean="0">
                <a:solidFill>
                  <a:srgbClr val="0070C0"/>
                </a:solidFill>
              </a:rPr>
              <a:t>relationship between their</a:t>
            </a:r>
          </a:p>
          <a:p>
            <a:pPr marL="0" indent="0">
              <a:buNone/>
            </a:pPr>
            <a:r>
              <a:rPr lang="en-US" sz="2000" dirty="0" smtClean="0">
                <a:solidFill>
                  <a:srgbClr val="0070C0"/>
                </a:solidFill>
              </a:rPr>
              <a:t> </a:t>
            </a:r>
            <a:r>
              <a:rPr lang="en-US" sz="2000" dirty="0">
                <a:solidFill>
                  <a:srgbClr val="0070C0"/>
                </a:solidFill>
              </a:rPr>
              <a:t>nationalities and their wages? </a:t>
            </a:r>
            <a:endParaRPr lang="en-US" sz="2000" dirty="0" smtClean="0">
              <a:solidFill>
                <a:srgbClr val="0070C0"/>
              </a:solidFill>
            </a:endParaRPr>
          </a:p>
          <a:p>
            <a:pPr marL="0" indent="0">
              <a:buNone/>
            </a:pPr>
            <a:r>
              <a:rPr lang="en-US" sz="2000" dirty="0" smtClean="0">
                <a:solidFill>
                  <a:schemeClr val="accent6">
                    <a:lumMod val="75000"/>
                  </a:schemeClr>
                </a:solidFill>
              </a:rPr>
              <a:t>3.What </a:t>
            </a:r>
            <a:r>
              <a:rPr lang="en-US" sz="2000" dirty="0">
                <a:solidFill>
                  <a:schemeClr val="accent6">
                    <a:lumMod val="75000"/>
                  </a:schemeClr>
                </a:solidFill>
              </a:rPr>
              <a:t>about </a:t>
            </a:r>
            <a:r>
              <a:rPr lang="en-US" sz="2000" dirty="0" smtClean="0">
                <a:solidFill>
                  <a:schemeClr val="accent6">
                    <a:lumMod val="75000"/>
                  </a:schemeClr>
                </a:solidFill>
              </a:rPr>
              <a:t>the impact of their </a:t>
            </a:r>
            <a:r>
              <a:rPr lang="en-US" sz="2000" dirty="0">
                <a:solidFill>
                  <a:schemeClr val="accent6">
                    <a:lumMod val="75000"/>
                  </a:schemeClr>
                </a:solidFill>
              </a:rPr>
              <a:t>height and </a:t>
            </a:r>
            <a:r>
              <a:rPr lang="en-US" sz="2000" dirty="0" smtClean="0">
                <a:solidFill>
                  <a:schemeClr val="accent6">
                    <a:lumMod val="75000"/>
                  </a:schemeClr>
                </a:solidFill>
              </a:rPr>
              <a:t>weight on the wage?</a:t>
            </a:r>
          </a:p>
          <a:p>
            <a:pPr marL="0" indent="0">
              <a:buNone/>
            </a:pPr>
            <a:endParaRPr lang="en-US" sz="2000" dirty="0"/>
          </a:p>
          <a:p>
            <a:pPr marL="0" indent="0">
              <a:lnSpc>
                <a:spcPct val="50000"/>
              </a:lnSpc>
              <a:buNone/>
            </a:pPr>
            <a:r>
              <a:rPr lang="en-US" sz="2000" dirty="0"/>
              <a:t>This report is going to reveal to what extent and how does height, weight and</a:t>
            </a:r>
          </a:p>
          <a:p>
            <a:pPr marL="0" indent="0">
              <a:lnSpc>
                <a:spcPct val="50000"/>
              </a:lnSpc>
              <a:buNone/>
            </a:pPr>
            <a:r>
              <a:rPr lang="en-US" sz="2000" dirty="0"/>
              <a:t>nationality affect top soccer player’s wages and how is the accuracy of their wages </a:t>
            </a:r>
            <a:r>
              <a:rPr lang="en-US" sz="2000" dirty="0" smtClean="0"/>
              <a:t>in this </a:t>
            </a:r>
            <a:r>
              <a:rPr lang="en-US" sz="2000" dirty="0"/>
              <a:t>data?</a:t>
            </a:r>
          </a:p>
        </p:txBody>
      </p:sp>
    </p:spTree>
    <p:extLst>
      <p:ext uri="{BB962C8B-B14F-4D97-AF65-F5344CB8AC3E}">
        <p14:creationId xmlns:p14="http://schemas.microsoft.com/office/powerpoint/2010/main" val="34927558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 and Import</a:t>
            </a:r>
            <a:endParaRPr lang="en-US" dirty="0"/>
          </a:p>
        </p:txBody>
      </p:sp>
      <p:sp>
        <p:nvSpPr>
          <p:cNvPr id="3" name="Content Placeholder 2"/>
          <p:cNvSpPr>
            <a:spLocks noGrp="1"/>
          </p:cNvSpPr>
          <p:nvPr>
            <p:ph idx="1"/>
          </p:nvPr>
        </p:nvSpPr>
        <p:spPr>
          <a:xfrm>
            <a:off x="1051560" y="2252345"/>
            <a:ext cx="10515600" cy="4351338"/>
          </a:xfrm>
        </p:spPr>
        <p:txBody>
          <a:bodyPr>
            <a:normAutofit/>
          </a:bodyPr>
          <a:lstStyle/>
          <a:p>
            <a:pPr marL="0" indent="0">
              <a:buNone/>
            </a:pPr>
            <a:r>
              <a:rPr lang="en-US" dirty="0"/>
              <a:t>The data source I used is originally scraped from </a:t>
            </a:r>
            <a:r>
              <a:rPr lang="en-US" dirty="0" smtClean="0"/>
              <a:t>sofifa.com</a:t>
            </a:r>
            <a:r>
              <a:rPr lang="en-US" dirty="0"/>
              <a:t>, which is now under </a:t>
            </a:r>
            <a:r>
              <a:rPr lang="en-US" dirty="0" smtClean="0"/>
              <a:t>the folder </a:t>
            </a:r>
            <a:r>
              <a:rPr lang="en-US" dirty="0"/>
              <a:t>‘Fifa18 more complete player dataset’ in </a:t>
            </a:r>
            <a:r>
              <a:rPr lang="en-US" dirty="0" smtClean="0"/>
              <a:t>Kaggle.com. </a:t>
            </a:r>
          </a:p>
          <a:p>
            <a:pPr marL="0" indent="0">
              <a:buNone/>
            </a:pPr>
            <a:endParaRPr lang="en-US" dirty="0" smtClean="0"/>
          </a:p>
          <a:p>
            <a:pPr marL="0" indent="0">
              <a:buNone/>
            </a:pPr>
            <a:r>
              <a:rPr lang="en-US" dirty="0" smtClean="0"/>
              <a:t>This </a:t>
            </a:r>
            <a:r>
              <a:rPr lang="en-US" dirty="0"/>
              <a:t>file includes nearly all soccer </a:t>
            </a:r>
            <a:r>
              <a:rPr lang="en-US" dirty="0" smtClean="0"/>
              <a:t>players data </a:t>
            </a:r>
            <a:r>
              <a:rPr lang="en-US" dirty="0"/>
              <a:t>in the current world, </a:t>
            </a:r>
            <a:r>
              <a:rPr lang="en-US" dirty="0" smtClean="0"/>
              <a:t>since </a:t>
            </a:r>
            <a:r>
              <a:rPr lang="en-US" dirty="0"/>
              <a:t>the subjects I </a:t>
            </a:r>
            <a:r>
              <a:rPr lang="en-US" dirty="0" smtClean="0"/>
              <a:t>am focusing </a:t>
            </a:r>
            <a:r>
              <a:rPr lang="en-US" dirty="0"/>
              <a:t>on are the top soccer players, I removed the players whose </a:t>
            </a:r>
            <a:r>
              <a:rPr lang="en-US" dirty="0" smtClean="0"/>
              <a:t>official evaluations </a:t>
            </a:r>
            <a:r>
              <a:rPr lang="en-US" dirty="0"/>
              <a:t>are under 70/100.</a:t>
            </a:r>
          </a:p>
        </p:txBody>
      </p:sp>
    </p:spTree>
    <p:extLst>
      <p:ext uri="{BB962C8B-B14F-4D97-AF65-F5344CB8AC3E}">
        <p14:creationId xmlns:p14="http://schemas.microsoft.com/office/powerpoint/2010/main" val="4221292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a:t>
            </a:r>
            <a:endParaRPr lang="en-US" dirty="0"/>
          </a:p>
        </p:txBody>
      </p:sp>
      <p:sp>
        <p:nvSpPr>
          <p:cNvPr id="3" name="Content Placeholder 2"/>
          <p:cNvSpPr>
            <a:spLocks noGrp="1"/>
          </p:cNvSpPr>
          <p:nvPr>
            <p:ph idx="1"/>
          </p:nvPr>
        </p:nvSpPr>
        <p:spPr/>
        <p:txBody>
          <a:bodyPr>
            <a:normAutofit/>
          </a:bodyPr>
          <a:lstStyle/>
          <a:p>
            <a:pPr marL="0" indent="0">
              <a:buNone/>
            </a:pPr>
            <a:r>
              <a:rPr lang="en-US" dirty="0"/>
              <a:t>Before fitting a </a:t>
            </a:r>
            <a:r>
              <a:rPr lang="en-US" dirty="0" smtClean="0"/>
              <a:t>model for find out the answers, </a:t>
            </a:r>
            <a:r>
              <a:rPr lang="en-US" dirty="0"/>
              <a:t>I am willing to have a basic understanding of the </a:t>
            </a:r>
            <a:r>
              <a:rPr lang="en-US" dirty="0" smtClean="0"/>
              <a:t>average weight</a:t>
            </a:r>
            <a:r>
              <a:rPr lang="en-US" dirty="0"/>
              <a:t>, height and average wage for top players from different countries.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154" y="3058160"/>
            <a:ext cx="7945691" cy="3434080"/>
          </a:xfrm>
          <a:prstGeom prst="rect">
            <a:avLst/>
          </a:prstGeom>
        </p:spPr>
      </p:pic>
    </p:spTree>
    <p:extLst>
      <p:ext uri="{BB962C8B-B14F-4D97-AF65-F5344CB8AC3E}">
        <p14:creationId xmlns:p14="http://schemas.microsoft.com/office/powerpoint/2010/main" val="755549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5285"/>
            <a:ext cx="10515600" cy="6492875"/>
          </a:xfrm>
        </p:spPr>
        <p:txBody>
          <a:bodyPr>
            <a:normAutofit/>
          </a:bodyPr>
          <a:lstStyle/>
          <a:p>
            <a:pPr marL="0" indent="0">
              <a:buNone/>
            </a:pPr>
            <a:r>
              <a:rPr lang="en-US" dirty="0"/>
              <a:t>After that, I calculated the average weight, height and average wage </a:t>
            </a:r>
            <a:r>
              <a:rPr lang="en-US" dirty="0" smtClean="0"/>
              <a:t>of top soccer players from different countries. </a:t>
            </a:r>
            <a:r>
              <a:rPr lang="en-US" dirty="0"/>
              <a:t>And then I would put these results into leaflet </a:t>
            </a:r>
            <a:r>
              <a:rPr lang="en-US" dirty="0" smtClean="0"/>
              <a:t>which can </a:t>
            </a:r>
            <a:r>
              <a:rPr lang="en-US" dirty="0"/>
              <a:t>help the audience clearly see the average weight, height and wage in </a:t>
            </a:r>
            <a:r>
              <a:rPr lang="en-US" dirty="0" smtClean="0"/>
              <a:t>different countries.</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 thought that the taller a player is, the higher wage he will get. But from the maps, it is clearly that at least for some countries, the players’ average height are taller, their wage are not higher.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091182"/>
            <a:ext cx="5704611" cy="3415538"/>
          </a:xfrm>
          <a:prstGeom prst="rect">
            <a:avLst/>
          </a:prstGeom>
        </p:spPr>
      </p:pic>
    </p:spTree>
    <p:extLst>
      <p:ext uri="{BB962C8B-B14F-4D97-AF65-F5344CB8AC3E}">
        <p14:creationId xmlns:p14="http://schemas.microsoft.com/office/powerpoint/2010/main" val="16204474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Wage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519" y="1690688"/>
            <a:ext cx="7701281" cy="4611009"/>
          </a:xfrm>
          <a:prstGeom prst="rect">
            <a:avLst/>
          </a:prstGeom>
        </p:spPr>
      </p:pic>
    </p:spTree>
    <p:extLst>
      <p:ext uri="{BB962C8B-B14F-4D97-AF65-F5344CB8AC3E}">
        <p14:creationId xmlns:p14="http://schemas.microsoft.com/office/powerpoint/2010/main" val="3377635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Height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2325" y="1445958"/>
            <a:ext cx="7903355" cy="5209436"/>
          </a:xfrm>
        </p:spPr>
      </p:pic>
    </p:spTree>
    <p:extLst>
      <p:ext uri="{BB962C8B-B14F-4D97-AF65-F5344CB8AC3E}">
        <p14:creationId xmlns:p14="http://schemas.microsoft.com/office/powerpoint/2010/main" val="1892541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Weight Map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605" y="1538288"/>
            <a:ext cx="8855733" cy="4821872"/>
          </a:xfrm>
        </p:spPr>
      </p:pic>
    </p:spTree>
    <p:extLst>
      <p:ext uri="{BB962C8B-B14F-4D97-AF65-F5344CB8AC3E}">
        <p14:creationId xmlns:p14="http://schemas.microsoft.com/office/powerpoint/2010/main" val="2716031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43" y="2005406"/>
            <a:ext cx="5361875" cy="326739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952" y="2005406"/>
            <a:ext cx="5391843" cy="3267392"/>
          </a:xfrm>
          <a:prstGeom prst="rect">
            <a:avLst/>
          </a:prstGeom>
        </p:spPr>
      </p:pic>
    </p:spTree>
    <p:extLst>
      <p:ext uri="{BB962C8B-B14F-4D97-AF65-F5344CB8AC3E}">
        <p14:creationId xmlns:p14="http://schemas.microsoft.com/office/powerpoint/2010/main" val="282014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955</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等线</vt:lpstr>
      <vt:lpstr>Arial</vt:lpstr>
      <vt:lpstr>Calibri</vt:lpstr>
      <vt:lpstr>Calibri Light</vt:lpstr>
      <vt:lpstr>Office Theme</vt:lpstr>
      <vt:lpstr>Analysis for Top Soccer Player’s Wage</vt:lpstr>
      <vt:lpstr>Introduction</vt:lpstr>
      <vt:lpstr>Data Source and Import</vt:lpstr>
      <vt:lpstr>Observation </vt:lpstr>
      <vt:lpstr>PowerPoint Presentation</vt:lpstr>
      <vt:lpstr>Average Wage Map</vt:lpstr>
      <vt:lpstr>Average Height Map</vt:lpstr>
      <vt:lpstr>Average Weight Map</vt:lpstr>
      <vt:lpstr>EDA</vt:lpstr>
      <vt:lpstr>PowerPoint Presentation</vt:lpstr>
      <vt:lpstr>PowerPoint Presentation</vt:lpstr>
      <vt:lpstr>PowerPoint Presentation</vt:lpstr>
      <vt:lpstr>Model Used</vt:lpstr>
      <vt:lpstr>K-means Cluster Method</vt:lpstr>
      <vt:lpstr>PowerPoint Presentation</vt:lpstr>
      <vt:lpstr>Benford Law Test</vt:lpstr>
      <vt:lpstr>Benford Analysis for Height and Weight</vt:lpstr>
      <vt:lpstr>Conclusion and Future</vt:lpstr>
      <vt:lpstr>Thank you and Have a good break! </vt:lpstr>
    </vt:vector>
  </TitlesOfParts>
  <Company>Boston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for Top Soccer Player’s Wage</dc:title>
  <dc:creator>Luo, Yaotang</dc:creator>
  <cp:lastModifiedBy>Luo, Yaotang</cp:lastModifiedBy>
  <cp:revision>9</cp:revision>
  <dcterms:created xsi:type="dcterms:W3CDTF">2018-12-17T21:43:04Z</dcterms:created>
  <dcterms:modified xsi:type="dcterms:W3CDTF">2018-12-17T22:59:51Z</dcterms:modified>
</cp:coreProperties>
</file>