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79" r:id="rId3"/>
    <p:sldId id="265" r:id="rId4"/>
    <p:sldId id="278" r:id="rId5"/>
    <p:sldId id="267" r:id="rId6"/>
    <p:sldId id="268" r:id="rId7"/>
    <p:sldId id="295" r:id="rId8"/>
    <p:sldId id="298" r:id="rId9"/>
    <p:sldId id="281" r:id="rId10"/>
    <p:sldId id="280" r:id="rId11"/>
    <p:sldId id="299" r:id="rId12"/>
    <p:sldId id="296" r:id="rId13"/>
    <p:sldId id="282" r:id="rId14"/>
    <p:sldId id="297" r:id="rId15"/>
    <p:sldId id="293" r:id="rId16"/>
    <p:sldId id="269" r:id="rId17"/>
    <p:sldId id="270" r:id="rId18"/>
    <p:sldId id="273" r:id="rId19"/>
    <p:sldId id="283" r:id="rId20"/>
    <p:sldId id="284" r:id="rId21"/>
    <p:sldId id="285" r:id="rId22"/>
    <p:sldId id="300" r:id="rId23"/>
    <p:sldId id="286" r:id="rId24"/>
    <p:sldId id="291" r:id="rId25"/>
    <p:sldId id="287" r:id="rId26"/>
    <p:sldId id="288" r:id="rId27"/>
    <p:sldId id="289" r:id="rId28"/>
    <p:sldId id="290" r:id="rId29"/>
    <p:sldId id="294" r:id="rId30"/>
    <p:sldId id="2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3" autoAdjust="0"/>
    <p:restoredTop sz="76021" autoAdjust="0"/>
  </p:normalViewPr>
  <p:slideViewPr>
    <p:cSldViewPr>
      <p:cViewPr varScale="1">
        <p:scale>
          <a:sx n="66" d="100"/>
          <a:sy n="66" d="100"/>
        </p:scale>
        <p:origin x="-17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CBB6C-4649-45DF-A2A8-11A9DCAD9503}" type="datetimeFigureOut">
              <a:rPr lang="zh-CN" altLang="en-US" smtClean="0"/>
              <a:t>2013/8/9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957A-D4B0-4135-8629-FA279E3B1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uristr.com/blog/2013/06/getting-started-with-git-and-visualstudio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SvnCompars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-tw.org/modules/newbb/viewtopic.php?topic_id=4728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-tw.org/modules/newbb/viewtopic.php?topic_id=4728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另外一个第三方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插件的使用教程：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Started with Git and Visual Studio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http://juristr.com/blog/2013/06/getting-started-with-git-and-visualstudio/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9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https://git.wiki.kernel.org/index.php/GitSvnComparsion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2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http://git-scm.com/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sz="1200" dirty="0" smtClean="0">
                <a:hlinkClick r:id="rId3"/>
              </a:rPr>
              <a:t>http://progit.org/book/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sz="1200" dirty="0" smtClean="0">
                <a:hlinkClick r:id="rId3"/>
              </a:rPr>
              <a:t>http://progit.org/book/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8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Cygwin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入門</a:t>
            </a:r>
            <a:r>
              <a:rPr lang="en-US" altLang="zh-CN" dirty="0" smtClean="0">
                <a:hlinkClick r:id="rId3"/>
              </a:rPr>
              <a:t>http://www.ubuntu-tw.org/modules/newbb/viewtopic.php?topic_id=47282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显示当前的路径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改变当前路径，无参数时进入对应用户的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列出当前目录下的文件。此命令有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多参数，比如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-al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文件改名或目录改名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联机帮助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显示文件的最末几行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e: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切换到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 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cygdrive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效果一样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Cygwin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入門</a:t>
            </a:r>
            <a:r>
              <a:rPr lang="en-US" altLang="zh-CN" dirty="0" smtClean="0">
                <a:hlinkClick r:id="rId3"/>
              </a:rPr>
              <a:t>http://www.ubuntu-tw.org/modules/newbb/viewtopic.php?topic_id=47282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显示当前的路径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改变当前路径，无参数时进入对应用户的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列出当前目录下的文件。此命令有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多参数，比如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-al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文件改名或目录改名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联机帮助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显示文件的最末几行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e: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切换到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 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cygdrive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效果一样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8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957A-D4B0-4135-8629-FA279E3B14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8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92.168.31.15/keys/n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/gu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abafc7d6-dcaa-40f4-8a5e-d6724bdb980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etting-Started-A-Short-History-of-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about/staging-ar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SRV030046\share\cygw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buntu-tw.org/modules/newbb/viewtopic.php?topic_id=4728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-tw.org/modules/newbb/viewtopic.php?topic_id=472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ldratlee.com/post/2012-12-22/stunning-cygw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776126" y="5157192"/>
            <a:ext cx="4352528" cy="122413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江伟伟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2013.7.25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客户端配置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759" y="980728"/>
            <a:ext cx="896448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--system </a:t>
            </a:r>
            <a:r>
              <a:rPr lang="en-US" altLang="zh-CN" sz="2400" dirty="0" err="1"/>
              <a:t>core.fileMode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false #</a:t>
            </a:r>
            <a:r>
              <a:rPr lang="zh-CN" altLang="en-US" sz="2400" dirty="0"/>
              <a:t>禁止</a:t>
            </a:r>
            <a:r>
              <a:rPr lang="en-US" altLang="zh-CN" sz="2400" dirty="0"/>
              <a:t>Git</a:t>
            </a:r>
            <a:r>
              <a:rPr lang="zh-CN" altLang="en-US" sz="2400" dirty="0"/>
              <a:t>对文件权限的</a:t>
            </a:r>
            <a:r>
              <a:rPr lang="zh-CN" altLang="en-US" sz="2400" dirty="0" smtClean="0"/>
              <a:t>跟踪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--system </a:t>
            </a:r>
            <a:r>
              <a:rPr lang="en-US" altLang="zh-CN" sz="2400" dirty="0" err="1"/>
              <a:t>core.quotepath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false #</a:t>
            </a:r>
            <a:r>
              <a:rPr lang="zh-CN" altLang="en-US" sz="2400" dirty="0" smtClean="0"/>
              <a:t>输出</a:t>
            </a:r>
            <a:r>
              <a:rPr lang="zh-CN" altLang="en-US" sz="2400" dirty="0"/>
              <a:t>中文</a:t>
            </a:r>
            <a:r>
              <a:rPr lang="zh-CN" altLang="en-US" sz="2400" dirty="0" smtClean="0"/>
              <a:t>文件名显示问题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--system </a:t>
            </a:r>
            <a:r>
              <a:rPr lang="en-US" altLang="zh-CN" sz="2400" dirty="0" err="1"/>
              <a:t>color.ui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true    #</a:t>
            </a:r>
            <a:r>
              <a:rPr lang="zh-CN" altLang="en-US" sz="2000" dirty="0"/>
              <a:t>开启颜色显示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err="1" smtClean="0"/>
              <a:t>git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config</a:t>
            </a:r>
            <a:r>
              <a:rPr lang="en-US" altLang="zh-CN" sz="2200" dirty="0"/>
              <a:t> --global user.name </a:t>
            </a:r>
            <a:r>
              <a:rPr lang="en-US" altLang="zh-CN" sz="2200" dirty="0" smtClean="0"/>
              <a:t>“</a:t>
            </a:r>
            <a:r>
              <a:rPr lang="zh-CN" altLang="en-US" sz="2200" dirty="0" smtClean="0"/>
              <a:t>江</a:t>
            </a:r>
            <a:r>
              <a:rPr lang="zh-CN" altLang="en-US" sz="2200" dirty="0"/>
              <a:t>伟</a:t>
            </a:r>
            <a:r>
              <a:rPr lang="zh-CN" altLang="en-US" sz="2200" dirty="0" smtClean="0"/>
              <a:t>伟</a:t>
            </a:r>
            <a:r>
              <a:rPr lang="en-US" altLang="zh-CN" sz="2200" dirty="0" smtClean="0"/>
              <a:t>“  #</a:t>
            </a:r>
            <a:r>
              <a:rPr lang="zh-CN" altLang="en-US" sz="2200" dirty="0" smtClean="0"/>
              <a:t>配置</a:t>
            </a:r>
            <a:r>
              <a:rPr lang="en-US" altLang="zh-CN" sz="2200" dirty="0" smtClean="0"/>
              <a:t>Git</a:t>
            </a:r>
            <a:r>
              <a:rPr lang="zh-CN" altLang="en-US" sz="2200" dirty="0" smtClean="0"/>
              <a:t>用户名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git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config</a:t>
            </a:r>
            <a:r>
              <a:rPr lang="en-US" altLang="zh-CN" sz="2200" dirty="0"/>
              <a:t> --global </a:t>
            </a:r>
            <a:r>
              <a:rPr lang="en-US" altLang="zh-CN" sz="2200" dirty="0" err="1"/>
              <a:t>user.email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"jww0328@17u.cn" #</a:t>
            </a:r>
            <a:r>
              <a:rPr lang="zh-CN" altLang="en-US" sz="2200" dirty="0" smtClean="0"/>
              <a:t>配置</a:t>
            </a:r>
            <a:r>
              <a:rPr lang="en-US" altLang="zh-CN" sz="2200" dirty="0" smtClean="0"/>
              <a:t>email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git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config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–l  #</a:t>
            </a:r>
            <a:r>
              <a:rPr lang="zh-CN" altLang="en-US" sz="2200" dirty="0" smtClean="0"/>
              <a:t>查看</a:t>
            </a:r>
            <a:r>
              <a:rPr lang="en-US" altLang="zh-CN" sz="2200" dirty="0"/>
              <a:t>Git</a:t>
            </a:r>
            <a:r>
              <a:rPr lang="zh-CN" altLang="en-US" sz="2200" dirty="0" smtClean="0"/>
              <a:t>设置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b="1" dirty="0" smtClean="0"/>
              <a:t>配置</a:t>
            </a:r>
            <a:r>
              <a:rPr lang="en-US" altLang="zh-CN" sz="2200" b="1" dirty="0" smtClean="0"/>
              <a:t>SSH key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dirty="0" err="1"/>
              <a:t>ssh-keygen</a:t>
            </a:r>
            <a:r>
              <a:rPr lang="en-US" altLang="zh-CN" sz="2200" dirty="0"/>
              <a:t> -t </a:t>
            </a:r>
            <a:r>
              <a:rPr lang="en-US" altLang="zh-CN" sz="2200" dirty="0" err="1"/>
              <a:t>rsa</a:t>
            </a:r>
            <a:r>
              <a:rPr lang="en-US" altLang="zh-CN" sz="2200" dirty="0"/>
              <a:t> -C </a:t>
            </a:r>
            <a:r>
              <a:rPr lang="en-US" altLang="zh-CN" sz="2200" dirty="0" smtClean="0"/>
              <a:t>“</a:t>
            </a:r>
            <a:r>
              <a:rPr lang="zh-CN" altLang="en-US" sz="2200" dirty="0" smtClean="0"/>
              <a:t>你的邮箱</a:t>
            </a:r>
            <a:r>
              <a:rPr lang="en-US" altLang="zh-CN" sz="2200" dirty="0" smtClean="0"/>
              <a:t>@17u.cn</a:t>
            </a:r>
            <a:r>
              <a:rPr lang="en-US" altLang="zh-CN" sz="2200" dirty="0" smtClean="0"/>
              <a:t>"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cat ~/.</a:t>
            </a:r>
            <a:r>
              <a:rPr lang="en-US" altLang="zh-CN" sz="2200" dirty="0" err="1"/>
              <a:t>ssh</a:t>
            </a:r>
            <a:r>
              <a:rPr lang="en-US" altLang="zh-CN" sz="2200" dirty="0"/>
              <a:t>/id_rsa.pub</a:t>
            </a:r>
          </a:p>
          <a:p>
            <a:pPr marL="0" indent="0">
              <a:buNone/>
            </a:pPr>
            <a:r>
              <a:rPr lang="en-US" altLang="zh-CN" sz="2200" dirty="0"/>
              <a:t>cat ~/.</a:t>
            </a:r>
            <a:r>
              <a:rPr lang="en-US" altLang="zh-CN" sz="2200" dirty="0" err="1"/>
              <a:t>ssh</a:t>
            </a:r>
            <a:r>
              <a:rPr lang="en-US" altLang="zh-CN" sz="2200" dirty="0"/>
              <a:t>/id_rsa.pub &gt; /</a:t>
            </a:r>
            <a:r>
              <a:rPr lang="en-US" altLang="zh-CN" sz="2200" dirty="0" err="1" smtClean="0"/>
              <a:t>dev</a:t>
            </a:r>
            <a:r>
              <a:rPr lang="en-US" altLang="zh-CN" sz="2200" dirty="0" smtClean="0"/>
              <a:t>/clipboard       #</a:t>
            </a:r>
            <a:r>
              <a:rPr lang="zh-CN" altLang="en-US" sz="2200" dirty="0" smtClean="0"/>
              <a:t>将公钥复制到剪贴板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838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服务器设置</a:t>
            </a:r>
            <a:r>
              <a:rPr lang="en-US" altLang="zh-CN" dirty="0" err="1" smtClean="0"/>
              <a:t>ssh</a:t>
            </a:r>
            <a:r>
              <a:rPr lang="zh-CN" altLang="en-US" dirty="0"/>
              <a:t> 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使用域</a:t>
            </a:r>
            <a:r>
              <a:rPr lang="zh-CN" altLang="en-US" dirty="0"/>
              <a:t>账号登录</a:t>
            </a:r>
            <a:r>
              <a:rPr lang="en-US" altLang="zh-CN" dirty="0" err="1"/>
              <a:t>Gitlab</a:t>
            </a:r>
            <a:r>
              <a:rPr lang="zh-CN" altLang="en-US" dirty="0"/>
              <a:t>后台添加</a:t>
            </a:r>
            <a:r>
              <a:rPr lang="en-US" altLang="zh-CN" dirty="0"/>
              <a:t>key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192.168.31.15/keys/new</a:t>
            </a:r>
          </a:p>
          <a:p>
            <a:pPr marL="0" indent="0">
              <a:buNone/>
            </a:pPr>
            <a:r>
              <a:rPr lang="zh-CN" altLang="en-US" sz="2400" dirty="0" smtClean="0"/>
              <a:t>将公钥直接复制到页面上的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文本框里，注意不要有额外的空格换行，</a:t>
            </a:r>
            <a:r>
              <a:rPr lang="en-US" altLang="zh-CN" sz="2400" dirty="0" smtClean="0"/>
              <a:t>Title</a:t>
            </a:r>
            <a:r>
              <a:rPr lang="zh-CN" altLang="en-US" sz="2400" dirty="0" smtClean="0"/>
              <a:t>不需要手动输入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1913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0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基础命令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46110" y="1028635"/>
            <a:ext cx="8229600" cy="438912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50B4"/>
                </a:solidFill>
              </a:rPr>
              <a:t>git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50B4"/>
                </a:solidFill>
              </a:rPr>
              <a:t>init</a:t>
            </a:r>
            <a:endParaRPr lang="en-US" dirty="0" smtClean="0">
              <a:solidFill>
                <a:srgbClr val="0050B4"/>
              </a:solidFill>
            </a:endParaRPr>
          </a:p>
          <a:p>
            <a:pPr lvl="1"/>
            <a:r>
              <a:rPr lang="zh-CN" altLang="en-US" dirty="0" smtClean="0"/>
              <a:t>初始化新项目</a:t>
            </a:r>
            <a:endParaRPr lang="en-US" dirty="0" smtClean="0"/>
          </a:p>
          <a:p>
            <a:r>
              <a:rPr lang="en-US" dirty="0" err="1" smtClean="0">
                <a:solidFill>
                  <a:srgbClr val="0050B4"/>
                </a:solidFill>
              </a:rPr>
              <a:t>git</a:t>
            </a:r>
            <a:r>
              <a:rPr lang="en-US" dirty="0"/>
              <a:t> </a:t>
            </a:r>
            <a:r>
              <a:rPr lang="en-US" dirty="0" smtClean="0">
                <a:solidFill>
                  <a:srgbClr val="0050B4"/>
                </a:solidFill>
              </a:rPr>
              <a:t>status</a:t>
            </a:r>
          </a:p>
          <a:p>
            <a:pPr lvl="1"/>
            <a:r>
              <a:rPr lang="zh-CN" altLang="en-US" dirty="0" smtClean="0"/>
              <a:t>查看所有文件状态</a:t>
            </a:r>
            <a:endParaRPr lang="en-US" dirty="0" smtClean="0"/>
          </a:p>
          <a:p>
            <a:r>
              <a:rPr lang="en-US" dirty="0" err="1" smtClean="0">
                <a:solidFill>
                  <a:srgbClr val="0050B4"/>
                </a:solidFill>
              </a:rPr>
              <a:t>git</a:t>
            </a:r>
            <a:r>
              <a:rPr lang="en-US" dirty="0"/>
              <a:t> </a:t>
            </a:r>
            <a:r>
              <a:rPr lang="en-US" dirty="0">
                <a:solidFill>
                  <a:srgbClr val="0050B4"/>
                </a:solidFill>
              </a:rPr>
              <a:t>add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将</a:t>
            </a:r>
            <a:r>
              <a:rPr lang="zh-CN" altLang="en-US" dirty="0">
                <a:solidFill>
                  <a:srgbClr val="000000"/>
                </a:solidFill>
              </a:rPr>
              <a:t>文件添加到暂存</a:t>
            </a:r>
            <a:r>
              <a:rPr lang="zh-CN" altLang="en-US" dirty="0" smtClean="0">
                <a:solidFill>
                  <a:srgbClr val="000000"/>
                </a:solidFill>
              </a:rPr>
              <a:t>区</a:t>
            </a:r>
            <a:endParaRPr lang="en-US" dirty="0" smtClean="0"/>
          </a:p>
          <a:p>
            <a:r>
              <a:rPr lang="en-US" dirty="0" err="1" smtClean="0">
                <a:solidFill>
                  <a:srgbClr val="0050B4"/>
                </a:solidFill>
              </a:rPr>
              <a:t>git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50B4"/>
                </a:solidFill>
              </a:rPr>
              <a:t>commit</a:t>
            </a:r>
          </a:p>
          <a:p>
            <a:pPr lvl="1"/>
            <a:r>
              <a:rPr lang="zh-CN" altLang="en-US" dirty="0" smtClean="0"/>
              <a:t>提交暂存区文件</a:t>
            </a:r>
            <a:endParaRPr lang="en-US" dirty="0" smtClean="0"/>
          </a:p>
          <a:p>
            <a:r>
              <a:rPr lang="en-US" dirty="0" err="1" smtClean="0">
                <a:solidFill>
                  <a:srgbClr val="0050B4"/>
                </a:solidFill>
              </a:rPr>
              <a:t>git</a:t>
            </a:r>
            <a:r>
              <a:rPr lang="en-US" dirty="0"/>
              <a:t> </a:t>
            </a:r>
            <a:r>
              <a:rPr lang="en-US" dirty="0" smtClean="0">
                <a:solidFill>
                  <a:srgbClr val="0050B4"/>
                </a:solidFill>
              </a:rPr>
              <a:t>log</a:t>
            </a:r>
          </a:p>
          <a:p>
            <a:pPr lvl="1"/>
            <a:r>
              <a:rPr lang="zh-CN" altLang="en-US" dirty="0" smtClean="0"/>
              <a:t>查看提交历史</a:t>
            </a:r>
            <a:endParaRPr lang="en-US" dirty="0" smtClean="0"/>
          </a:p>
          <a:p>
            <a:r>
              <a:rPr lang="en-US" dirty="0" err="1" smtClean="0">
                <a:solidFill>
                  <a:srgbClr val="0050B4"/>
                </a:solidFill>
              </a:rPr>
              <a:t>git</a:t>
            </a:r>
            <a:r>
              <a:rPr lang="en-US" dirty="0"/>
              <a:t> </a:t>
            </a:r>
            <a:r>
              <a:rPr lang="en-US" dirty="0" err="1">
                <a:solidFill>
                  <a:srgbClr val="0050B4"/>
                </a:solidFill>
              </a:rPr>
              <a:t>config</a:t>
            </a:r>
            <a:r>
              <a:rPr lang="en-US" dirty="0"/>
              <a:t> </a:t>
            </a:r>
            <a:r>
              <a:rPr lang="en-US" dirty="0">
                <a:solidFill>
                  <a:srgbClr val="7300B4"/>
                </a:solidFill>
              </a:rPr>
              <a:t>--global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user.name</a:t>
            </a:r>
            <a:r>
              <a:rPr lang="en-US" dirty="0"/>
              <a:t> </a:t>
            </a:r>
            <a:r>
              <a:rPr lang="en-US" dirty="0">
                <a:solidFill>
                  <a:srgbClr val="C85000"/>
                </a:solidFill>
              </a:rPr>
              <a:t>"&lt;name</a:t>
            </a:r>
            <a:r>
              <a:rPr lang="en-US" dirty="0" smtClean="0">
                <a:solidFill>
                  <a:srgbClr val="C85000"/>
                </a:solidFill>
              </a:rPr>
              <a:t>&gt;“</a:t>
            </a:r>
          </a:p>
          <a:p>
            <a:pPr lvl="1"/>
            <a:r>
              <a:rPr lang="zh-CN" altLang="en-US" dirty="0" smtClean="0"/>
              <a:t>配置用户</a:t>
            </a:r>
            <a:r>
              <a:rPr lang="zh-CN" altLang="en-US" dirty="0" smtClean="0"/>
              <a:t>姓名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51520" y="541775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这里主要讲</a:t>
            </a:r>
            <a:r>
              <a:rPr lang="en-US" altLang="zh-CN" b="1" dirty="0"/>
              <a:t>Git</a:t>
            </a:r>
            <a:r>
              <a:rPr lang="zh-CN" altLang="en-US" b="1" dirty="0"/>
              <a:t>命令行操作，掌握之后再使用任何</a:t>
            </a:r>
            <a:r>
              <a:rPr lang="en-US" altLang="zh-CN" b="1" dirty="0"/>
              <a:t>GUI</a:t>
            </a:r>
            <a:r>
              <a:rPr lang="zh-CN" altLang="en-US" b="1" dirty="0"/>
              <a:t>工具都很容易，一通百通！</a:t>
            </a:r>
            <a:endParaRPr lang="en-US" altLang="zh-CN" b="1" dirty="0"/>
          </a:p>
          <a:p>
            <a:r>
              <a:rPr lang="en-US" altLang="zh-CN" dirty="0"/>
              <a:t>Git GUI</a:t>
            </a:r>
            <a:r>
              <a:rPr lang="zh-CN" altLang="en-US" dirty="0"/>
              <a:t>工具   </a:t>
            </a:r>
            <a:r>
              <a:rPr lang="en-US" altLang="zh-CN" dirty="0">
                <a:hlinkClick r:id="rId2"/>
              </a:rPr>
              <a:t>http://git-scm.com/downloads/guis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332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新建项目</a:t>
            </a:r>
            <a:r>
              <a:rPr lang="zh-CN" altLang="zh-CN" sz="2800" b="1" dirty="0"/>
              <a:t> </a:t>
            </a:r>
          </a:p>
          <a:p>
            <a:pPr marL="0" indent="0">
              <a:buNone/>
            </a:pPr>
            <a:r>
              <a:rPr lang="zh-CN" altLang="zh-CN" sz="2200" dirty="0"/>
              <a:t>mkdir testproject</a:t>
            </a:r>
          </a:p>
          <a:p>
            <a:pPr marL="0" indent="0">
              <a:buNone/>
            </a:pPr>
            <a:r>
              <a:rPr lang="zh-CN" altLang="zh-CN" sz="2200" dirty="0" smtClean="0"/>
              <a:t>cd </a:t>
            </a:r>
            <a:r>
              <a:rPr lang="zh-CN" altLang="zh-CN" sz="2200" dirty="0"/>
              <a:t>testproject</a:t>
            </a:r>
          </a:p>
          <a:p>
            <a:pPr marL="0" indent="0">
              <a:buNone/>
            </a:pPr>
            <a:r>
              <a:rPr lang="zh-CN" altLang="zh-CN" sz="2200" dirty="0"/>
              <a:t>git init</a:t>
            </a:r>
          </a:p>
          <a:p>
            <a:pPr marL="0" indent="0">
              <a:buNone/>
            </a:pPr>
            <a:r>
              <a:rPr lang="zh-CN" altLang="zh-CN" sz="2200" dirty="0"/>
              <a:t>touch README</a:t>
            </a:r>
          </a:p>
          <a:p>
            <a:pPr marL="0" indent="0">
              <a:buNone/>
            </a:pPr>
            <a:r>
              <a:rPr lang="zh-CN" altLang="zh-CN" sz="2200" dirty="0"/>
              <a:t>git add README</a:t>
            </a:r>
          </a:p>
          <a:p>
            <a:pPr marL="0" indent="0">
              <a:buNone/>
            </a:pPr>
            <a:r>
              <a:rPr lang="zh-CN" altLang="zh-CN" sz="2200" dirty="0"/>
              <a:t>git commit -m 'first commit'</a:t>
            </a:r>
          </a:p>
          <a:p>
            <a:pPr marL="0" indent="0">
              <a:buNone/>
            </a:pPr>
            <a:r>
              <a:rPr lang="zh-CN" altLang="zh-CN" sz="2200" dirty="0"/>
              <a:t>git remote add origin git@192.168.</a:t>
            </a:r>
            <a:r>
              <a:rPr lang="zh-CN" altLang="zh-CN" sz="2200" dirty="0" smtClean="0"/>
              <a:t>3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.1</a:t>
            </a:r>
            <a:r>
              <a:rPr lang="en-US" altLang="zh-CN" sz="2200" dirty="0" smtClean="0"/>
              <a:t>5</a:t>
            </a:r>
            <a:r>
              <a:rPr lang="zh-CN" altLang="zh-CN" sz="2200" dirty="0" smtClean="0"/>
              <a:t>:</a:t>
            </a:r>
            <a:r>
              <a:rPr lang="en-US" altLang="zh-CN" sz="2200" dirty="0" smtClean="0"/>
              <a:t>test</a:t>
            </a:r>
            <a:r>
              <a:rPr lang="zh-CN" altLang="zh-CN" sz="2200" dirty="0" smtClean="0"/>
              <a:t>.</a:t>
            </a:r>
            <a:r>
              <a:rPr lang="zh-CN" altLang="zh-CN" sz="2200" dirty="0"/>
              <a:t>git</a:t>
            </a:r>
          </a:p>
          <a:p>
            <a:pPr marL="0" indent="0">
              <a:buNone/>
            </a:pPr>
            <a:r>
              <a:rPr lang="zh-CN" altLang="zh-CN" sz="2200" dirty="0"/>
              <a:t>git push -u origin </a:t>
            </a:r>
            <a:r>
              <a:rPr lang="zh-CN" altLang="zh-CN" sz="2200" dirty="0" smtClean="0"/>
              <a:t>master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800" b="1" dirty="0" smtClean="0"/>
              <a:t>获取现有项目</a:t>
            </a:r>
            <a:endParaRPr lang="zh-CN" altLang="zh-CN" sz="2800" b="1" dirty="0"/>
          </a:p>
          <a:p>
            <a:pPr marL="0" indent="0">
              <a:buNone/>
            </a:pPr>
            <a:r>
              <a:rPr lang="zh-CN" altLang="zh-CN" sz="2200" dirty="0" smtClean="0"/>
              <a:t>git </a:t>
            </a:r>
            <a:r>
              <a:rPr lang="en-US" altLang="zh-CN" sz="2200" dirty="0" smtClean="0"/>
              <a:t>clone</a:t>
            </a:r>
            <a:r>
              <a:rPr lang="zh-CN" altLang="zh-CN" sz="2200" dirty="0" smtClean="0"/>
              <a:t> </a:t>
            </a:r>
            <a:r>
              <a:rPr lang="zh-CN" altLang="zh-CN" sz="2200" dirty="0"/>
              <a:t>git@192.168</a:t>
            </a:r>
            <a:r>
              <a:rPr lang="zh-CN" altLang="zh-CN" sz="2200" dirty="0" smtClean="0"/>
              <a:t>.</a:t>
            </a:r>
            <a:r>
              <a:rPr lang="zh-CN" altLang="zh-CN" sz="2200" dirty="0"/>
              <a:t> 3</a:t>
            </a:r>
            <a:r>
              <a:rPr lang="en-US" altLang="zh-CN" sz="2200" dirty="0"/>
              <a:t>1</a:t>
            </a:r>
            <a:r>
              <a:rPr lang="zh-CN" altLang="zh-CN" sz="2200" dirty="0"/>
              <a:t>.1</a:t>
            </a:r>
            <a:r>
              <a:rPr lang="en-US" altLang="zh-CN" sz="2200" dirty="0" smtClean="0"/>
              <a:t>5</a:t>
            </a:r>
            <a:r>
              <a:rPr lang="zh-CN" altLang="zh-CN" sz="2200" dirty="0" smtClean="0"/>
              <a:t>:tes</a:t>
            </a:r>
            <a:r>
              <a:rPr lang="en-US" altLang="zh-CN" sz="2200" dirty="0" smtClean="0"/>
              <a:t>t</a:t>
            </a:r>
            <a:r>
              <a:rPr lang="zh-CN" altLang="zh-CN" sz="2200" dirty="0" smtClean="0"/>
              <a:t>.</a:t>
            </a:r>
            <a:r>
              <a:rPr lang="zh-CN" altLang="zh-CN" sz="2200" dirty="0"/>
              <a:t>git</a:t>
            </a:r>
          </a:p>
          <a:p>
            <a:pPr marL="0" indent="0"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08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188640"/>
            <a:ext cx="6084168" cy="936104"/>
          </a:xfrm>
        </p:spPr>
        <p:txBody>
          <a:bodyPr/>
          <a:lstStyle/>
          <a:p>
            <a:r>
              <a:rPr lang="zh-CN" altLang="en-US" dirty="0" smtClean="0"/>
              <a:t>基于分支的提交流程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80528" y="1124744"/>
            <a:ext cx="9217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err="1">
                <a:latin typeface="Courier New"/>
                <a:cs typeface="Courier New"/>
              </a:rPr>
              <a:t>git</a:t>
            </a:r>
            <a:r>
              <a:rPr lang="en-US" altLang="zh-CN" sz="2400" b="1" dirty="0">
                <a:latin typeface="Courier New"/>
                <a:cs typeface="Courier New"/>
              </a:rPr>
              <a:t> checkout –b </a:t>
            </a:r>
            <a:r>
              <a:rPr lang="en-US" altLang="zh-CN" sz="2400" dirty="0" err="1" smtClean="0">
                <a:latin typeface="Courier New"/>
                <a:cs typeface="Courier New"/>
              </a:rPr>
              <a:t>myfeature</a:t>
            </a:r>
            <a:r>
              <a:rPr lang="en-US" altLang="zh-CN" sz="2400" dirty="0" smtClean="0">
                <a:latin typeface="Courier New"/>
                <a:cs typeface="Courier New"/>
              </a:rPr>
              <a:t> #</a:t>
            </a:r>
            <a:r>
              <a:rPr lang="zh-CN" altLang="en-US" sz="2400" dirty="0" smtClean="0">
                <a:latin typeface="Courier New"/>
                <a:cs typeface="Courier New"/>
              </a:rPr>
              <a:t>新建并切换到新功能分支</a:t>
            </a:r>
            <a:endParaRPr lang="en-US" altLang="zh-CN" sz="2400" dirty="0"/>
          </a:p>
          <a:p>
            <a:pPr lvl="1"/>
            <a:r>
              <a:rPr lang="en-US" altLang="zh-CN" sz="2400" b="1" dirty="0" err="1" smtClean="0">
                <a:latin typeface="Courier New"/>
                <a:cs typeface="Courier New"/>
              </a:rPr>
              <a:t>git</a:t>
            </a:r>
            <a:r>
              <a:rPr lang="en-US" altLang="zh-CN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add</a:t>
            </a:r>
            <a:r>
              <a:rPr lang="en-US" altLang="zh-CN" sz="2400" dirty="0">
                <a:latin typeface="Courier New"/>
                <a:cs typeface="Courier New"/>
              </a:rPr>
              <a:t> </a:t>
            </a:r>
            <a:r>
              <a:rPr lang="en-US" altLang="zh-CN" sz="2400" dirty="0" smtClean="0">
                <a:latin typeface="Courier New"/>
                <a:cs typeface="Courier New"/>
              </a:rPr>
              <a:t>files  #</a:t>
            </a:r>
            <a:r>
              <a:rPr lang="zh-CN" altLang="en-US" sz="2400" dirty="0" smtClean="0">
                <a:latin typeface="Courier New"/>
                <a:cs typeface="Courier New"/>
              </a:rPr>
              <a:t>添加新文件到暂存区</a:t>
            </a:r>
            <a:endParaRPr lang="en-US" altLang="zh-CN" sz="2400" dirty="0"/>
          </a:p>
          <a:p>
            <a:pPr lvl="1"/>
            <a:r>
              <a:rPr lang="en-US" altLang="zh-CN" sz="2400" b="1" dirty="0" err="1">
                <a:latin typeface="Courier New"/>
                <a:cs typeface="Courier New"/>
              </a:rPr>
              <a:t>git</a:t>
            </a:r>
            <a:r>
              <a:rPr lang="en-US" altLang="zh-CN" sz="2400" b="1" dirty="0">
                <a:latin typeface="Courier New"/>
                <a:cs typeface="Courier New"/>
              </a:rPr>
              <a:t> commit</a:t>
            </a:r>
            <a:r>
              <a:rPr lang="en-US" altLang="zh-CN" sz="2400" dirty="0">
                <a:latin typeface="Courier New"/>
                <a:cs typeface="Courier New"/>
              </a:rPr>
              <a:t> –</a:t>
            </a:r>
            <a:r>
              <a:rPr lang="en-US" altLang="zh-CN" sz="2400" dirty="0" smtClean="0">
                <a:latin typeface="Courier New"/>
                <a:cs typeface="Courier New"/>
              </a:rPr>
              <a:t>a –m ‘</a:t>
            </a:r>
            <a:r>
              <a:rPr lang="zh-CN" altLang="en-US" sz="2400" dirty="0" smtClean="0">
                <a:latin typeface="Courier New"/>
                <a:cs typeface="Courier New"/>
              </a:rPr>
              <a:t>修改原因</a:t>
            </a:r>
            <a:r>
              <a:rPr lang="en-US" altLang="zh-CN" sz="2400" dirty="0" smtClean="0">
                <a:latin typeface="Courier New"/>
                <a:cs typeface="Courier New"/>
              </a:rPr>
              <a:t>’#</a:t>
            </a:r>
            <a:r>
              <a:rPr lang="zh-CN" altLang="en-US" sz="2400" dirty="0" smtClean="0">
                <a:latin typeface="Courier New"/>
                <a:cs typeface="Courier New"/>
              </a:rPr>
              <a:t>将暂存区所有修改提交</a:t>
            </a:r>
            <a:endParaRPr lang="en-US" altLang="zh-CN" sz="2400" dirty="0"/>
          </a:p>
          <a:p>
            <a:pPr lvl="1"/>
            <a:r>
              <a:rPr lang="en-US" altLang="zh-CN" sz="2400" b="1" dirty="0" err="1">
                <a:latin typeface="Courier New"/>
                <a:cs typeface="Courier New"/>
              </a:rPr>
              <a:t>git</a:t>
            </a:r>
            <a:r>
              <a:rPr lang="en-US" altLang="zh-CN" sz="2400" b="1" dirty="0">
                <a:latin typeface="Courier New"/>
                <a:cs typeface="Courier New"/>
              </a:rPr>
              <a:t> checkout</a:t>
            </a:r>
            <a:r>
              <a:rPr lang="en-US" altLang="zh-CN" sz="2400" dirty="0">
                <a:latin typeface="Courier New"/>
                <a:cs typeface="Courier New"/>
              </a:rPr>
              <a:t> </a:t>
            </a:r>
            <a:r>
              <a:rPr lang="en-US" altLang="zh-CN" sz="2400" dirty="0" smtClean="0">
                <a:latin typeface="Courier New"/>
                <a:cs typeface="Courier New"/>
              </a:rPr>
              <a:t>develop  #</a:t>
            </a:r>
            <a:r>
              <a:rPr lang="zh-CN" altLang="en-US" sz="2400" dirty="0" smtClean="0">
                <a:latin typeface="Courier New"/>
                <a:cs typeface="Courier New"/>
              </a:rPr>
              <a:t>切换回开发分支</a:t>
            </a:r>
            <a:endParaRPr lang="en-US" altLang="zh-CN" sz="2400" dirty="0"/>
          </a:p>
          <a:p>
            <a:pPr lvl="1"/>
            <a:r>
              <a:rPr lang="en-US" altLang="zh-CN" sz="2400" b="1" dirty="0" err="1" smtClean="0">
                <a:latin typeface="Courier New"/>
                <a:cs typeface="Courier New"/>
              </a:rPr>
              <a:t>git</a:t>
            </a:r>
            <a:r>
              <a:rPr lang="en-US" altLang="zh-CN" sz="2400" b="1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merge</a:t>
            </a:r>
            <a:r>
              <a:rPr lang="en-US" altLang="zh-CN" sz="2400" dirty="0">
                <a:latin typeface="Courier New"/>
                <a:cs typeface="Courier New"/>
              </a:rPr>
              <a:t> </a:t>
            </a:r>
            <a:r>
              <a:rPr lang="en-US" altLang="zh-CN" sz="2400" dirty="0" err="1" smtClean="0">
                <a:latin typeface="Courier New"/>
                <a:cs typeface="Courier New"/>
              </a:rPr>
              <a:t>myfeature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#</a:t>
            </a:r>
            <a:r>
              <a:rPr lang="zh-CN" altLang="en-US" sz="2400" dirty="0" smtClean="0"/>
              <a:t>合并新功能分支</a:t>
            </a:r>
            <a:endParaRPr lang="en-US" altLang="zh-CN" sz="2400" dirty="0"/>
          </a:p>
          <a:p>
            <a:pPr lvl="1"/>
            <a:r>
              <a:rPr lang="en-US" altLang="zh-CN" sz="2400" b="1" dirty="0" err="1">
                <a:latin typeface="Courier New"/>
                <a:cs typeface="Courier New"/>
              </a:rPr>
              <a:t>git</a:t>
            </a:r>
            <a:r>
              <a:rPr lang="en-US" altLang="zh-CN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brance</a:t>
            </a:r>
            <a:r>
              <a:rPr lang="en-US" altLang="zh-CN" sz="2400" dirty="0" smtClean="0">
                <a:latin typeface="Courier New"/>
                <a:cs typeface="Courier New"/>
              </a:rPr>
              <a:t> -d </a:t>
            </a:r>
            <a:r>
              <a:rPr lang="en-US" altLang="zh-CN" sz="2400" dirty="0" err="1">
                <a:latin typeface="Courier New"/>
                <a:cs typeface="Courier New"/>
              </a:rPr>
              <a:t>myfeature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#</a:t>
            </a:r>
            <a:r>
              <a:rPr lang="zh-CN" altLang="en-US" sz="2400" dirty="0"/>
              <a:t>删除</a:t>
            </a:r>
            <a:r>
              <a:rPr lang="zh-CN" altLang="en-US" sz="2400" dirty="0" smtClean="0"/>
              <a:t>新</a:t>
            </a:r>
            <a:r>
              <a:rPr lang="zh-CN" altLang="en-US" sz="2400" dirty="0"/>
              <a:t>功能分支</a:t>
            </a:r>
            <a:endParaRPr lang="en-US" altLang="zh-CN" sz="2400" dirty="0"/>
          </a:p>
          <a:p>
            <a:pPr lvl="1"/>
            <a:r>
              <a:rPr lang="en-US" altLang="zh-CN" sz="2400" b="1" dirty="0" err="1" smtClean="0">
                <a:latin typeface="Courier New"/>
                <a:cs typeface="Courier New"/>
              </a:rPr>
              <a:t>git</a:t>
            </a:r>
            <a:r>
              <a:rPr lang="en-US" altLang="zh-CN" sz="2400" b="1" dirty="0" smtClean="0">
                <a:latin typeface="Courier New"/>
                <a:cs typeface="Courier New"/>
              </a:rPr>
              <a:t> pull</a:t>
            </a:r>
            <a:r>
              <a:rPr lang="en-US" altLang="zh-CN" sz="2400" dirty="0" smtClean="0">
                <a:latin typeface="Courier New"/>
                <a:cs typeface="Courier New"/>
              </a:rPr>
              <a:t>  #</a:t>
            </a:r>
            <a:r>
              <a:rPr lang="zh-CN" altLang="en-US" sz="2400" dirty="0" smtClean="0">
                <a:latin typeface="Courier New"/>
                <a:cs typeface="Courier New"/>
              </a:rPr>
              <a:t>获取并合并远程服务器最新代码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lvl="1"/>
            <a:r>
              <a:rPr lang="en-US" altLang="zh-CN" sz="2400" b="1" dirty="0" err="1" smtClean="0">
                <a:latin typeface="Courier New"/>
                <a:cs typeface="Courier New"/>
              </a:rPr>
              <a:t>git</a:t>
            </a:r>
            <a:r>
              <a:rPr lang="en-US" altLang="zh-CN" sz="2400" b="1" dirty="0" smtClean="0">
                <a:latin typeface="Courier New"/>
                <a:cs typeface="Courier New"/>
              </a:rPr>
              <a:t> push</a:t>
            </a:r>
            <a:r>
              <a:rPr lang="en-US" altLang="zh-CN" sz="2400" dirty="0" smtClean="0">
                <a:latin typeface="Courier New"/>
                <a:cs typeface="Courier New"/>
              </a:rPr>
              <a:t>  #</a:t>
            </a:r>
            <a:r>
              <a:rPr lang="zh-CN" altLang="en-US" sz="2400" dirty="0" smtClean="0">
                <a:latin typeface="Courier New"/>
                <a:cs typeface="Courier New"/>
              </a:rPr>
              <a:t>推送本地分支到远程服务器对应分支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lvl="1"/>
            <a:endParaRPr lang="en-US" altLang="zh-CN" sz="2400" dirty="0">
              <a:latin typeface="Courier New"/>
              <a:cs typeface="Courier New"/>
            </a:endParaRP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养成</a:t>
            </a:r>
            <a:r>
              <a:rPr lang="zh-CN" alt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先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pull</a:t>
            </a:r>
            <a:r>
              <a:rPr lang="zh-CN" alt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再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push</a:t>
            </a:r>
            <a:r>
              <a:rPr lang="zh-CN" alt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的好习惯！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8229600" cy="1143000"/>
          </a:xfrm>
        </p:spPr>
        <p:txBody>
          <a:bodyPr/>
          <a:lstStyle/>
          <a:p>
            <a:r>
              <a:rPr lang="zh-CN" altLang="en-US" dirty="0"/>
              <a:t>不要</a:t>
            </a:r>
            <a:r>
              <a:rPr lang="zh-CN" altLang="en-US" dirty="0" smtClean="0"/>
              <a:t>再废话了</a:t>
            </a:r>
            <a:r>
              <a:rPr lang="zh-CN" altLang="en-US" dirty="0"/>
              <a:t>！</a:t>
            </a:r>
            <a:r>
              <a:rPr lang="en-US" altLang="zh-CN" dirty="0" smtClean="0"/>
              <a:t> </a:t>
            </a:r>
            <a:r>
              <a:rPr lang="zh-CN" altLang="en-US" dirty="0" smtClean="0"/>
              <a:t>演示吧！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 descr="http://weblogs.asp.net/blogs/pglavich/MrT1_460ACF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最佳</a:t>
            </a:r>
            <a:r>
              <a:rPr lang="zh-CN" altLang="en-US" smtClean="0"/>
              <a:t>工作</a:t>
            </a:r>
            <a:r>
              <a:rPr lang="zh-CN" altLang="en-US" smtClean="0"/>
              <a:t>模型（供参考）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Git-flow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http://nvie.com/posts/a-successful-git-branching-model/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964488" cy="4392488"/>
          </a:xfrm>
        </p:spPr>
        <p:txBody>
          <a:bodyPr>
            <a:noAutofit/>
          </a:bodyPr>
          <a:lstStyle/>
          <a:p>
            <a:pPr algn="l"/>
            <a:r>
              <a:rPr lang="zh-CN" altLang="zh-CN" sz="3200" b="1" dirty="0"/>
              <a:t>主要分</a:t>
            </a:r>
            <a:r>
              <a:rPr lang="zh-CN" altLang="zh-CN" sz="3200" b="1" dirty="0" smtClean="0"/>
              <a:t>支</a:t>
            </a:r>
            <a:r>
              <a:rPr lang="en-US" altLang="zh-CN" sz="3200" dirty="0"/>
              <a:t>(</a:t>
            </a:r>
            <a:r>
              <a:rPr lang="zh-CN" altLang="zh-CN" sz="3200" dirty="0" smtClean="0"/>
              <a:t>长</a:t>
            </a:r>
            <a:r>
              <a:rPr lang="zh-CN" altLang="zh-CN" sz="3200" dirty="0"/>
              <a:t>期存</a:t>
            </a:r>
            <a:r>
              <a:rPr lang="zh-CN" altLang="zh-CN" sz="3200" dirty="0" smtClean="0"/>
              <a:t>在</a:t>
            </a:r>
            <a:r>
              <a:rPr lang="en-US" altLang="zh-CN" sz="3200" dirty="0" smtClean="0"/>
              <a:t>)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master 主分支(除非重大 bug，会分出 hotfix分支)</a:t>
            </a:r>
            <a:br>
              <a:rPr lang="zh-CN" altLang="zh-CN" sz="2400" dirty="0"/>
            </a:br>
            <a:r>
              <a:rPr lang="zh-CN" altLang="zh-CN" sz="2400" dirty="0"/>
              <a:t>develop 开发分支(用来另外分支出 Release, feature</a:t>
            </a:r>
            <a:r>
              <a:rPr lang="zh-CN" altLang="zh-CN" sz="2400" dirty="0" smtClean="0"/>
              <a:t>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3200" b="1" dirty="0"/>
              <a:t>次要分支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Feature功能分支(由 develop 直接分支，开发新功能)</a:t>
            </a:r>
            <a:br>
              <a:rPr lang="zh-CN" altLang="zh-CN" sz="2400" dirty="0"/>
            </a:br>
            <a:r>
              <a:rPr lang="zh-CN" altLang="zh-CN" sz="2400" dirty="0"/>
              <a:t>Release预发布分支(由 develop 直接分支，开发下一版 Release)</a:t>
            </a:r>
            <a:br>
              <a:rPr lang="zh-CN" altLang="zh-CN" sz="2400" dirty="0"/>
            </a:br>
            <a:r>
              <a:rPr lang="zh-CN" altLang="zh-CN" sz="2400" dirty="0"/>
              <a:t>Hotfixes(由 master 直接分支，修复 bug)</a:t>
            </a:r>
            <a:br>
              <a:rPr lang="zh-CN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15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nvie.com/img/2010/01/hotfix-branch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2"/>
            <a:ext cx="4608512" cy="633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Feature</a:t>
            </a:r>
            <a:r>
              <a:rPr lang="zh-CN" altLang="en-US" dirty="0" smtClean="0"/>
              <a:t>功能分支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新建并切换到新功能分支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/>
              <a:t>myfeature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develop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修改代码后</a:t>
            </a:r>
            <a:r>
              <a:rPr lang="en-US" altLang="zh-CN" sz="2000" dirty="0"/>
              <a:t>commit</a:t>
            </a:r>
            <a:r>
              <a:rPr lang="zh-CN" altLang="en-US" sz="2000" dirty="0"/>
              <a:t>（多次）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</a:t>
            </a:r>
            <a:r>
              <a:rPr lang="en-US" altLang="zh-CN" sz="2000" dirty="0" err="1" smtClean="0"/>
              <a:t>test.cs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 -m "</a:t>
            </a:r>
            <a:r>
              <a:rPr lang="zh-CN" altLang="en-US" sz="2000" dirty="0"/>
              <a:t>修改</a:t>
            </a:r>
            <a:r>
              <a:rPr lang="zh-CN" altLang="en-US" sz="2000" dirty="0" smtClean="0"/>
              <a:t>注释</a:t>
            </a:r>
            <a:r>
              <a:rPr lang="en-US" altLang="zh-CN" sz="2000" dirty="0" smtClean="0"/>
              <a:t>“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切换回</a:t>
            </a:r>
            <a:r>
              <a:rPr lang="en-US" altLang="zh-CN" sz="2000" dirty="0"/>
              <a:t>develop</a:t>
            </a:r>
            <a:r>
              <a:rPr lang="zh-CN" altLang="en-US" sz="2000" dirty="0"/>
              <a:t>合并功能分支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develop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--no-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myfeature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刪除功能分支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err="1" smtClean="0"/>
              <a:t>myfeature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将分支上传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develop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9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Git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dirty="0"/>
              <a:t>是一个分布式版本控制／软件配置管理软件，原来是</a:t>
            </a:r>
            <a:r>
              <a:rPr lang="en-US" altLang="zh-CN" dirty="0" err="1"/>
              <a:t>linux</a:t>
            </a:r>
            <a:r>
              <a:rPr lang="zh-CN" altLang="en-US" dirty="0"/>
              <a:t>内核开发</a:t>
            </a:r>
            <a:r>
              <a:rPr lang="zh-CN" altLang="en-US" dirty="0" smtClean="0"/>
              <a:t>者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为了</a:t>
            </a:r>
            <a:r>
              <a:rPr lang="zh-CN" altLang="en-US" dirty="0"/>
              <a:t>更好地管理</a:t>
            </a:r>
            <a:r>
              <a:rPr lang="en-US" altLang="zh-CN" dirty="0" err="1"/>
              <a:t>linux</a:t>
            </a:r>
            <a:r>
              <a:rPr lang="zh-CN" altLang="en-US" dirty="0"/>
              <a:t>内核开发而创立的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http://zh.wikipedia.org/wiki/Git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55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发布分支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smtClean="0"/>
              <a:t>release-1.1 </a:t>
            </a:r>
            <a:r>
              <a:rPr lang="en-US" altLang="zh-CN" sz="2000" dirty="0"/>
              <a:t>develop</a:t>
            </a:r>
          </a:p>
          <a:p>
            <a:pPr marL="0" indent="0">
              <a:buNone/>
            </a:pPr>
            <a:r>
              <a:rPr lang="zh-CN" altLang="en-US" sz="2000" dirty="0"/>
              <a:t>经过一堆</a:t>
            </a:r>
            <a:r>
              <a:rPr lang="en-US" altLang="zh-CN" sz="2000" dirty="0"/>
              <a:t>commit message</a:t>
            </a:r>
            <a:r>
              <a:rPr lang="zh-CN" altLang="en-US" sz="2000" dirty="0"/>
              <a:t>，有新增文件就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</a:t>
            </a:r>
            <a:r>
              <a:rPr lang="zh-CN" altLang="en-US" sz="2000" dirty="0"/>
              <a:t>下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 -m "Update: release </a:t>
            </a:r>
            <a:r>
              <a:rPr lang="en-US" altLang="zh-CN" sz="2000" dirty="0" smtClean="0"/>
              <a:t>1.1"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切回去主分支</a:t>
            </a:r>
            <a:r>
              <a:rPr lang="en-US" altLang="zh-CN" sz="2000" dirty="0"/>
              <a:t>master</a:t>
            </a:r>
            <a:r>
              <a:rPr lang="zh-CN" altLang="en-US" sz="2000" dirty="0"/>
              <a:t>合并</a:t>
            </a:r>
            <a:r>
              <a:rPr lang="en-US" altLang="zh-CN" sz="2000" dirty="0" smtClean="0"/>
              <a:t>release-1.1 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master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--no-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release-1.1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 </a:t>
            </a:r>
            <a:r>
              <a:rPr lang="en-US" altLang="zh-CN" sz="2000" dirty="0"/>
              <a:t>master </a:t>
            </a:r>
            <a:r>
              <a:rPr lang="zh-CN" altLang="en-US" sz="2000" dirty="0"/>
              <a:t>上面加上新 </a:t>
            </a:r>
            <a:r>
              <a:rPr lang="en-US" altLang="zh-CN" sz="2000" dirty="0"/>
              <a:t>tag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-a v1.3 -m "Release </a:t>
            </a:r>
            <a:r>
              <a:rPr lang="en-US" altLang="zh-CN" sz="2000" dirty="0" smtClean="0"/>
              <a:t>v1.1 </a:t>
            </a:r>
            <a:r>
              <a:rPr lang="en-US" altLang="zh-CN" sz="2000" dirty="0"/>
              <a:t>Tag"</a:t>
            </a:r>
          </a:p>
          <a:p>
            <a:pPr marL="0" indent="0">
              <a:buNone/>
            </a:pPr>
            <a:r>
              <a:rPr lang="zh-CN" altLang="en-US" sz="2000" dirty="0"/>
              <a:t>切换到</a:t>
            </a:r>
            <a:r>
              <a:rPr lang="en-US" altLang="zh-CN" sz="2000" dirty="0"/>
              <a:t>develop</a:t>
            </a:r>
            <a:r>
              <a:rPr lang="zh-CN" altLang="en-US" sz="2000" dirty="0"/>
              <a:t>分支合并</a:t>
            </a:r>
            <a:r>
              <a:rPr lang="en-US" altLang="zh-CN" sz="2000" dirty="0" smtClean="0"/>
              <a:t>release-1.1 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develop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--no-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release-1.1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上传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</a:t>
            </a:r>
          </a:p>
          <a:p>
            <a:pPr marL="0" indent="0">
              <a:buNone/>
            </a:pPr>
            <a:r>
              <a:rPr lang="zh-CN" altLang="en-US" sz="2000" dirty="0"/>
              <a:t>将新</a:t>
            </a:r>
            <a:r>
              <a:rPr lang="en-US" altLang="zh-CN" sz="2000" dirty="0"/>
              <a:t>Tag </a:t>
            </a:r>
            <a:r>
              <a:rPr lang="en-US" altLang="zh-CN" sz="2000" dirty="0" smtClean="0"/>
              <a:t>v1.1 </a:t>
            </a:r>
            <a:r>
              <a:rPr lang="zh-CN" altLang="en-US" sz="2000" dirty="0"/>
              <a:t>更新到 </a:t>
            </a:r>
            <a:r>
              <a:rPr lang="en-US" altLang="zh-CN" sz="2000" dirty="0"/>
              <a:t>origin/master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smtClean="0"/>
              <a:t>v1.1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刪除 </a:t>
            </a:r>
            <a:r>
              <a:rPr lang="en-US" altLang="zh-CN" sz="2000" dirty="0" smtClean="0"/>
              <a:t>release-1.1 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smtClean="0"/>
              <a:t>release-1.1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81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Hotfix Bug</a:t>
            </a:r>
            <a:r>
              <a:rPr lang="zh-CN" altLang="en-US" dirty="0" smtClean="0"/>
              <a:t>修复分支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hotfix-1.1.1 master</a:t>
            </a:r>
          </a:p>
          <a:p>
            <a:pPr marL="0" indent="0">
              <a:buNone/>
            </a:pPr>
            <a:r>
              <a:rPr lang="zh-CN" altLang="en-US" sz="2000" dirty="0"/>
              <a:t>修改</a:t>
            </a:r>
            <a:r>
              <a:rPr lang="zh-CN" altLang="en-US" sz="2000" dirty="0" smtClean="0"/>
              <a:t>代码后 </a:t>
            </a:r>
            <a:r>
              <a:rPr lang="en-US" altLang="zh-CN" sz="2000" dirty="0"/>
              <a:t>commit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 -m "Hotfix: release 1.1.1"</a:t>
            </a:r>
          </a:p>
          <a:p>
            <a:pPr marL="0" indent="0">
              <a:buNone/>
            </a:pPr>
            <a:r>
              <a:rPr lang="zh-CN" altLang="en-US" sz="2000" dirty="0"/>
              <a:t>切换到</a:t>
            </a:r>
            <a:r>
              <a:rPr lang="en-US" altLang="zh-CN" sz="2000" dirty="0"/>
              <a:t>master</a:t>
            </a:r>
            <a:r>
              <a:rPr lang="zh-CN" altLang="en-US" sz="2000" dirty="0"/>
              <a:t>合并</a:t>
            </a:r>
            <a:r>
              <a:rPr lang="en-US" altLang="zh-CN" sz="2000" dirty="0"/>
              <a:t>hotfix-1.1.1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master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--no-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hotfix-1.1.1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新增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修复</a:t>
            </a:r>
            <a:r>
              <a:rPr lang="zh-CN" altLang="en-US" sz="2000" dirty="0"/>
              <a:t>过后的 </a:t>
            </a:r>
            <a:r>
              <a:rPr lang="en-US" altLang="zh-CN" sz="2000" dirty="0"/>
              <a:t>Tag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-a v1.3.1 -m "Hotfix v1.1.1 Tag</a:t>
            </a:r>
            <a:r>
              <a:rPr lang="en-US" altLang="zh-CN" sz="2000" dirty="0" smtClean="0"/>
              <a:t>"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切换到 </a:t>
            </a:r>
            <a:r>
              <a:rPr lang="en-US" altLang="zh-CN" sz="2000" dirty="0"/>
              <a:t>develop </a:t>
            </a:r>
            <a:r>
              <a:rPr lang="zh-CN" altLang="en-US" sz="2000" dirty="0"/>
              <a:t>分支后合并</a:t>
            </a:r>
            <a:r>
              <a:rPr lang="en-US" altLang="zh-CN" sz="2000" dirty="0"/>
              <a:t>hotfix-1.1.1 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develop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--no-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hotfix-1.1.1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合并过后删除 </a:t>
            </a:r>
            <a:r>
              <a:rPr lang="en-US" altLang="zh-CN" sz="2000" dirty="0"/>
              <a:t>hotfix-1.1.1 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smtClean="0"/>
              <a:t>hotfix-1.1.1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上</a:t>
            </a:r>
            <a:r>
              <a:rPr lang="zh-CN" altLang="en-US" sz="2000" dirty="0" smtClean="0"/>
              <a:t>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push</a:t>
            </a:r>
          </a:p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push origin v1.3.1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4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不要被后面的</a:t>
            </a:r>
            <a:r>
              <a:rPr lang="en-US" altLang="zh-CN" b="1" dirty="0" smtClean="0"/>
              <a:t>Git</a:t>
            </a:r>
            <a:r>
              <a:rPr lang="zh-CN" altLang="en-US" b="1" dirty="0" smtClean="0"/>
              <a:t>命令完整列表给吓到，常用命令不超过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个！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15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 smtClean="0"/>
              <a:t>Git命令</a:t>
            </a:r>
            <a:r>
              <a:rPr lang="zh-CN" altLang="en-US" b="1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Git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user.</a:t>
            </a:r>
            <a:r>
              <a:rPr lang="zh-CN" altLang="zh-CN" sz="2800" dirty="0" smtClean="0"/>
              <a:t>name</a:t>
            </a:r>
            <a:r>
              <a:rPr lang="en-US" altLang="zh-CN" sz="2800" dirty="0" smtClean="0"/>
              <a:t> “name”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user.</a:t>
            </a:r>
            <a:r>
              <a:rPr lang="zh-CN" altLang="zh-CN" sz="2800" dirty="0" smtClean="0"/>
              <a:t>email</a:t>
            </a:r>
            <a:r>
              <a:rPr lang="en-US" altLang="zh-CN" sz="2800" dirty="0" smtClean="0"/>
              <a:t> “e</a:t>
            </a:r>
            <a:r>
              <a:rPr lang="zh-CN" altLang="zh-CN" sz="2800" dirty="0" smtClean="0"/>
              <a:t>mail"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color.ui </a:t>
            </a:r>
            <a:r>
              <a:rPr lang="zh-CN" altLang="zh-CN" sz="2800" b="1" dirty="0"/>
              <a:t>true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alias.co checkout</a:t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alias.ci commit</a:t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alias.st status</a:t>
            </a:r>
            <a:br>
              <a:rPr lang="zh-CN" altLang="zh-CN" sz="2800" dirty="0"/>
            </a:br>
            <a:r>
              <a:rPr lang="zh-CN" altLang="zh-CN" sz="2800" dirty="0"/>
              <a:t>git config --</a:t>
            </a:r>
            <a:r>
              <a:rPr lang="zh-CN" altLang="zh-CN" sz="2800" b="1" dirty="0"/>
              <a:t>global</a:t>
            </a:r>
            <a:r>
              <a:rPr lang="zh-CN" altLang="zh-CN" sz="2800" dirty="0"/>
              <a:t> alias.br branch</a:t>
            </a:r>
            <a:br>
              <a:rPr lang="zh-CN" altLang="zh-CN" sz="2800" dirty="0"/>
            </a:b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git config -l  </a:t>
            </a:r>
            <a:r>
              <a:rPr lang="zh-CN" altLang="zh-CN" sz="2800" i="1" dirty="0"/>
              <a:t># 列举所有配置</a:t>
            </a:r>
            <a:endParaRPr lang="zh-CN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423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/>
              <a:t>Git命令</a:t>
            </a:r>
            <a:r>
              <a:rPr lang="zh-CN" altLang="en-US" b="1" dirty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Autofit/>
          </a:bodyPr>
          <a:lstStyle/>
          <a:p>
            <a:r>
              <a:rPr lang="zh-CN" altLang="zh-CN" sz="1600" b="1" dirty="0"/>
              <a:t>查看、添加、提交、删除、找回，重置修改文件</a:t>
            </a:r>
            <a:endParaRPr lang="zh-CN" altLang="zh-CN" sz="1600" dirty="0"/>
          </a:p>
          <a:p>
            <a:r>
              <a:rPr lang="zh-CN" altLang="zh-CN" sz="1600" dirty="0"/>
              <a:t>git help &lt;command&gt;  # 显示command的help</a:t>
            </a:r>
            <a:br>
              <a:rPr lang="zh-CN" altLang="zh-CN" sz="1600" dirty="0"/>
            </a:br>
            <a:r>
              <a:rPr lang="zh-CN" altLang="zh-CN" sz="1600" dirty="0"/>
              <a:t>git show            # 显示某次提交的内容</a:t>
            </a:r>
            <a:br>
              <a:rPr lang="zh-CN" altLang="zh-CN" sz="1600" dirty="0"/>
            </a:br>
            <a:r>
              <a:rPr lang="zh-CN" altLang="zh-CN" sz="1600" dirty="0"/>
              <a:t>git show $id</a:t>
            </a:r>
          </a:p>
          <a:p>
            <a:r>
              <a:rPr lang="zh-CN" altLang="zh-CN" sz="1600" dirty="0"/>
              <a:t>git co  -- &lt;file&gt;   # 抛弃工作区修改</a:t>
            </a:r>
            <a:br>
              <a:rPr lang="zh-CN" altLang="zh-CN" sz="1600" dirty="0"/>
            </a:br>
            <a:r>
              <a:rPr lang="zh-CN" altLang="zh-CN" sz="1600" dirty="0"/>
              <a:t>git co  .           # 抛弃工作区修改</a:t>
            </a:r>
          </a:p>
          <a:p>
            <a:r>
              <a:rPr lang="zh-CN" altLang="zh-CN" sz="1600" dirty="0"/>
              <a:t>git add &lt;file&gt;      # 将工作文件修改提交到本地暂存区</a:t>
            </a:r>
            <a:br>
              <a:rPr lang="zh-CN" altLang="zh-CN" sz="1600" dirty="0"/>
            </a:br>
            <a:r>
              <a:rPr lang="zh-CN" altLang="zh-CN" sz="1600" dirty="0"/>
              <a:t>git add .           # 将所有修改过的工作文件提交暂存区</a:t>
            </a:r>
          </a:p>
          <a:p>
            <a:r>
              <a:rPr lang="zh-CN" altLang="zh-CN" sz="1600" dirty="0"/>
              <a:t>git rm &lt;file&gt;       # 从版本库中删除文件</a:t>
            </a:r>
            <a:br>
              <a:rPr lang="zh-CN" altLang="zh-CN" sz="1600" dirty="0"/>
            </a:br>
            <a:r>
              <a:rPr lang="zh-CN" altLang="zh-CN" sz="1600" dirty="0"/>
              <a:t>git rm &lt;file&gt; --cached  # 从版本库中删除文件，但不删除文件</a:t>
            </a:r>
          </a:p>
          <a:p>
            <a:r>
              <a:rPr lang="zh-CN" altLang="zh-CN" sz="1600" dirty="0"/>
              <a:t>git reset &lt;file&gt;    # 从暂存区恢复到工作文件</a:t>
            </a:r>
            <a:br>
              <a:rPr lang="zh-CN" altLang="zh-CN" sz="1600" dirty="0"/>
            </a:br>
            <a:r>
              <a:rPr lang="zh-CN" altLang="zh-CN" sz="1600" dirty="0"/>
              <a:t>git reset -- .      # 从暂存区恢复到工作文件</a:t>
            </a:r>
            <a:br>
              <a:rPr lang="zh-CN" altLang="zh-CN" sz="1600" dirty="0"/>
            </a:br>
            <a:r>
              <a:rPr lang="zh-CN" altLang="zh-CN" sz="1600" dirty="0"/>
              <a:t>git reset --hard    # 恢复最近一次提交过的状态，即放弃上次提交后的所有本次修改</a:t>
            </a:r>
          </a:p>
          <a:p>
            <a:r>
              <a:rPr lang="zh-CN" altLang="zh-CN" sz="1600" dirty="0"/>
              <a:t>git ci &lt;file&gt;</a:t>
            </a:r>
            <a:br>
              <a:rPr lang="zh-CN" altLang="zh-CN" sz="1600" dirty="0"/>
            </a:br>
            <a:r>
              <a:rPr lang="zh-CN" altLang="zh-CN" sz="1600" dirty="0"/>
              <a:t>git ci .</a:t>
            </a:r>
            <a:br>
              <a:rPr lang="zh-CN" altLang="zh-CN" sz="1600" dirty="0"/>
            </a:br>
            <a:r>
              <a:rPr lang="zh-CN" altLang="zh-CN" sz="1600" dirty="0"/>
              <a:t>git ci -a           # 将git add, git rm和git ci等操作都合并在一起做</a:t>
            </a:r>
            <a:br>
              <a:rPr lang="zh-CN" altLang="zh-CN" sz="1600" dirty="0"/>
            </a:br>
            <a:r>
              <a:rPr lang="zh-CN" altLang="zh-CN" sz="1600" dirty="0"/>
              <a:t>git ci -am "some comments"</a:t>
            </a:r>
            <a:br>
              <a:rPr lang="zh-CN" altLang="zh-CN" sz="1600" dirty="0"/>
            </a:br>
            <a:r>
              <a:rPr lang="zh-CN" altLang="zh-CN" sz="1600" dirty="0"/>
              <a:t>git ci --amend      # 修改最后一次提交记录</a:t>
            </a:r>
          </a:p>
          <a:p>
            <a:r>
              <a:rPr lang="zh-CN" altLang="zh-CN" sz="1600" dirty="0"/>
              <a:t>git revert &lt;$id&gt;    # 恢复某次提交的状态，恢复动作本身也创建了一次提交对象</a:t>
            </a:r>
            <a:br>
              <a:rPr lang="zh-CN" altLang="zh-CN" sz="1600" dirty="0"/>
            </a:br>
            <a:r>
              <a:rPr lang="zh-CN" altLang="zh-CN" sz="1600" dirty="0"/>
              <a:t>git revert HEAD     # 恢复最后一次提交的</a:t>
            </a:r>
            <a:r>
              <a:rPr lang="zh-CN" altLang="zh-CN" sz="1600" dirty="0" smtClean="0"/>
              <a:t>状态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07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/>
              <a:t>Git命令</a:t>
            </a:r>
            <a:r>
              <a:rPr lang="zh-CN" altLang="en-US" b="1" dirty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Autofit/>
          </a:bodyPr>
          <a:lstStyle/>
          <a:p>
            <a:r>
              <a:rPr lang="zh-CN" altLang="zh-CN" sz="2000" b="1" dirty="0"/>
              <a:t>查看文件diff</a:t>
            </a:r>
            <a:endParaRPr lang="zh-CN" altLang="zh-CN" sz="2000" dirty="0"/>
          </a:p>
          <a:p>
            <a:r>
              <a:rPr lang="zh-CN" altLang="zh-CN" sz="2000" dirty="0"/>
              <a:t>git diff &lt;file&gt;     # 比较当前文件和暂存区文件差异</a:t>
            </a:r>
            <a:br>
              <a:rPr lang="zh-CN" altLang="zh-CN" sz="2000" dirty="0"/>
            </a:br>
            <a:r>
              <a:rPr lang="zh-CN" altLang="zh-CN" sz="2000" dirty="0"/>
              <a:t>git diff</a:t>
            </a:r>
            <a:br>
              <a:rPr lang="zh-CN" altLang="zh-CN" sz="2000" dirty="0"/>
            </a:br>
            <a:r>
              <a:rPr lang="zh-CN" altLang="zh-CN" sz="2000" dirty="0"/>
              <a:t>git diff &lt;$id1&gt; &lt;$id2&gt;   # 比较两次提交之间的差异</a:t>
            </a:r>
            <a:br>
              <a:rPr lang="zh-CN" altLang="zh-CN" sz="2000" dirty="0"/>
            </a:br>
            <a:r>
              <a:rPr lang="zh-CN" altLang="zh-CN" sz="2000" dirty="0"/>
              <a:t>git diff &lt;branch1&gt;..&lt;branch2&gt; # 在两个分支之间比较 </a:t>
            </a:r>
            <a:br>
              <a:rPr lang="zh-CN" altLang="zh-CN" sz="2000" dirty="0"/>
            </a:br>
            <a:r>
              <a:rPr lang="zh-CN" altLang="zh-CN" sz="2000" dirty="0"/>
              <a:t>git diff --staged   # 比较暂存区和版本库差异</a:t>
            </a:r>
            <a:br>
              <a:rPr lang="zh-CN" altLang="zh-CN" sz="2000" dirty="0"/>
            </a:br>
            <a:r>
              <a:rPr lang="zh-CN" altLang="zh-CN" sz="2000" dirty="0"/>
              <a:t>git diff --cached   # 比较暂存区和版本库差异</a:t>
            </a:r>
            <a:br>
              <a:rPr lang="zh-CN" altLang="zh-CN" sz="2000" dirty="0"/>
            </a:br>
            <a:r>
              <a:rPr lang="zh-CN" altLang="zh-CN" sz="2000" dirty="0"/>
              <a:t>git diff --stat     # 仅仅比较统计信息</a:t>
            </a:r>
          </a:p>
          <a:p>
            <a:r>
              <a:rPr lang="zh-CN" altLang="zh-CN" sz="2000" b="1" dirty="0"/>
              <a:t>查看提交记录</a:t>
            </a:r>
            <a:endParaRPr lang="zh-CN" altLang="zh-CN" sz="2000" dirty="0"/>
          </a:p>
          <a:p>
            <a:r>
              <a:rPr lang="zh-CN" altLang="zh-CN" sz="2000" dirty="0"/>
              <a:t>git </a:t>
            </a:r>
            <a:r>
              <a:rPr lang="zh-CN" altLang="zh-CN" sz="2000" b="1" dirty="0"/>
              <a:t>log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git </a:t>
            </a:r>
            <a:r>
              <a:rPr lang="zh-CN" altLang="zh-CN" sz="2000" b="1" dirty="0"/>
              <a:t>log</a:t>
            </a:r>
            <a:r>
              <a:rPr lang="zh-CN" altLang="zh-CN" sz="2000" dirty="0"/>
              <a:t> &lt;file&gt;      </a:t>
            </a:r>
            <a:r>
              <a:rPr lang="zh-CN" altLang="zh-CN" sz="2000" i="1" dirty="0"/>
              <a:t># 查看该文件每次提交记录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git </a:t>
            </a:r>
            <a:r>
              <a:rPr lang="zh-CN" altLang="zh-CN" sz="2000" b="1" dirty="0"/>
              <a:t>log</a:t>
            </a:r>
            <a:r>
              <a:rPr lang="zh-CN" altLang="zh-CN" sz="2000" dirty="0"/>
              <a:t> -p &lt;file&gt;   </a:t>
            </a:r>
            <a:r>
              <a:rPr lang="zh-CN" altLang="zh-CN" sz="2000" i="1" dirty="0"/>
              <a:t># 查看每次详细修改内容的diff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git </a:t>
            </a:r>
            <a:r>
              <a:rPr lang="zh-CN" altLang="zh-CN" sz="2000" b="1" dirty="0"/>
              <a:t>log</a:t>
            </a:r>
            <a:r>
              <a:rPr lang="zh-CN" altLang="zh-CN" sz="2000" dirty="0"/>
              <a:t> -p -2       </a:t>
            </a:r>
            <a:r>
              <a:rPr lang="zh-CN" altLang="zh-CN" sz="2000" i="1" dirty="0"/>
              <a:t># 查看最近两次详细修改内容的diff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git </a:t>
            </a:r>
            <a:r>
              <a:rPr lang="zh-CN" altLang="zh-CN" sz="2000" b="1" dirty="0"/>
              <a:t>log</a:t>
            </a:r>
            <a:r>
              <a:rPr lang="zh-CN" altLang="zh-CN" sz="2000" dirty="0"/>
              <a:t> --</a:t>
            </a:r>
            <a:r>
              <a:rPr lang="zh-CN" altLang="zh-CN" sz="2000" b="1" dirty="0"/>
              <a:t>stat</a:t>
            </a:r>
            <a:r>
              <a:rPr lang="zh-CN" altLang="zh-CN" sz="2000" dirty="0"/>
              <a:t>      </a:t>
            </a:r>
            <a:r>
              <a:rPr lang="zh-CN" altLang="zh-CN" sz="2000" i="1" dirty="0"/>
              <a:t># 查看提交统计信息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22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/>
              <a:t>Git命令</a:t>
            </a:r>
            <a:r>
              <a:rPr lang="zh-CN" altLang="en-US" b="1" dirty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525963"/>
          </a:xfrm>
        </p:spPr>
        <p:txBody>
          <a:bodyPr>
            <a:noAutofit/>
          </a:bodyPr>
          <a:lstStyle/>
          <a:p>
            <a:r>
              <a:rPr lang="zh-CN" altLang="zh-CN" sz="1800" b="1" dirty="0"/>
              <a:t>查看、切换、创建和删除分支</a:t>
            </a:r>
            <a:endParaRPr lang="zh-CN" altLang="zh-CN" sz="1800" dirty="0"/>
          </a:p>
          <a:p>
            <a:r>
              <a:rPr lang="zh-CN" altLang="zh-CN" sz="1800" dirty="0"/>
              <a:t>git br -r           # 查看远程分支</a:t>
            </a:r>
            <a:br>
              <a:rPr lang="zh-CN" altLang="zh-CN" sz="1800" dirty="0"/>
            </a:br>
            <a:r>
              <a:rPr lang="zh-CN" altLang="zh-CN" sz="1800" dirty="0"/>
              <a:t>git br &lt;new_branch&gt; # 创建新的分支</a:t>
            </a:r>
            <a:br>
              <a:rPr lang="zh-CN" altLang="zh-CN" sz="1800" dirty="0"/>
            </a:br>
            <a:r>
              <a:rPr lang="zh-CN" altLang="zh-CN" sz="1800" dirty="0"/>
              <a:t>git br -v           # 查看各个分支最后提交信息</a:t>
            </a:r>
            <a:br>
              <a:rPr lang="zh-CN" altLang="zh-CN" sz="1800" dirty="0"/>
            </a:br>
            <a:r>
              <a:rPr lang="zh-CN" altLang="zh-CN" sz="1800" dirty="0"/>
              <a:t>git br --merged     # 查看已经被合并到当前分支的分支</a:t>
            </a:r>
            <a:br>
              <a:rPr lang="zh-CN" altLang="zh-CN" sz="1800" dirty="0"/>
            </a:br>
            <a:r>
              <a:rPr lang="zh-CN" altLang="zh-CN" sz="1800" dirty="0"/>
              <a:t>git br --no-merged  # 查看尚未被合并到当前分支的分支</a:t>
            </a:r>
          </a:p>
          <a:p>
            <a:r>
              <a:rPr lang="zh-CN" altLang="zh-CN" sz="1800" dirty="0"/>
              <a:t>git co &lt;branch&gt;     # 切换到某个分支</a:t>
            </a:r>
            <a:br>
              <a:rPr lang="zh-CN" altLang="zh-CN" sz="1800" dirty="0"/>
            </a:br>
            <a:r>
              <a:rPr lang="zh-CN" altLang="zh-CN" sz="1800" dirty="0"/>
              <a:t>git co -b &lt;new_branch&gt; # 创建新的分支，并且切换过去</a:t>
            </a:r>
            <a:br>
              <a:rPr lang="zh-CN" altLang="zh-CN" sz="1800" dirty="0"/>
            </a:br>
            <a:r>
              <a:rPr lang="zh-CN" altLang="zh-CN" sz="1800" dirty="0"/>
              <a:t>git co -b &lt;new_branch&gt; &lt;branch&gt;  # 基于branch创建新的new_branch</a:t>
            </a:r>
          </a:p>
          <a:p>
            <a:r>
              <a:rPr lang="zh-CN" altLang="zh-CN" sz="1800" dirty="0"/>
              <a:t>git co $id          # 把某次历史提交记录checkout出来，但无分支信息，切换到其他分支会自动删除</a:t>
            </a:r>
            <a:br>
              <a:rPr lang="zh-CN" altLang="zh-CN" sz="1800" dirty="0"/>
            </a:br>
            <a:r>
              <a:rPr lang="zh-CN" altLang="zh-CN" sz="1800" dirty="0"/>
              <a:t>git co $id -b &lt;new_branch&gt;  # 把某次历史提交记录checkout出来，创建成一个分支</a:t>
            </a:r>
          </a:p>
          <a:p>
            <a:r>
              <a:rPr lang="zh-CN" altLang="zh-CN" sz="1800" dirty="0"/>
              <a:t>git br -d &lt;branch&gt;  # 删除某个分支</a:t>
            </a:r>
            <a:br>
              <a:rPr lang="zh-CN" altLang="zh-CN" sz="1800" dirty="0"/>
            </a:br>
            <a:r>
              <a:rPr lang="zh-CN" altLang="zh-CN" sz="1800" dirty="0"/>
              <a:t>git br -D &lt;branch&gt;  # 强制删除某个分支 (未被合并的分支被删除的时候需要强制)</a:t>
            </a:r>
          </a:p>
          <a:p>
            <a:r>
              <a:rPr lang="zh-CN" altLang="zh-CN" sz="1800" b="1" dirty="0"/>
              <a:t>分支合并和rebase</a:t>
            </a:r>
            <a:endParaRPr lang="zh-CN" altLang="zh-CN" sz="1800" dirty="0"/>
          </a:p>
          <a:p>
            <a:r>
              <a:rPr lang="zh-CN" altLang="zh-CN" sz="1800" dirty="0"/>
              <a:t>git merge &lt;branch&gt;               # 将branch分支合并到当前分支</a:t>
            </a:r>
            <a:br>
              <a:rPr lang="zh-CN" altLang="zh-CN" sz="1800" dirty="0"/>
            </a:br>
            <a:r>
              <a:rPr lang="zh-CN" altLang="zh-CN" sz="1800" dirty="0"/>
              <a:t>git merge origin/master --no-ff  # 不要Fast-Foward合并，这样可以生成merge提交</a:t>
            </a:r>
          </a:p>
          <a:p>
            <a:r>
              <a:rPr lang="zh-CN" altLang="zh-CN" sz="1800" dirty="0"/>
              <a:t>git rebase master &lt;branch&gt;       # 将master rebase到branch，相当于：</a:t>
            </a:r>
            <a:br>
              <a:rPr lang="zh-CN" altLang="zh-CN" sz="1800" dirty="0"/>
            </a:br>
            <a:r>
              <a:rPr lang="zh-CN" altLang="zh-CN" sz="1800" dirty="0"/>
              <a:t>git co &lt;branch&gt; &amp;&amp; git rebase master &amp;&amp; git co master &amp;&amp; git merge &lt;branch&gt;</a:t>
            </a:r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722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/>
              <a:t>Git命令</a:t>
            </a:r>
            <a:r>
              <a:rPr lang="zh-CN" altLang="en-US" b="1" dirty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544616"/>
          </a:xfrm>
        </p:spPr>
        <p:txBody>
          <a:bodyPr>
            <a:noAutofit/>
          </a:bodyPr>
          <a:lstStyle/>
          <a:p>
            <a:r>
              <a:rPr lang="zh-CN" altLang="zh-CN" sz="1800" b="1" dirty="0"/>
              <a:t>Git暂存管理</a:t>
            </a:r>
            <a:endParaRPr lang="zh-CN" altLang="zh-CN" sz="1800" dirty="0"/>
          </a:p>
          <a:p>
            <a:r>
              <a:rPr lang="zh-CN" altLang="zh-CN" sz="1800" dirty="0"/>
              <a:t>git stash                        </a:t>
            </a:r>
            <a:r>
              <a:rPr lang="zh-CN" altLang="zh-CN" sz="1800" b="1" dirty="0"/>
              <a:t># 暂存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stash list                   </a:t>
            </a:r>
            <a:r>
              <a:rPr lang="zh-CN" altLang="zh-CN" sz="1800" b="1" dirty="0"/>
              <a:t># 列所有stash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stash apply                  </a:t>
            </a:r>
            <a:r>
              <a:rPr lang="zh-CN" altLang="zh-CN" sz="1800" b="1" dirty="0"/>
              <a:t># 恢复暂存的内容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stash drop                   </a:t>
            </a:r>
            <a:r>
              <a:rPr lang="zh-CN" altLang="zh-CN" sz="1800" b="1" dirty="0"/>
              <a:t># 删除暂存区</a:t>
            </a:r>
            <a:endParaRPr lang="zh-CN" altLang="zh-CN" sz="1800" dirty="0"/>
          </a:p>
          <a:p>
            <a:r>
              <a:rPr lang="zh-CN" altLang="zh-CN" sz="1800" b="1" dirty="0"/>
              <a:t>Git远程分支管理</a:t>
            </a:r>
            <a:endParaRPr lang="zh-CN" altLang="zh-CN" sz="1800" dirty="0"/>
          </a:p>
          <a:p>
            <a:r>
              <a:rPr lang="zh-CN" altLang="zh-CN" sz="1800" dirty="0"/>
              <a:t>git pull                         # 抓取远程仓库所有分支更新并合并到本地</a:t>
            </a:r>
            <a:br>
              <a:rPr lang="zh-CN" altLang="zh-CN" sz="1800" dirty="0"/>
            </a:br>
            <a:r>
              <a:rPr lang="zh-CN" altLang="zh-CN" sz="1800" dirty="0"/>
              <a:t>git pull --no-ff                 # 抓取远程仓库所有分支更新并合并到本地，不要快进合并</a:t>
            </a:r>
            <a:br>
              <a:rPr lang="zh-CN" altLang="zh-CN" sz="1800" dirty="0"/>
            </a:br>
            <a:r>
              <a:rPr lang="zh-CN" altLang="zh-CN" sz="1800" dirty="0"/>
              <a:t>git fetch origin                 # 抓取远程仓库更新</a:t>
            </a:r>
            <a:br>
              <a:rPr lang="zh-CN" altLang="zh-CN" sz="1800" dirty="0"/>
            </a:br>
            <a:r>
              <a:rPr lang="zh-CN" altLang="zh-CN" sz="1800" dirty="0"/>
              <a:t>git merge origin/master          # 将远程主分支合并到本地当前分支</a:t>
            </a:r>
            <a:br>
              <a:rPr lang="zh-CN" altLang="zh-CN" sz="1800" dirty="0"/>
            </a:br>
            <a:r>
              <a:rPr lang="zh-CN" altLang="zh-CN" sz="1800" dirty="0"/>
              <a:t>git co --track origin/branch     # 跟踪某个远程分支创建相应的本地分支</a:t>
            </a:r>
            <a:br>
              <a:rPr lang="zh-CN" altLang="zh-CN" sz="1800" dirty="0"/>
            </a:br>
            <a:r>
              <a:rPr lang="zh-CN" altLang="zh-CN" sz="1800" dirty="0"/>
              <a:t>git co -b &lt;local_branch&gt; origin/&lt;remote_branch&gt;  # 基于远程分支创建本地分支，功能同上</a:t>
            </a:r>
          </a:p>
          <a:p>
            <a:r>
              <a:rPr lang="zh-CN" altLang="zh-CN" sz="1800" dirty="0"/>
              <a:t>git push                         # push所有分支</a:t>
            </a:r>
            <a:br>
              <a:rPr lang="zh-CN" altLang="zh-CN" sz="1800" dirty="0"/>
            </a:br>
            <a:r>
              <a:rPr lang="zh-CN" altLang="zh-CN" sz="1800" dirty="0"/>
              <a:t>git push origin master           # 将本地主分支推到远程主分支</a:t>
            </a:r>
            <a:br>
              <a:rPr lang="zh-CN" altLang="zh-CN" sz="1800" dirty="0"/>
            </a:br>
            <a:r>
              <a:rPr lang="zh-CN" altLang="zh-CN" sz="1800" dirty="0"/>
              <a:t>git push -u origin master        # 将本地主分支推到远程(如无远程主分支则创建，用于初始化远程仓库)</a:t>
            </a:r>
            <a:br>
              <a:rPr lang="zh-CN" altLang="zh-CN" sz="1800" dirty="0"/>
            </a:br>
            <a:r>
              <a:rPr lang="zh-CN" altLang="zh-CN" sz="1800" dirty="0"/>
              <a:t>git push origin &lt;local_branch&gt;   # 创建远程分支， origin是远程仓库名</a:t>
            </a:r>
            <a:br>
              <a:rPr lang="zh-CN" altLang="zh-CN" sz="1800" dirty="0"/>
            </a:br>
            <a:r>
              <a:rPr lang="zh-CN" altLang="zh-CN" sz="1800" dirty="0"/>
              <a:t>git push origin &lt;local_branch&gt;:&lt;remote_branch&gt;  # 创建远程分支</a:t>
            </a:r>
            <a:br>
              <a:rPr lang="zh-CN" altLang="zh-CN" sz="1800" dirty="0"/>
            </a:br>
            <a:r>
              <a:rPr lang="zh-CN" altLang="zh-CN" sz="1800" dirty="0"/>
              <a:t>git push origin :&lt;remote_branch&gt;  #先删除本地分支(git br -d &lt;branch&gt;)，然后再push删除远程</a:t>
            </a:r>
            <a:r>
              <a:rPr lang="zh-CN" altLang="zh-CN" sz="1800" dirty="0" smtClean="0"/>
              <a:t>分支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676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zh-CN" altLang="zh-CN" b="1" dirty="0"/>
              <a:t>Git命令</a:t>
            </a:r>
            <a:r>
              <a:rPr lang="zh-CN" altLang="en-US" b="1" dirty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544616"/>
          </a:xfrm>
        </p:spPr>
        <p:txBody>
          <a:bodyPr>
            <a:noAutofit/>
          </a:bodyPr>
          <a:lstStyle/>
          <a:p>
            <a:r>
              <a:rPr lang="zh-CN" altLang="zh-CN" sz="1800" b="1" dirty="0"/>
              <a:t>Git远程仓库管理</a:t>
            </a:r>
            <a:endParaRPr lang="zh-CN" altLang="zh-CN" sz="1800" dirty="0"/>
          </a:p>
          <a:p>
            <a:r>
              <a:rPr lang="zh-CN" altLang="zh-CN" sz="1800" dirty="0"/>
              <a:t>git remote -v                    </a:t>
            </a:r>
            <a:r>
              <a:rPr lang="zh-CN" altLang="zh-CN" sz="1800" i="1" dirty="0"/>
              <a:t># 查看远程服务器地址和仓库名称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remote show origin           </a:t>
            </a:r>
            <a:r>
              <a:rPr lang="zh-CN" altLang="zh-CN" sz="1800" i="1" dirty="0"/>
              <a:t># 查看远程服务器仓库状态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remote add origin git@github:robbin/robbin_site.git         </a:t>
            </a:r>
            <a:r>
              <a:rPr lang="zh-CN" altLang="zh-CN" sz="1800" i="1" dirty="0"/>
              <a:t># 添加远程仓库地址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remote set-url origin git@github.com:robbin/robbin_site.git </a:t>
            </a:r>
            <a:r>
              <a:rPr lang="zh-CN" altLang="zh-CN" sz="1800" i="1" dirty="0"/>
              <a:t># 设置远程仓库地址(用于修改远程仓库地址)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remote rm &lt;repository&gt;       </a:t>
            </a:r>
            <a:r>
              <a:rPr lang="zh-CN" altLang="zh-CN" sz="1800" i="1" dirty="0"/>
              <a:t># 删除远程仓库</a:t>
            </a:r>
            <a:endParaRPr lang="zh-CN" altLang="zh-CN" sz="1800" dirty="0"/>
          </a:p>
          <a:p>
            <a:r>
              <a:rPr lang="zh-CN" altLang="zh-CN" sz="1800" b="1" dirty="0"/>
              <a:t>创建远程仓库</a:t>
            </a:r>
            <a:endParaRPr lang="zh-CN" altLang="zh-CN" sz="1800" dirty="0"/>
          </a:p>
          <a:p>
            <a:r>
              <a:rPr lang="zh-CN" altLang="zh-CN" sz="1800" dirty="0"/>
              <a:t>git clone --bare robbin_site robbin_site.git  </a:t>
            </a:r>
            <a:r>
              <a:rPr lang="zh-CN" altLang="zh-CN" sz="1800" i="1" dirty="0"/>
              <a:t># 用带版本的项目创建纯版本仓库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scp -r my_project.git git@git.csdn.net:~      </a:t>
            </a:r>
            <a:r>
              <a:rPr lang="zh-CN" altLang="zh-CN" sz="1800" i="1" dirty="0"/>
              <a:t># 将纯仓库上传到服务器上</a:t>
            </a:r>
            <a:endParaRPr lang="zh-CN" altLang="zh-CN" sz="1800" dirty="0"/>
          </a:p>
          <a:p>
            <a:r>
              <a:rPr lang="zh-CN" altLang="zh-CN" sz="1800" b="1" dirty="0"/>
              <a:t>mkdir</a:t>
            </a:r>
            <a:r>
              <a:rPr lang="zh-CN" altLang="zh-CN" sz="1800" dirty="0"/>
              <a:t> robbin_site.git &amp;&amp; cd robbin_site.git &amp;&amp; git --bare init </a:t>
            </a:r>
            <a:r>
              <a:rPr lang="zh-CN" altLang="zh-CN" sz="1800" i="1" dirty="0"/>
              <a:t># 在服务器创建纯仓库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remote add origin git@github.com:robbin/robbin_site.git    </a:t>
            </a:r>
            <a:r>
              <a:rPr lang="zh-CN" altLang="zh-CN" sz="1800" i="1" dirty="0"/>
              <a:t># 设置远程仓库地址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</a:t>
            </a:r>
            <a:r>
              <a:rPr lang="zh-CN" altLang="zh-CN" sz="1800" b="1" dirty="0"/>
              <a:t>push</a:t>
            </a:r>
            <a:r>
              <a:rPr lang="zh-CN" altLang="zh-CN" sz="1800" dirty="0"/>
              <a:t> -u origin master                                      </a:t>
            </a:r>
            <a:r>
              <a:rPr lang="zh-CN" altLang="zh-CN" sz="1800" i="1" dirty="0"/>
              <a:t># 客户端首次提交</a:t>
            </a:r>
            <a:r>
              <a:rPr lang="zh-CN" altLang="zh-CN" sz="1800" dirty="0"/>
              <a:t/>
            </a:r>
            <a:br>
              <a:rPr lang="zh-CN" altLang="zh-CN" sz="1800" dirty="0"/>
            </a:br>
            <a:r>
              <a:rPr lang="zh-CN" altLang="zh-CN" sz="1800" dirty="0"/>
              <a:t>git </a:t>
            </a:r>
            <a:r>
              <a:rPr lang="zh-CN" altLang="zh-CN" sz="1800" b="1" dirty="0"/>
              <a:t>push</a:t>
            </a:r>
            <a:r>
              <a:rPr lang="zh-CN" altLang="zh-CN" sz="1800" dirty="0"/>
              <a:t> -u origin develop  </a:t>
            </a:r>
            <a:r>
              <a:rPr lang="zh-CN" altLang="zh-CN" sz="1800" i="1" dirty="0"/>
              <a:t># 首次将本地develop分支提交到远程develop分支，并且track</a:t>
            </a:r>
            <a:endParaRPr lang="zh-CN" altLang="zh-CN" sz="1800" dirty="0"/>
          </a:p>
          <a:p>
            <a:r>
              <a:rPr lang="zh-CN" altLang="zh-CN" sz="1800" dirty="0"/>
              <a:t>git remote set-head origin master   </a:t>
            </a:r>
            <a:r>
              <a:rPr lang="zh-CN" altLang="zh-CN" sz="1800" i="1" dirty="0"/>
              <a:t># 设置远程仓库的HEAD指向master分支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030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85508"/>
            <a:ext cx="8784976" cy="2979596"/>
          </a:xfrm>
        </p:spPr>
        <p:txBody>
          <a:bodyPr/>
          <a:lstStyle/>
          <a:p>
            <a:r>
              <a:rPr lang="zh-CN" altLang="en-US" b="1" dirty="0" smtClean="0"/>
              <a:t>微软官方</a:t>
            </a:r>
            <a:r>
              <a:rPr lang="en-US" altLang="zh-CN" b="1" dirty="0" smtClean="0"/>
              <a:t>VS Git</a:t>
            </a:r>
            <a:r>
              <a:rPr lang="zh-CN" altLang="en-US" b="1" dirty="0" smtClean="0"/>
              <a:t>插件</a:t>
            </a:r>
            <a:endParaRPr lang="en-US" altLang="zh-CN" b="1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visualstudiogallery.msdn.microsoft.com/abafc7d6-dcaa-40f4-8a5e-d6724bdb980c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要求 </a:t>
            </a:r>
            <a:r>
              <a:rPr lang="en-US" altLang="zh-CN" dirty="0" smtClean="0"/>
              <a:t>Visual </a:t>
            </a:r>
            <a:r>
              <a:rPr lang="en-US" altLang="zh-CN" dirty="0"/>
              <a:t>Studio 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。。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0"/>
            <a:ext cx="50577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8496944" cy="4824536"/>
          </a:xfrm>
        </p:spPr>
        <p:txBody>
          <a:bodyPr>
            <a:noAutofit/>
          </a:bodyPr>
          <a:lstStyle/>
          <a:p>
            <a:pPr algn="l" fontAlgn="base"/>
            <a:r>
              <a:rPr lang="en-US" altLang="zh-CN" sz="3400" dirty="0" smtClean="0"/>
              <a:t>Git</a:t>
            </a:r>
            <a:r>
              <a:rPr lang="zh-CN" altLang="en-US" sz="3400" dirty="0" smtClean="0"/>
              <a:t>设计目标：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Speed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Simple design</a:t>
            </a:r>
            <a:br>
              <a:rPr lang="en-US" altLang="zh-CN" sz="3200" dirty="0"/>
            </a:br>
            <a:r>
              <a:rPr lang="en-US" altLang="zh-CN" sz="3200" dirty="0"/>
              <a:t>Strong support for non-linear development (thousands of parallel branches)</a:t>
            </a:r>
            <a:br>
              <a:rPr lang="en-US" altLang="zh-CN" sz="3200" dirty="0"/>
            </a:br>
            <a:r>
              <a:rPr lang="en-US" altLang="zh-CN" sz="3200" dirty="0"/>
              <a:t>Fully distributed</a:t>
            </a:r>
            <a:br>
              <a:rPr lang="en-US" altLang="zh-CN" sz="3200" dirty="0"/>
            </a:br>
            <a:r>
              <a:rPr lang="en-US" altLang="zh-CN" sz="3200" dirty="0"/>
              <a:t>Able to handle large projects like the Linux kernel efficiently (speed and data size)</a:t>
            </a:r>
            <a:br>
              <a:rPr lang="en-US" altLang="zh-CN" sz="3200" dirty="0"/>
            </a:b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git-scm.com/book/en/Getting-Started-A-Short-History-of-Git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05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37170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hlinkClick r:id="rId3"/>
              </a:rPr>
              <a:t/>
            </a:r>
            <a:br>
              <a:rPr lang="en-US" altLang="zh-CN" sz="2400" dirty="0" smtClean="0">
                <a:hlinkClick r:id="rId3"/>
              </a:rPr>
            </a:br>
            <a:r>
              <a:rPr lang="en-US" altLang="zh-CN" sz="2400" dirty="0">
                <a:hlinkClick r:id="rId3"/>
              </a:rPr>
              <a:t/>
            </a:r>
            <a:br>
              <a:rPr lang="en-US" altLang="zh-CN" sz="2400" dirty="0">
                <a:hlinkClick r:id="rId3"/>
              </a:rPr>
            </a:br>
            <a:r>
              <a:rPr lang="en-US" altLang="zh-CN" sz="2400" dirty="0" smtClean="0">
                <a:hlinkClick r:id="rId3"/>
              </a:rPr>
              <a:t/>
            </a:r>
            <a:br>
              <a:rPr lang="en-US" altLang="zh-CN" sz="2400" dirty="0" smtClean="0">
                <a:hlinkClick r:id="rId3"/>
              </a:rPr>
            </a:b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://github.com</a:t>
            </a:r>
            <a:r>
              <a:rPr lang="en-US" altLang="zh-CN" sz="2400" dirty="0" smtClean="0">
                <a:hlinkClick r:id="rId3"/>
              </a:rPr>
              <a:t>/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GitHub</a:t>
            </a:r>
            <a:r>
              <a:rPr lang="en-US" altLang="zh-CN" sz="2400" dirty="0"/>
              <a:t> is the best place to share code with friends, co-workers, classmates, and complete strangers. Over three million people use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to build amazing things together.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6766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96752"/>
            <a:ext cx="89535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32199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谁在用</a:t>
            </a:r>
            <a:r>
              <a:rPr lang="en-US" altLang="zh-CN" sz="3600" dirty="0" smtClean="0"/>
              <a:t>Git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32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080" y="116632"/>
            <a:ext cx="3598168" cy="722511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Git-</a:t>
            </a:r>
            <a:r>
              <a:rPr lang="zh-CN" altLang="en-US" sz="3200" dirty="0" smtClean="0"/>
              <a:t>分布式代码管理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3" descr="distributed-version-cont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692693"/>
            <a:ext cx="5040560" cy="56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git-local-workflow.png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548679"/>
            <a:ext cx="6336704" cy="58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代码提交流程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3-step commit process (SVN is 2-step)</a:t>
            </a:r>
          </a:p>
          <a:p>
            <a:pPr lvl="1"/>
            <a:r>
              <a:rPr lang="en-US" altLang="zh-CN" dirty="0"/>
              <a:t>Working files: User-modified (also in SVN)</a:t>
            </a:r>
          </a:p>
          <a:p>
            <a:pPr lvl="1"/>
            <a:r>
              <a:rPr lang="en-US" altLang="zh-CN" dirty="0"/>
              <a:t>Staged files: Ready for commit</a:t>
            </a:r>
          </a:p>
          <a:p>
            <a:pPr lvl="1"/>
            <a:r>
              <a:rPr lang="en-US" altLang="zh-CN" dirty="0"/>
              <a:t>Committed files: Safely stored in repo (also in SVN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Staging area</a:t>
            </a:r>
          </a:p>
          <a:p>
            <a:pPr lvl="1"/>
            <a:r>
              <a:rPr lang="en-US" altLang="zh-CN" dirty="0"/>
              <a:t>Commit all or only some changed files</a:t>
            </a:r>
          </a:p>
          <a:p>
            <a:pPr lvl="1"/>
            <a:r>
              <a:rPr lang="en-US" altLang="zh-CN" dirty="0"/>
              <a:t>Commit portions of a changed file</a:t>
            </a:r>
          </a:p>
          <a:p>
            <a:pPr lvl="1"/>
            <a:r>
              <a:rPr lang="en-US" altLang="zh-CN" dirty="0"/>
              <a:t>Allows for a forgiving &amp; flexible work process</a:t>
            </a:r>
          </a:p>
          <a:p>
            <a:pPr lvl="2"/>
            <a:r>
              <a:rPr lang="en-US" altLang="zh-CN" dirty="0"/>
              <a:t>Can change many files, but commit them in groups according to features</a:t>
            </a:r>
          </a:p>
          <a:p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git-scm.com/about/staging-area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683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客户端安装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944474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客户端安装</a:t>
            </a:r>
            <a:r>
              <a:rPr lang="en-US" altLang="zh-CN" sz="1800" dirty="0" err="1" smtClean="0"/>
              <a:t>cygwin</a:t>
            </a:r>
            <a:r>
              <a:rPr lang="zh-CN" altLang="en-US" sz="1800" dirty="0" smtClean="0"/>
              <a:t>（</a:t>
            </a:r>
            <a:r>
              <a:rPr lang="zh-CN" altLang="en-US" sz="1800" dirty="0"/>
              <a:t>在</a:t>
            </a:r>
            <a:r>
              <a:rPr lang="en-US" altLang="zh-CN" sz="1800" dirty="0"/>
              <a:t>windows</a:t>
            </a:r>
            <a:r>
              <a:rPr lang="zh-CN" altLang="en-US" sz="1800" dirty="0"/>
              <a:t>平台上运行的</a:t>
            </a:r>
            <a:r>
              <a:rPr lang="en-US" altLang="zh-CN" sz="1800" dirty="0" err="1"/>
              <a:t>unix</a:t>
            </a:r>
            <a:r>
              <a:rPr lang="zh-CN" altLang="en-US" sz="1800" dirty="0"/>
              <a:t>模拟环境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http://www.cygwin.com/</a:t>
            </a:r>
          </a:p>
          <a:p>
            <a:pPr marL="0" indent="0">
              <a:buNone/>
            </a:pPr>
            <a:r>
              <a:rPr lang="zh-CN" altLang="en-US" sz="1800" dirty="0" smtClean="0"/>
              <a:t>需要</a:t>
            </a:r>
            <a:r>
              <a:rPr lang="zh-CN" altLang="en-US" sz="1800" dirty="0" smtClean="0"/>
              <a:t>安装下面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个软件包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            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-completion   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自动补全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vim             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Git </a:t>
            </a:r>
            <a:r>
              <a:rPr lang="zh-CN" altLang="en-US" sz="1800" dirty="0"/>
              <a:t>默认的</a:t>
            </a:r>
            <a:r>
              <a:rPr lang="zh-CN" altLang="en-US" sz="1800" dirty="0" smtClean="0"/>
              <a:t>编辑器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b="1" dirty="0" err="1" smtClean="0"/>
              <a:t>openssh</a:t>
            </a:r>
            <a:r>
              <a:rPr lang="zh-CN" altLang="en-US" sz="1800" b="1" dirty="0"/>
              <a:t>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SSH </a:t>
            </a:r>
            <a:r>
              <a:rPr lang="zh-CN" altLang="en-US" sz="1800" dirty="0"/>
              <a:t>客户端，为访问 </a:t>
            </a:r>
            <a:r>
              <a:rPr lang="en-US" altLang="zh-CN" sz="1800" dirty="0"/>
              <a:t>SSH </a:t>
            </a:r>
            <a:r>
              <a:rPr lang="zh-CN" altLang="en-US" sz="1800" dirty="0"/>
              <a:t>协议的版本库提供</a:t>
            </a:r>
            <a:r>
              <a:rPr lang="zh-CN" altLang="en-US" sz="1800" dirty="0" smtClean="0"/>
              <a:t>支持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安装程序与本地包文件共享： </a:t>
            </a:r>
            <a:r>
              <a:rPr lang="en-US" altLang="zh-CN" sz="1800" dirty="0" smtClean="0">
                <a:hlinkClick r:id="rId3" action="ppaction://hlinkfile"/>
              </a:rPr>
              <a:t>\\</a:t>
            </a:r>
            <a:r>
              <a:rPr lang="en-US" altLang="zh-CN" sz="1800" dirty="0" smtClean="0">
                <a:hlinkClick r:id="rId3" action="ppaction://hlinkfile"/>
              </a:rPr>
              <a:t>SRV030046\share\cygwin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运行</a:t>
            </a:r>
            <a:r>
              <a:rPr lang="en-US" altLang="zh-CN" sz="1800" dirty="0" smtClean="0"/>
              <a:t>setup.exe</a:t>
            </a:r>
            <a:r>
              <a:rPr lang="zh-CN" altLang="en-US" sz="1800" dirty="0" smtClean="0"/>
              <a:t>，安装软件包方式选择本地，这样速度会比较快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参考</a:t>
            </a:r>
            <a:r>
              <a:rPr lang="en-US" altLang="zh-CN" sz="1800" dirty="0" smtClean="0"/>
              <a:t>:</a:t>
            </a:r>
          </a:p>
          <a:p>
            <a:pPr marL="0" indent="0">
              <a:buNone/>
            </a:pPr>
            <a:r>
              <a:rPr lang="en-US" altLang="zh-CN" sz="1800" dirty="0">
                <a:hlinkClick r:id="rId4"/>
              </a:rPr>
              <a:t>http://</a:t>
            </a:r>
            <a:r>
              <a:rPr lang="en-US" altLang="zh-CN" sz="1800" dirty="0" smtClean="0">
                <a:hlinkClick r:id="rId4"/>
              </a:rPr>
              <a:t>www.ubuntu-tw.org/modules/newbb/viewtopic.php?topic_id=47282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58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客户端安装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944474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400" b="1" dirty="0" smtClean="0"/>
              <a:t>配置</a:t>
            </a:r>
            <a:r>
              <a:rPr lang="en-US" altLang="zh-CN" sz="2400" b="1" dirty="0" err="1" smtClean="0"/>
              <a:t>cygwin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1800" dirty="0"/>
              <a:t>生成</a:t>
            </a:r>
            <a:r>
              <a:rPr lang="en-US" altLang="zh-CN" sz="1800" dirty="0" smtClean="0"/>
              <a:t>vim</a:t>
            </a:r>
            <a:r>
              <a:rPr lang="zh-CN" altLang="en-US" sz="1800" dirty="0" smtClean="0"/>
              <a:t>配置文件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cp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/share/vim/vim73/</a:t>
            </a:r>
            <a:r>
              <a:rPr lang="en-US" altLang="zh-CN" sz="1800" dirty="0" err="1"/>
              <a:t>vimrc_example.vim</a:t>
            </a:r>
            <a:r>
              <a:rPr lang="en-US" altLang="zh-CN" sz="1800" dirty="0"/>
              <a:t> ~/.</a:t>
            </a:r>
            <a:r>
              <a:rPr lang="en-US" altLang="zh-CN" sz="1800" dirty="0" err="1" smtClean="0"/>
              <a:t>vimrc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自动补全忽略大小写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$ </a:t>
            </a:r>
            <a:r>
              <a:rPr lang="en-US" altLang="zh-CN" sz="1800" dirty="0"/>
              <a:t>vim ~/.</a:t>
            </a:r>
            <a:r>
              <a:rPr lang="en-US" altLang="zh-CN" sz="1800" dirty="0" err="1"/>
              <a:t>inputrc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# </a:t>
            </a:r>
            <a:r>
              <a:rPr lang="en-US" altLang="zh-CN" sz="1800" dirty="0"/>
              <a:t>Filename completion/expansion</a:t>
            </a:r>
          </a:p>
          <a:p>
            <a:pPr marL="0" indent="0">
              <a:buNone/>
            </a:pPr>
            <a:r>
              <a:rPr lang="en-US" altLang="zh-CN" sz="1800" dirty="0" smtClean="0"/>
              <a:t>set </a:t>
            </a:r>
            <a:r>
              <a:rPr lang="en-US" altLang="zh-CN" sz="1800" dirty="0"/>
              <a:t>completion-ignore-case </a:t>
            </a:r>
            <a:r>
              <a:rPr lang="en-US" altLang="zh-CN" sz="1800" dirty="0" smtClean="0"/>
              <a:t>on    #</a:t>
            </a:r>
            <a:r>
              <a:rPr lang="zh-CN" altLang="en-US" sz="1800" dirty="0" smtClean="0"/>
              <a:t>解除这行的注释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更多的安装与设置参考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http://www.ubuntu-tw.org/modules/newbb/viewtopic.php?topic_id=47282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 smtClean="0">
                <a:hlinkClick r:id="rId4"/>
              </a:rPr>
              <a:t>http</a:t>
            </a:r>
            <a:r>
              <a:rPr lang="en-US" altLang="zh-CN" sz="1800" dirty="0">
                <a:hlinkClick r:id="rId4"/>
              </a:rPr>
              <a:t>://oldratlee.com/post/2012-12-22/stunning-cygwin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298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1195</Words>
  <Application>Microsoft Office PowerPoint</Application>
  <PresentationFormat>全屏显示(4:3)</PresentationFormat>
  <Paragraphs>235</Paragraphs>
  <Slides>30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Git</vt:lpstr>
      <vt:lpstr>什么是Git？</vt:lpstr>
      <vt:lpstr>Git设计目标： Speed Simple design Strong support for non-linear development (thousands of parallel branches) Fully distributed Able to handle large projects like the Linux kernel efficiently (speed and data size) http://git-scm.com/book/en/Getting-Started-A-Short-History-of-Git </vt:lpstr>
      <vt:lpstr>   https://github.com/ GitHub is the best place to share code with friends, co-workers, classmates, and complete strangers. Over three million people use GitHub to build amazing things together.  </vt:lpstr>
      <vt:lpstr>Git-分布式代码管理</vt:lpstr>
      <vt:lpstr>PowerPoint 演示文稿</vt:lpstr>
      <vt:lpstr>Git代码提交流程</vt:lpstr>
      <vt:lpstr>Git客户端安装</vt:lpstr>
      <vt:lpstr>Git客户端安装</vt:lpstr>
      <vt:lpstr>Git客户端配置</vt:lpstr>
      <vt:lpstr>Git服务器设置ssh key</vt:lpstr>
      <vt:lpstr>Git基础命令</vt:lpstr>
      <vt:lpstr>创建项目</vt:lpstr>
      <vt:lpstr>基于分支的提交流程</vt:lpstr>
      <vt:lpstr>不要再废话了！ 演示吧！</vt:lpstr>
      <vt:lpstr>最佳工作模型（供参考） Git-flow</vt:lpstr>
      <vt:lpstr>主要分支(长期存在) master 主分支(除非重大 bug，会分出 hotfix分支) develop 开发分支(用来另外分支出 Release, feature)  次要分支 Feature功能分支(由 develop 直接分支，开发新功能) Release预发布分支(由 develop 直接分支，开发下一版 Release) Hotfixes(由 master 直接分支，修复 bug) </vt:lpstr>
      <vt:lpstr>PowerPoint 演示文稿</vt:lpstr>
      <vt:lpstr>Feature功能分支</vt:lpstr>
      <vt:lpstr>Release发布分支</vt:lpstr>
      <vt:lpstr>Hotfix Bug修复分支</vt:lpstr>
      <vt:lpstr>PowerPoint 演示文稿</vt:lpstr>
      <vt:lpstr>Git命令列表</vt:lpstr>
      <vt:lpstr>Git命令列表</vt:lpstr>
      <vt:lpstr>Git命令列表</vt:lpstr>
      <vt:lpstr>Git命令列表</vt:lpstr>
      <vt:lpstr>Git命令列表</vt:lpstr>
      <vt:lpstr>Git命令列表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研发序列数据中心—江伟伟</cp:lastModifiedBy>
  <cp:revision>267</cp:revision>
  <dcterms:created xsi:type="dcterms:W3CDTF">2012-08-21T00:43:05Z</dcterms:created>
  <dcterms:modified xsi:type="dcterms:W3CDTF">2013-08-09T06:46:34Z</dcterms:modified>
</cp:coreProperties>
</file>