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</p:sldMasterIdLst>
  <p:notesMasterIdLst>
    <p:notesMasterId r:id="rId9"/>
  </p:notesMasterIdLst>
  <p:handoutMasterIdLst>
    <p:handoutMasterId r:id="rId42"/>
  </p:handoutMasterIdLst>
  <p:sldIdLst>
    <p:sldId id="284" r:id="rId8"/>
    <p:sldId id="288" r:id="rId10"/>
    <p:sldId id="974" r:id="rId11"/>
    <p:sldId id="875" r:id="rId12"/>
    <p:sldId id="940" r:id="rId13"/>
    <p:sldId id="944" r:id="rId14"/>
    <p:sldId id="943" r:id="rId15"/>
    <p:sldId id="878" r:id="rId16"/>
    <p:sldId id="891" r:id="rId17"/>
    <p:sldId id="879" r:id="rId18"/>
    <p:sldId id="976" r:id="rId19"/>
    <p:sldId id="947" r:id="rId20"/>
    <p:sldId id="948" r:id="rId21"/>
    <p:sldId id="949" r:id="rId22"/>
    <p:sldId id="954" r:id="rId23"/>
    <p:sldId id="955" r:id="rId24"/>
    <p:sldId id="956" r:id="rId25"/>
    <p:sldId id="957" r:id="rId26"/>
    <p:sldId id="958" r:id="rId27"/>
    <p:sldId id="959" r:id="rId28"/>
    <p:sldId id="960" r:id="rId29"/>
    <p:sldId id="977" r:id="rId30"/>
    <p:sldId id="950" r:id="rId31"/>
    <p:sldId id="965" r:id="rId32"/>
    <p:sldId id="978" r:id="rId33"/>
    <p:sldId id="951" r:id="rId34"/>
    <p:sldId id="969" r:id="rId35"/>
    <p:sldId id="972" r:id="rId36"/>
    <p:sldId id="973" r:id="rId37"/>
    <p:sldId id="970" r:id="rId38"/>
    <p:sldId id="971" r:id="rId39"/>
    <p:sldId id="979" r:id="rId40"/>
    <p:sldId id="862" r:id="rId41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6" Type="http://schemas.openxmlformats.org/officeDocument/2006/relationships/tags" Target="tags/tag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全局变量为window对象的属性（函数里面的局部变量只是变量）</a:t>
            </a:r>
            <a:endParaRPr lang="zh-CN" altLang="en-US"/>
          </a:p>
          <a:p>
            <a:r>
              <a:rPr lang="zh-CN" altLang="en-US"/>
              <a:t>全局函数为window对象的方法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show() {</a:t>
            </a:r>
            <a:endParaRPr lang="zh-CN" altLang="en-US"/>
          </a:p>
          <a:p>
            <a:r>
              <a:rPr lang="zh-CN" altLang="en-US"/>
              <a:t>            var a = 200;</a:t>
            </a:r>
            <a:endParaRPr lang="zh-CN" altLang="en-US"/>
          </a:p>
          <a:p>
            <a:r>
              <a:rPr lang="zh-CN" altLang="en-US"/>
              <a:t>            console.log(this.a);//100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a = 100;</a:t>
            </a:r>
            <a:endParaRPr lang="zh-CN" altLang="en-US"/>
          </a:p>
          <a:p>
            <a:r>
              <a:rPr lang="zh-CN" altLang="en-US"/>
              <a:t>        setTimeout(show, 3000);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&lt;html&gt;</a:t>
            </a:r>
            <a:endParaRPr lang="zh-CN" altLang="en-US"/>
          </a:p>
          <a:p>
            <a:r>
              <a:rPr lang="zh-CN" altLang="en-US"/>
              <a:t>&lt;head lang="en"&gt;</a:t>
            </a:r>
            <a:endParaRPr lang="zh-CN" altLang="en-US"/>
          </a:p>
          <a:p>
            <a:r>
              <a:rPr lang="zh-CN" altLang="en-US"/>
              <a:t>    &lt;meta charset="UTF-8"&gt;</a:t>
            </a:r>
            <a:endParaRPr lang="zh-CN" altLang="en-US"/>
          </a:p>
          <a:p>
            <a:r>
              <a:rPr lang="zh-CN" altLang="en-US"/>
              <a:t>    &lt;title&gt;&lt;/title&gt;</a:t>
            </a:r>
            <a:endParaRPr lang="zh-CN" altLang="en-US"/>
          </a:p>
          <a:p>
            <a:r>
              <a:rPr lang="zh-CN" altLang="en-US"/>
              <a:t>    &lt;style&gt;</a:t>
            </a:r>
            <a:endParaRPr lang="zh-CN" altLang="en-US"/>
          </a:p>
          <a:p>
            <a:r>
              <a:rPr lang="zh-CN" altLang="en-US"/>
              <a:t>        body {</a:t>
            </a:r>
            <a:endParaRPr lang="zh-CN" altLang="en-US"/>
          </a:p>
          <a:p>
            <a:r>
              <a:rPr lang="zh-CN" altLang="en-US"/>
              <a:t>            padding: 50px;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button {</a:t>
            </a:r>
            <a:endParaRPr lang="zh-CN" altLang="en-US"/>
          </a:p>
          <a:p>
            <a:r>
              <a:rPr lang="zh-CN" altLang="en-US"/>
              <a:t>            padding: 5px 10px;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&lt;/style&gt;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&lt;button id="btn"&gt;按钮&lt;/button&gt;</a:t>
            </a:r>
            <a:endParaRPr lang="zh-CN" altLang="en-US"/>
          </a:p>
          <a:p>
            <a:r>
              <a:rPr lang="zh-CN" altLang="en-US"/>
              <a:t>&lt;script&gt;</a:t>
            </a:r>
            <a:endParaRPr lang="zh-CN" altLang="en-US"/>
          </a:p>
          <a:p>
            <a:r>
              <a:rPr lang="zh-CN" altLang="en-US"/>
              <a:t>    //定时器回调函数调用时，函数上下文是window对象。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var btn=document.getElementById("btn");</a:t>
            </a:r>
            <a:endParaRPr lang="zh-CN" altLang="en-US"/>
          </a:p>
          <a:p>
            <a:r>
              <a:rPr lang="zh-CN" altLang="en-US"/>
              <a:t>    var a=100;</a:t>
            </a:r>
            <a:endParaRPr lang="zh-CN" altLang="en-US"/>
          </a:p>
          <a:p>
            <a:r>
              <a:rPr lang="zh-CN" altLang="en-US"/>
              <a:t>    btn.onclick=function(){</a:t>
            </a:r>
            <a:endParaRPr lang="zh-CN" altLang="en-US"/>
          </a:p>
          <a:p>
            <a:r>
              <a:rPr lang="zh-CN" altLang="en-US"/>
              <a:t>        var a=300;</a:t>
            </a:r>
            <a:endParaRPr lang="zh-CN" altLang="en-US"/>
          </a:p>
          <a:p>
            <a:r>
              <a:rPr lang="zh-CN" altLang="en-US"/>
              <a:t>        function show(){</a:t>
            </a:r>
            <a:endParaRPr lang="zh-CN" altLang="en-US"/>
          </a:p>
          <a:p>
            <a:r>
              <a:rPr lang="zh-CN" altLang="en-US"/>
              <a:t>            var a=200;</a:t>
            </a:r>
            <a:endParaRPr lang="zh-CN" altLang="en-US"/>
          </a:p>
          <a:p>
            <a:r>
              <a:rPr lang="zh-CN" altLang="en-US"/>
              <a:t>            console.log(this.a);</a:t>
            </a:r>
            <a:endParaRPr lang="zh-CN" altLang="en-US"/>
          </a:p>
          <a:p>
            <a:r>
              <a:rPr lang="zh-CN" altLang="en-US"/>
              <a:t>            console.log(this.id);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setTimeout(show,3000);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&lt;/script&gt;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a = 100;</a:t>
            </a:r>
            <a:endParaRPr lang="zh-CN" altLang="en-US"/>
          </a:p>
          <a:p>
            <a:r>
              <a:rPr lang="zh-CN" altLang="en-US"/>
              <a:t>        var obj = {</a:t>
            </a:r>
            <a:endParaRPr lang="zh-CN" altLang="en-US"/>
          </a:p>
          <a:p>
            <a:r>
              <a:rPr lang="zh-CN" altLang="en-US"/>
              <a:t>            a: 300,</a:t>
            </a:r>
            <a:endParaRPr lang="zh-CN" altLang="en-US"/>
          </a:p>
          <a:p>
            <a:r>
              <a:rPr lang="zh-CN" altLang="en-US"/>
              <a:t>            fun: function() {</a:t>
            </a:r>
            <a:endParaRPr lang="zh-CN" altLang="en-US"/>
          </a:p>
          <a:p>
            <a:r>
              <a:rPr lang="zh-CN" altLang="en-US"/>
              <a:t>                console.log(this.a);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obj.fun(); //300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var a = 100;</a:t>
            </a:r>
            <a:endParaRPr lang="zh-CN" altLang="en-US"/>
          </a:p>
          <a:p>
            <a:r>
              <a:rPr lang="zh-CN" altLang="en-US"/>
              <a:t>        var obj = {</a:t>
            </a:r>
            <a:endParaRPr lang="zh-CN" altLang="en-US"/>
          </a:p>
          <a:p>
            <a:r>
              <a:rPr lang="zh-CN" altLang="en-US"/>
              <a:t>            a: 300,</a:t>
            </a:r>
            <a:endParaRPr lang="zh-CN" altLang="en-US"/>
          </a:p>
          <a:p>
            <a:r>
              <a:rPr lang="zh-CN" altLang="en-US"/>
              <a:t>            fun: function() {</a:t>
            </a:r>
            <a:endParaRPr lang="zh-CN" altLang="en-US"/>
          </a:p>
          <a:p>
            <a:r>
              <a:rPr lang="zh-CN" altLang="en-US"/>
              <a:t>                console.log(this.a);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var fun = obj.fun;</a:t>
            </a:r>
            <a:endParaRPr lang="zh-CN" altLang="en-US"/>
          </a:p>
          <a:p>
            <a:r>
              <a:rPr lang="zh-CN" altLang="en-US"/>
              <a:t>        fun(); //???</a:t>
            </a:r>
            <a:endParaRPr lang="zh-CN" altLang="en-US"/>
          </a:p>
          <a:p>
            <a:r>
              <a:rPr lang="zh-CN" altLang="en-US"/>
              <a:t>        obj.fun(); //300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function fun() {</a:t>
            </a:r>
            <a:endParaRPr lang="zh-CN" altLang="en-US"/>
          </a:p>
          <a:p>
            <a:r>
              <a:rPr lang="zh-CN" altLang="en-US"/>
              <a:t>            console.log(this.length);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length = 10;</a:t>
            </a:r>
            <a:endParaRPr lang="zh-CN" altLang="en-US"/>
          </a:p>
          <a:p>
            <a:r>
              <a:rPr lang="zh-CN" altLang="en-US"/>
              <a:t>        var arr = [100, 200, fun];</a:t>
            </a:r>
            <a:endParaRPr lang="zh-CN" altLang="en-US"/>
          </a:p>
          <a:p>
            <a:r>
              <a:rPr lang="zh-CN" altLang="en-US"/>
              <a:t>        fun(); //10</a:t>
            </a:r>
            <a:endParaRPr lang="zh-CN" altLang="en-US"/>
          </a:p>
          <a:p>
            <a:r>
              <a:rPr lang="zh-CN" altLang="en-US"/>
              <a:t>        arr[2](); //3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/>
            <a:r>
              <a:rPr lang="en-US" altLang="zh-CN">
                <a:sym typeface="+mn-ea"/>
              </a:rPr>
              <a:t>函数是否在 new 中调用？如果是的话 this 绑定的是新创建的对象。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 函数是否通过 call、apply</a:t>
            </a:r>
            <a:r>
              <a:rPr lang="en-US" altLang="zh-CN">
                <a:sym typeface="+mn-ea"/>
              </a:rPr>
              <a:t>、bind</a:t>
            </a:r>
            <a:r>
              <a:rPr lang="en-US" altLang="zh-CN">
                <a:sym typeface="+mn-ea"/>
              </a:rPr>
              <a:t>调用？如果是的话 this 绑定的是指定的对象。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 函数是否在某个上下文对象中调用（隐式绑定）？如果是的话，this 绑定的是那个上下文对象。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ym typeface="+mn-ea"/>
              </a:rPr>
              <a:t> 如果都不是的话，使用默认绑定。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function f1() {</a:t>
            </a:r>
            <a:endParaRPr lang="zh-CN" altLang="en-US"/>
          </a:p>
          <a:p>
            <a:r>
              <a:rPr lang="zh-CN" altLang="en-US"/>
              <a:t>            var x = 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function f2() {</a:t>
            </a:r>
            <a:endParaRPr lang="zh-CN" altLang="en-US"/>
          </a:p>
          <a:p>
            <a:r>
              <a:rPr lang="zh-CN" altLang="en-US"/>
              <a:t>                return x++;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return f2();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f3 = f1();</a:t>
            </a:r>
            <a:endParaRPr lang="zh-CN" altLang="en-US"/>
          </a:p>
          <a:p>
            <a:r>
              <a:rPr lang="zh-CN" altLang="en-US"/>
              <a:t>        //观察f1中的x变量</a:t>
            </a:r>
            <a:endParaRPr lang="zh-CN" altLang="en-US"/>
          </a:p>
          <a:p>
            <a:r>
              <a:rPr lang="zh-CN" altLang="en-US"/>
              <a:t>        console.log(f3); //输出？</a:t>
            </a:r>
            <a:endParaRPr lang="zh-CN" altLang="en-US"/>
          </a:p>
          <a:p>
            <a:r>
              <a:rPr lang="zh-CN" altLang="en-US"/>
              <a:t>        console.log(f3); //输出？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function f1(  ) {</a:t>
            </a:r>
            <a:endParaRPr lang="zh-CN" altLang="en-US"/>
          </a:p>
          <a:p>
            <a:r>
              <a:rPr lang="zh-CN" altLang="en-US"/>
              <a:t>        	</a:t>
            </a:r>
            <a:endParaRPr lang="zh-CN" altLang="en-US"/>
          </a:p>
          <a:p>
            <a:r>
              <a:rPr lang="zh-CN" altLang="en-US"/>
              <a:t>            var x = 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function f2() {</a:t>
            </a:r>
            <a:endParaRPr lang="zh-CN" altLang="en-US"/>
          </a:p>
          <a:p>
            <a:r>
              <a:rPr lang="zh-CN" altLang="en-US"/>
              <a:t>                return x++;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return f2;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f3 = f1();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//观察f1中的x变量</a:t>
            </a:r>
            <a:endParaRPr lang="zh-CN" altLang="en-US"/>
          </a:p>
          <a:p>
            <a:r>
              <a:rPr lang="zh-CN" altLang="en-US"/>
              <a:t>        console.log(f3()); //输出？</a:t>
            </a:r>
            <a:endParaRPr lang="zh-CN" altLang="en-US"/>
          </a:p>
          <a:p>
            <a:r>
              <a:rPr lang="zh-CN" altLang="en-US"/>
              <a:t>        console.log(f3()); //输出？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tmp = 100;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var tmp = 3;</a:t>
            </a:r>
            <a:endParaRPr lang="zh-CN" altLang="en-US"/>
          </a:p>
          <a:p>
            <a:r>
              <a:rPr lang="zh-CN" altLang="en-US"/>
              <a:t>            return function(y) {</a:t>
            </a:r>
            <a:endParaRPr lang="zh-CN" altLang="en-US"/>
          </a:p>
          <a:p>
            <a:r>
              <a:rPr lang="zh-CN" altLang="en-US"/>
              <a:t>                console.log(x + y + (++tmp));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fee = foo(2);</a:t>
            </a:r>
            <a:endParaRPr lang="zh-CN" altLang="en-US"/>
          </a:p>
          <a:p>
            <a:r>
              <a:rPr lang="zh-CN" altLang="en-US"/>
              <a:t>        fee(10);</a:t>
            </a:r>
            <a:endParaRPr lang="zh-CN" altLang="en-US"/>
          </a:p>
          <a:p>
            <a:r>
              <a:rPr lang="zh-CN" altLang="en-US"/>
              <a:t>        fee(10);</a:t>
            </a:r>
            <a:endParaRPr lang="zh-CN" altLang="en-US"/>
          </a:p>
          <a:p>
            <a:r>
              <a:rPr lang="zh-CN" altLang="en-US"/>
              <a:t>        fee(10);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outer;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var b = "local";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function inner() {</a:t>
            </a:r>
            <a:endParaRPr lang="zh-CN" altLang="en-US"/>
          </a:p>
          <a:p>
            <a:r>
              <a:rPr lang="zh-CN" altLang="en-US"/>
              <a:t>                return b;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outer = inner;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foo();</a:t>
            </a:r>
            <a:endParaRPr lang="zh-CN" altLang="en-US"/>
          </a:p>
          <a:p>
            <a:r>
              <a:rPr lang="zh-CN" altLang="en-US"/>
              <a:t>        console.log(outer());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Strict_mode&#13;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Web/JavaScript/Reference/Global_Objects/Array/filter&#13;" TargetMode="Externa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闭包和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闭包常见形式——作为</a:t>
            </a:r>
            <a:r>
              <a:rPr lang="zh-CN" altLang="en-US" b="1"/>
              <a:t>对象的方法</a:t>
            </a:r>
            <a:r>
              <a:rPr lang="zh-CN" altLang="en-US"/>
              <a:t>返回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27735" y="2096770"/>
            <a:ext cx="6504940" cy="2352040"/>
            <a:chOff x="2198" y="2052"/>
            <a:chExt cx="11508" cy="43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98" y="2052"/>
              <a:ext cx="11508" cy="439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grpSp>
          <p:nvGrpSpPr>
            <p:cNvPr id="9" name="组合 8"/>
            <p:cNvGrpSpPr/>
            <p:nvPr/>
          </p:nvGrpSpPr>
          <p:grpSpPr>
            <a:xfrm>
              <a:off x="3230" y="2163"/>
              <a:ext cx="10212" cy="3801"/>
              <a:chOff x="3230" y="2163"/>
              <a:chExt cx="10212" cy="38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230" y="3116"/>
                <a:ext cx="10212" cy="284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>
                <a:off x="5875" y="2163"/>
                <a:ext cx="2211" cy="952"/>
              </a:xfrm>
              <a:prstGeom prst="triangle">
                <a:avLst>
                  <a:gd name="adj" fmla="val 51146"/>
                </a:avLst>
              </a:prstGeom>
              <a:solidFill>
                <a:schemeClr val="accent1"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35" y="1965960"/>
            <a:ext cx="3893820" cy="26136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15" y="1922145"/>
            <a:ext cx="3451860" cy="3162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35" y="2539365"/>
            <a:ext cx="5372100" cy="1927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this</a:t>
            </a:r>
            <a:endParaRPr lang="zh-CN" altLang="en-US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被自动定义在所有函数的作用域中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一个关键字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是在函数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运行期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间绑定，与函数定义无关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/>
              <a:t> this </a:t>
            </a:r>
            <a:r>
              <a:rPr lang="zh-CN" altLang="en-US"/>
              <a:t>作用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复用代码，为函数自动引用合适的上下文对象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提供了一个更加优雅而简便的方式来隐式传递一个对象引用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this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函数调用形式（</a:t>
            </a:r>
            <a:r>
              <a:rPr lang="en-US" altLang="zh-CN" sz="2800">
                <a:sym typeface="+mn-ea"/>
              </a:rPr>
              <a:t>4</a:t>
            </a:r>
            <a:r>
              <a:rPr lang="zh-CN" altLang="en-US" sz="2800">
                <a:sym typeface="+mn-ea"/>
              </a:rPr>
              <a:t>种）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作为函数直接调用</a:t>
            </a:r>
            <a:endParaRPr lang="zh-CN" altLang="en-US" sz="2400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定时器函数</a:t>
            </a:r>
            <a:endParaRPr lang="zh-CN" altLang="en-US" sz="2000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立即执行函数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对象方法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调用</a:t>
            </a:r>
            <a:endParaRPr lang="zh-CN" altLang="en-US" sz="2400">
              <a:solidFill>
                <a:schemeClr val="tx1"/>
              </a:solidFill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事件函数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构造函数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调用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通过 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call/apply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间接调用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this </a:t>
            </a:r>
            <a:r>
              <a:rPr lang="zh-CN" altLang="en-US">
                <a:sym typeface="+mn-ea"/>
              </a:rPr>
              <a:t>绑定规则</a:t>
            </a:r>
            <a:endParaRPr lang="zh-CN" altLang="en-US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86120" y="1740535"/>
            <a:ext cx="3549015" cy="459740"/>
            <a:chOff x="8708" y="2777"/>
            <a:chExt cx="5589" cy="72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8708" y="3140"/>
              <a:ext cx="314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/>
          </p:nvSpPr>
          <p:spPr>
            <a:xfrm>
              <a:off x="11369" y="2777"/>
              <a:ext cx="292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1"/>
              <a:r>
                <a:rPr lang="zh-CN" altLang="en-US" sz="2400">
                  <a:solidFill>
                    <a:srgbClr val="C00000"/>
                  </a:solidFill>
                  <a:sym typeface="+mn-ea"/>
                </a:rPr>
                <a:t>默认绑定</a:t>
              </a:r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86120" y="3388995"/>
            <a:ext cx="3549015" cy="460375"/>
            <a:chOff x="8708" y="2777"/>
            <a:chExt cx="5589" cy="725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8708" y="3140"/>
              <a:ext cx="314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2" name="文本框 11"/>
            <p:cNvSpPr txBox="1"/>
            <p:nvPr/>
          </p:nvSpPr>
          <p:spPr>
            <a:xfrm>
              <a:off x="11369" y="2777"/>
              <a:ext cx="292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1"/>
              <a:r>
                <a:rPr lang="zh-CN" altLang="en-US" sz="2400">
                  <a:solidFill>
                    <a:srgbClr val="C00000"/>
                  </a:solidFill>
                  <a:sym typeface="+mn-ea"/>
                </a:rPr>
                <a:t>隐式绑定</a:t>
              </a:r>
              <a:endParaRPr lang="zh-CN" altLang="en-US" sz="2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86120" y="4986655"/>
            <a:ext cx="3549015" cy="460375"/>
            <a:chOff x="8708" y="2777"/>
            <a:chExt cx="5589" cy="725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8708" y="3140"/>
              <a:ext cx="314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5" name="文本框 14"/>
            <p:cNvSpPr txBox="1"/>
            <p:nvPr/>
          </p:nvSpPr>
          <p:spPr>
            <a:xfrm>
              <a:off x="11369" y="2777"/>
              <a:ext cx="292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1"/>
              <a:r>
                <a:rPr lang="zh-CN" altLang="en-US" sz="2400">
                  <a:solidFill>
                    <a:srgbClr val="C00000"/>
                  </a:solidFill>
                  <a:sym typeface="+mn-ea"/>
                </a:rPr>
                <a:t>显示绑定</a:t>
              </a:r>
              <a:endParaRPr lang="zh-CN" altLang="en-US" sz="2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86120" y="4371975"/>
            <a:ext cx="3536315" cy="460375"/>
            <a:chOff x="8708" y="2777"/>
            <a:chExt cx="5569" cy="725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8708" y="3140"/>
              <a:ext cx="314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8" name="文本框 17"/>
            <p:cNvSpPr txBox="1"/>
            <p:nvPr/>
          </p:nvSpPr>
          <p:spPr>
            <a:xfrm>
              <a:off x="11369" y="2777"/>
              <a:ext cx="290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lvl="1"/>
              <a:r>
                <a:rPr lang="en-US" altLang="zh-CN" sz="2400">
                  <a:solidFill>
                    <a:srgbClr val="C00000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new </a:t>
              </a:r>
              <a:r>
                <a:rPr lang="zh-CN" altLang="en-US" sz="2400">
                  <a:solidFill>
                    <a:srgbClr val="C00000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绑定</a:t>
              </a:r>
              <a:endParaRPr lang="zh-CN" altLang="en-US" sz="2400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普通</a:t>
            </a:r>
            <a:r>
              <a:rPr lang="en-US" altLang="zh-CN"/>
              <a:t>函数调用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默认绑定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1873250"/>
            <a:ext cx="554736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函数嵌套时，需注意 </a:t>
            </a:r>
            <a:r>
              <a:rPr lang="en-US" altLang="zh-CN">
                <a:sym typeface="+mn-ea"/>
              </a:rPr>
              <a:t>this 不进行作用域传递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默认绑定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2006600"/>
            <a:ext cx="4792980" cy="2065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95" y="2006600"/>
            <a:ext cx="6207125" cy="42513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圆角矩形标注 7"/>
          <p:cNvSpPr/>
          <p:nvPr/>
        </p:nvSpPr>
        <p:spPr>
          <a:xfrm>
            <a:off x="2698750" y="4590415"/>
            <a:ext cx="2613660" cy="915035"/>
          </a:xfrm>
          <a:prstGeom prst="wedgeRoundRectCallout">
            <a:avLst>
              <a:gd name="adj1" fmla="val 68669"/>
              <a:gd name="adj2" fmla="val -259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解决方案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函数嵌套时，</a:t>
            </a:r>
            <a:r>
              <a:rPr lang="en-US">
                <a:sym typeface="+mn-ea"/>
              </a:rPr>
              <a:t>this </a:t>
            </a:r>
            <a:r>
              <a:rPr lang="zh-CN" altLang="en-US">
                <a:sym typeface="+mn-ea"/>
              </a:rPr>
              <a:t>绑定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变量 _this、that、self  锁定  this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bind()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锁定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默认绑定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45590" y="2912110"/>
            <a:ext cx="4949190" cy="3177540"/>
            <a:chOff x="2639" y="4743"/>
            <a:chExt cx="7794" cy="50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39" y="4743"/>
              <a:ext cx="7795" cy="5005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sp>
          <p:nvSpPr>
            <p:cNvPr id="7" name="矩形 6"/>
            <p:cNvSpPr/>
            <p:nvPr/>
          </p:nvSpPr>
          <p:spPr>
            <a:xfrm>
              <a:off x="4026" y="5855"/>
              <a:ext cx="2580" cy="583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2" y="7427"/>
              <a:ext cx="4097" cy="842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45605" y="2911475"/>
            <a:ext cx="5006340" cy="3178810"/>
            <a:chOff x="9100" y="3380"/>
            <a:chExt cx="9360" cy="624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0" y="3380"/>
              <a:ext cx="9360" cy="624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sp>
          <p:nvSpPr>
            <p:cNvPr id="11" name="矩形 10"/>
            <p:cNvSpPr/>
            <p:nvPr/>
          </p:nvSpPr>
          <p:spPr>
            <a:xfrm>
              <a:off x="12823" y="8398"/>
              <a:ext cx="3688" cy="842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调用位置是否有上下文对象。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函数作为对象的方法调用时，函数上下文指向这个对象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隐式绑定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2568575"/>
            <a:ext cx="4526280" cy="2796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435" y="2568575"/>
            <a:ext cx="4442460" cy="3307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调用位置是否有上下文对象。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数组中存放函数，被数组索引调用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this上下文指向这个数组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隐式绑定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465070"/>
            <a:ext cx="4770120" cy="2354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new 绑定 &gt; 显式绑定 &gt; 隐式绑定 &gt; 默认绑定</a:t>
            </a:r>
            <a:endParaRPr lang="en-US" altLang="zh-CN"/>
          </a:p>
          <a:p>
            <a:r>
              <a:rPr lang="en-US" altLang="zh-CN"/>
              <a:t> 判断 this </a:t>
            </a:r>
            <a:r>
              <a:rPr lang="zh-CN" altLang="en-US"/>
              <a:t>的顺序</a:t>
            </a:r>
            <a:endParaRPr lang="en-US" altLang="zh-CN"/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绑定优先级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219"/>
          <a:stretch>
            <a:fillRect/>
          </a:stretch>
        </p:blipFill>
        <p:spPr>
          <a:xfrm>
            <a:off x="1586865" y="2355215"/>
            <a:ext cx="7838440" cy="3970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79220"/>
            <a:ext cx="6141720" cy="4099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1014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严格模式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严格模式是采用具有限制性 JavaScript 变体的一种方式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严格模式可以应用到整个脚本或个别函数中</a:t>
            </a:r>
            <a:endParaRPr lang="zh-CN" altLang="en-US"/>
          </a:p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>
                <a:sym typeface="+mn-ea"/>
              </a:rPr>
              <a:t>开启严格模式</a:t>
            </a:r>
            <a:endParaRPr lang="zh-CN" altLang="en-US" sz="2800"/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整个脚本文件开启严格模式，需要在所有语句之前放一个特定语句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"use strict";</a:t>
            </a:r>
            <a:endParaRPr lang="zh-CN" altLang="en-US" b="1">
              <a:solidFill>
                <a:srgbClr val="C0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某个函数开启严格模式，得把 </a:t>
            </a:r>
            <a:r>
              <a:rPr lang="zh-CN" altLang="en-US" b="1">
                <a:solidFill>
                  <a:srgbClr val="C00000"/>
                </a:solidFill>
                <a:cs typeface="+mn-ea"/>
                <a:sym typeface="+mn-ea"/>
              </a:rPr>
              <a:t>"use strict";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声明放在函数体所有语句之前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严格模式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98850" y="959485"/>
            <a:ext cx="7813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hlinkClick r:id="rId1" tooltip="" action="ppaction://hlinkfile"/>
              </a:rPr>
              <a:t>https://developer.mozilla.org/zh-CN/docs/Web/JavaScript/Reference/Strict_mode</a:t>
            </a:r>
            <a:endParaRPr lang="zh-CN" altLang="en-US" sz="2400">
              <a:solidFill>
                <a:srgbClr val="FF0000"/>
              </a:solidFill>
              <a:hlinkClick r:id="rId1" tooltip="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严格模式对 </a:t>
            </a:r>
            <a:r>
              <a:rPr lang="en-US" altLang="zh-CN"/>
              <a:t>JavaScript </a:t>
            </a:r>
            <a:r>
              <a:rPr lang="zh-CN" altLang="en-US"/>
              <a:t>的语法和行为，都做了一些改变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普通模式中，如果一个变量没有声明就赋值，默认是全局变量</a:t>
            </a:r>
            <a:endParaRPr lang="zh-CN" altLang="en-US" sz="240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    严格模式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下，</a:t>
            </a:r>
            <a:r>
              <a:rPr lang="zh-CN" altLang="en-US" sz="2400">
                <a:solidFill>
                  <a:schemeClr val="tx1"/>
                </a:solidFill>
              </a:rPr>
              <a:t>禁止这种用法，变量必须先声明再使用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普通模式中，在全局作用域函数中的 </a:t>
            </a:r>
            <a:r>
              <a:rPr lang="en-US" altLang="zh-CN" sz="2400">
                <a:solidFill>
                  <a:schemeClr val="tx1"/>
                </a:solidFill>
              </a:rPr>
              <a:t>this </a:t>
            </a:r>
            <a:r>
              <a:rPr lang="zh-CN" altLang="en-US" sz="2400">
                <a:solidFill>
                  <a:schemeClr val="tx1"/>
                </a:solidFill>
              </a:rPr>
              <a:t>指向 </a:t>
            </a:r>
            <a:r>
              <a:rPr lang="en-US" altLang="zh-CN" sz="2400">
                <a:solidFill>
                  <a:schemeClr val="tx1"/>
                </a:solidFill>
              </a:rPr>
              <a:t>window </a:t>
            </a:r>
            <a:r>
              <a:rPr lang="zh-CN" altLang="en-US" sz="2400">
                <a:solidFill>
                  <a:schemeClr val="tx1"/>
                </a:solidFill>
              </a:rPr>
              <a:t>对象</a:t>
            </a:r>
            <a:endParaRPr lang="zh-CN" altLang="en-US" sz="240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    严格模式下，全局作用域中函数中的 </a:t>
            </a:r>
            <a:r>
              <a:rPr lang="en-US" altLang="zh-CN" sz="2400">
                <a:solidFill>
                  <a:schemeClr val="tx1"/>
                </a:solidFill>
              </a:rPr>
              <a:t>this </a:t>
            </a:r>
            <a:r>
              <a:rPr lang="zh-CN" altLang="en-US" sz="2400">
                <a:solidFill>
                  <a:schemeClr val="tx1"/>
                </a:solidFill>
              </a:rPr>
              <a:t>是 </a:t>
            </a:r>
            <a:r>
              <a:rPr lang="en-US" altLang="zh-CN" sz="2400">
                <a:solidFill>
                  <a:schemeClr val="tx1"/>
                </a:solidFill>
              </a:rPr>
              <a:t>undefined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普通模式中，构造函数不加 </a:t>
            </a:r>
            <a:r>
              <a:rPr lang="en-US" altLang="zh-CN" sz="2400">
                <a:solidFill>
                  <a:schemeClr val="tx1"/>
                </a:solidFill>
              </a:rPr>
              <a:t>new </a:t>
            </a:r>
            <a:r>
              <a:rPr lang="zh-CN" altLang="en-US" sz="2400">
                <a:solidFill>
                  <a:schemeClr val="tx1"/>
                </a:solidFill>
              </a:rPr>
              <a:t>也可以调用，</a:t>
            </a:r>
            <a:r>
              <a:rPr lang="en-US" altLang="zh-CN" sz="2400">
                <a:solidFill>
                  <a:schemeClr val="tx1"/>
                </a:solidFill>
              </a:rPr>
              <a:t>this </a:t>
            </a:r>
            <a:r>
              <a:rPr lang="zh-CN" altLang="en-US" sz="2400">
                <a:solidFill>
                  <a:schemeClr val="tx1"/>
                </a:solidFill>
              </a:rPr>
              <a:t>指向全局对象</a:t>
            </a:r>
            <a:endParaRPr lang="zh-CN" altLang="en-US" sz="2400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    严格模式下，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构造函数不加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报错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普通模式中，函数允许参数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重名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严格模式下，函数参数不允许重名</a:t>
            </a:r>
            <a:endParaRPr lang="zh-CN" altLang="en-US" sz="2400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zh-CN" altLang="en-US" sz="2400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严格模式</a:t>
            </a:r>
            <a:endParaRPr 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09600" y="901700"/>
            <a:ext cx="4559300" cy="3371850"/>
            <a:chOff x="7354" y="3387"/>
            <a:chExt cx="7180" cy="53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54" y="3387"/>
              <a:ext cx="2982" cy="194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4" y="5449"/>
              <a:ext cx="7181" cy="3248"/>
            </a:xfrm>
            <a:prstGeom prst="rect">
              <a:avLst/>
            </a:prstGeom>
          </p:spPr>
        </p:pic>
      </p:grp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纯函数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21530" y="1169670"/>
            <a:ext cx="7288530" cy="34150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在初中数学里，函数 f 的定义是：对于输入 x 产生一个唯一输出y=f(x)。它符合两个条件：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此函数在相同的输入值时，总是产生相同的输出。函数的输出和当前运行环境的上下文状态无关。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此函数运行过程不影响运行环境，也就是无副作用（如触发事件、发起 http 请求、打印log 等）。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3180" y="4333875"/>
            <a:ext cx="1005840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一个函数的输出不受外部环境影响，同时也不影响外部环境时，只关注逻辑运算和数学运算，同一个输入总得到同一个输出。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9017635" y="5360035"/>
            <a:ext cx="2186940" cy="814705"/>
          </a:xfrm>
          <a:prstGeom prst="wedgeRoundRectCallout">
            <a:avLst>
              <a:gd name="adj1" fmla="val -81126"/>
              <a:gd name="adj2" fmla="val -471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纯函数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纯函数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相同的输入得到相同的输出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不会产生副作用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纯函数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2926080"/>
            <a:ext cx="6286500" cy="14935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4630420"/>
            <a:ext cx="4815840" cy="1539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050" name=" 2050"/>
          <p:cNvSpPr/>
          <p:nvPr/>
        </p:nvSpPr>
        <p:spPr bwMode="auto">
          <a:xfrm>
            <a:off x="8322310" y="3563620"/>
            <a:ext cx="685165" cy="40132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 252"/>
          <p:cNvSpPr/>
          <p:nvPr/>
        </p:nvSpPr>
        <p:spPr>
          <a:xfrm rot="2640000">
            <a:off x="6497955" y="5163820"/>
            <a:ext cx="926465" cy="958850"/>
          </a:xfrm>
          <a:prstGeom prst="mathPlus">
            <a:avLst>
              <a:gd name="adj1" fmla="val 92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1" bldLvl="0" animBg="1"/>
      <p:bldP spid="7" grpId="1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高阶函数：对其他函数进行操作的函数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函数的参数为函数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  <a:cs typeface="+mn-ea"/>
              </a:rPr>
              <a:t>函数</a:t>
            </a:r>
            <a:r>
              <a:rPr lang="zh-CN" altLang="en-US" sz="2400">
                <a:solidFill>
                  <a:schemeClr val="tx1"/>
                </a:solidFill>
              </a:rPr>
              <a:t>的返</a:t>
            </a:r>
            <a:r>
              <a:rPr lang="zh-CN" altLang="en-US" sz="2400">
                <a:solidFill>
                  <a:schemeClr val="tx1"/>
                </a:solidFill>
              </a:rPr>
              <a:t>回值为函数</a:t>
            </a:r>
            <a:endParaRPr lang="en-US" altLang="zh-CN"/>
          </a:p>
          <a:p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高阶函数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5615" y="3215640"/>
            <a:ext cx="5136515" cy="1315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4455160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在封装一个函数时，对于一个</a:t>
            </a:r>
            <a:r>
              <a:rPr lang="zh-CN" altLang="en-US">
                <a:solidFill>
                  <a:srgbClr val="FF0000"/>
                </a:solidFill>
              </a:rPr>
              <a:t>不确定的变量</a:t>
            </a:r>
            <a:r>
              <a:rPr lang="zh-CN" altLang="en-US"/>
              <a:t>，我们使用传递参数的方式来指定。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在封装一个函数时，对于一个</a:t>
            </a:r>
            <a:r>
              <a:rPr lang="zh-CN" altLang="en-US">
                <a:solidFill>
                  <a:srgbClr val="FF0000"/>
                </a:solidFill>
              </a:rPr>
              <a:t>不确定的过程</a:t>
            </a:r>
            <a:r>
              <a:rPr lang="zh-CN" altLang="en-US"/>
              <a:t>，我们向函数中传入另一个函数来指定。</a:t>
            </a:r>
            <a:endParaRPr lang="en-US" altLang="zh-CN"/>
          </a:p>
          <a:p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高阶函数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4629150"/>
            <a:ext cx="7680960" cy="118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圆角矩形标注 9"/>
          <p:cNvSpPr/>
          <p:nvPr/>
        </p:nvSpPr>
        <p:spPr>
          <a:xfrm>
            <a:off x="2769870" y="3534410"/>
            <a:ext cx="2186940" cy="814705"/>
          </a:xfrm>
          <a:prstGeom prst="wedgeRoundRectCallout">
            <a:avLst>
              <a:gd name="adj1" fmla="val 101161"/>
              <a:gd name="adj2" fmla="val 959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高阶函数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8120380" y="3463290"/>
            <a:ext cx="2186940" cy="814705"/>
          </a:xfrm>
          <a:prstGeom prst="wedgeRoundRectCallout">
            <a:avLst>
              <a:gd name="adj1" fmla="val -77874"/>
              <a:gd name="adj2" fmla="val 10097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基础函数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3595" y="5956935"/>
            <a:ext cx="800544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000">
                <a:hlinkClick r:id="rId2" tooltip="" action="ppaction://hlinkfile"/>
              </a:rPr>
              <a:t>https://developer.mozilla.org/zh-CN/docs/Web/JavaScript/Reference/Global_Objects/Array/filter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函数形式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/>
              <a:t>回调函数（</a:t>
            </a:r>
            <a:r>
              <a:rPr lang="en-US" altLang="zh-CN"/>
              <a:t>C</a:t>
            </a:r>
            <a:r>
              <a:rPr lang="en-US" altLang="zh-CN"/>
              <a:t>allback</a:t>
            </a:r>
            <a:r>
              <a:rPr lang="zh-CN" altLang="en-US"/>
              <a:t>）</a:t>
            </a:r>
            <a:endParaRPr 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一个函数被作为参数传递给另一个函数（在这里我们把另一个函数叫做“otherFunction”），回调函数在 otherFunction 中被调用。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回调函数并不会马上被执行。它会在包含它的函数内的某个特定时间点被“回调”（比如定时器）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回调函数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890" y="4429760"/>
            <a:ext cx="5136515" cy="1315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圆角矩形标注 4"/>
          <p:cNvSpPr/>
          <p:nvPr/>
        </p:nvSpPr>
        <p:spPr>
          <a:xfrm>
            <a:off x="7379970" y="3615055"/>
            <a:ext cx="2186940" cy="814705"/>
          </a:xfrm>
          <a:prstGeom prst="wedgeRoundRectCallout">
            <a:avLst>
              <a:gd name="adj1" fmla="val -140476"/>
              <a:gd name="adj2" fmla="val 748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回调函数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/>
              <a:t>闭包</a:t>
            </a:r>
            <a:endParaRPr lang="zh-CN"/>
          </a:p>
          <a:p>
            <a:r>
              <a:rPr lang="zh-CN"/>
              <a:t> </a:t>
            </a:r>
            <a:r>
              <a:rPr lang="en-US" altLang="zh-CN"/>
              <a:t>this</a:t>
            </a:r>
            <a:r>
              <a:rPr lang="zh-CN" altLang="en-US"/>
              <a:t>绑定规则</a:t>
            </a:r>
            <a:endParaRPr lang="zh-CN" altLang="en-US"/>
          </a:p>
          <a:p>
            <a:r>
              <a:rPr lang="zh-CN" altLang="en-US"/>
              <a:t> 严格模式</a:t>
            </a:r>
            <a:endParaRPr lang="zh-CN" altLang="en-US"/>
          </a:p>
          <a:p>
            <a:r>
              <a:rPr lang="zh-CN" altLang="en-US"/>
              <a:t> 函数形式</a:t>
            </a:r>
            <a:endParaRPr lang="zh-CN"/>
          </a:p>
          <a:p>
            <a:pPr marL="168275" lvl="1" indent="0">
              <a:buNone/>
            </a:pP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>
                <a:sym typeface="+mn-ea"/>
              </a:rPr>
              <a:t>你不知道的JavaScript（上卷）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1-5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4040" y="948690"/>
            <a:ext cx="2087880" cy="28956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930" y="2486025"/>
            <a:ext cx="72205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1. 函数内的局部变量，是否能在函数外得到？</a:t>
            </a:r>
            <a:endParaRPr lang="en-US" altLang="zh-CN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b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</a:b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2. 有什么方法能读写函数内部的局部变量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？</a:t>
            </a:r>
            <a:endParaRPr kumimoji="0" lang="en-US" altLang="zh-CN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endParaRPr kumimoji="0" lang="en-US" altLang="zh-CN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endParaRPr lang="zh-CN" altLang="en-US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58735" y="1691640"/>
            <a:ext cx="3789680" cy="38957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543687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闭包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closure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函数与对其词法环境的引用共同构成闭包。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闭包是由函数以及创建该函数的词法环境组合而成。这个环境包含了这个闭包创建时</a:t>
            </a:r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所需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访问的</a:t>
            </a:r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所有</a:t>
            </a:r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局部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变量。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565265" y="1850390"/>
            <a:ext cx="5207000" cy="3195320"/>
            <a:chOff x="4332" y="4770"/>
            <a:chExt cx="8200" cy="50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32" y="4770"/>
              <a:ext cx="8200" cy="503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sp>
          <p:nvSpPr>
            <p:cNvPr id="14" name="矩形 13"/>
            <p:cNvSpPr/>
            <p:nvPr/>
          </p:nvSpPr>
          <p:spPr>
            <a:xfrm>
              <a:off x="5489" y="6741"/>
              <a:ext cx="3857" cy="1556"/>
            </a:xfrm>
            <a:prstGeom prst="rect">
              <a:avLst/>
            </a:prstGeom>
            <a:noFill/>
            <a:ln w="85725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 231"/>
            <p:cNvSpPr/>
            <p:nvPr/>
          </p:nvSpPr>
          <p:spPr>
            <a:xfrm flipV="1">
              <a:off x="5136" y="4803"/>
              <a:ext cx="4907" cy="3984"/>
            </a:xfrm>
            <a:custGeom>
              <a:avLst/>
              <a:gdLst>
                <a:gd name="connsiteX0" fmla="*/ 0 w 648072"/>
                <a:gd name="connsiteY0" fmla="*/ 0 h 571214"/>
                <a:gd name="connsiteX1" fmla="*/ 648072 w 648072"/>
                <a:gd name="connsiteY1" fmla="*/ 0 h 571214"/>
                <a:gd name="connsiteX2" fmla="*/ 648072 w 648072"/>
                <a:gd name="connsiteY2" fmla="*/ 432048 h 571214"/>
                <a:gd name="connsiteX3" fmla="*/ 404753 w 648072"/>
                <a:gd name="connsiteY3" fmla="*/ 432048 h 571214"/>
                <a:gd name="connsiteX4" fmla="*/ 324037 w 648072"/>
                <a:gd name="connsiteY4" fmla="*/ 571214 h 571214"/>
                <a:gd name="connsiteX5" fmla="*/ 243321 w 648072"/>
                <a:gd name="connsiteY5" fmla="*/ 432048 h 571214"/>
                <a:gd name="connsiteX6" fmla="*/ 0 w 648072"/>
                <a:gd name="connsiteY6" fmla="*/ 432048 h 5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072" h="571214">
                  <a:moveTo>
                    <a:pt x="0" y="0"/>
                  </a:moveTo>
                  <a:lnTo>
                    <a:pt x="648072" y="0"/>
                  </a:lnTo>
                  <a:lnTo>
                    <a:pt x="648072" y="432048"/>
                  </a:lnTo>
                  <a:lnTo>
                    <a:pt x="404753" y="432048"/>
                  </a:lnTo>
                  <a:lnTo>
                    <a:pt x="324037" y="571214"/>
                  </a:lnTo>
                  <a:lnTo>
                    <a:pt x="243321" y="432048"/>
                  </a:lnTo>
                  <a:lnTo>
                    <a:pt x="0" y="432048"/>
                  </a:lnTo>
                  <a:close/>
                </a:path>
              </a:pathLst>
            </a:cu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32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4405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闭包的作用</a:t>
            </a:r>
            <a:endParaRPr lang="zh-CN" altLang="en-US" sz="2800"/>
          </a:p>
          <a:p>
            <a:pPr lvl="1">
              <a:lnSpc>
                <a:spcPct val="130000"/>
              </a:lnSpc>
            </a:pPr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可通过闭包访问函数作用域内的局部变量</a:t>
            </a:r>
            <a:endParaRPr kumimoji="0"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使函数中的变量被保存在内存中不被释放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>
                <a:sym typeface="+mn-ea"/>
              </a:rPr>
              <a:t> 闭包的缺点</a:t>
            </a:r>
            <a:endParaRPr lang="zh-CN" altLang="en-US" sz="280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由于闭包会使得函数中的变量都被保存在内存中，内存消耗大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闭包会在父函数外部，改变父函数内部变量的值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闭包的作用和缺点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IIFE —— </a:t>
            </a:r>
            <a:r>
              <a:rPr lang="zh-CN" altLang="en-US"/>
              <a:t>解决变量共享、变量污染问题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闭包的应用 </a:t>
            </a:r>
            <a:r>
              <a:rPr lang="en-US" altLang="zh-CN"/>
              <a:t>—— </a:t>
            </a:r>
            <a:r>
              <a:rPr lang="en-US" altLang="zh-CN"/>
              <a:t>IIFE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1972945"/>
            <a:ext cx="3286125" cy="2870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25" y="1794193"/>
            <a:ext cx="6904355" cy="3228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407015" y="621220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闭包的常见形式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</a:t>
            </a:r>
            <a:r>
              <a:rPr lang="zh-CN" altLang="en-US" b="1" dirty="0">
                <a:sym typeface="+mn-ea"/>
              </a:rPr>
              <a:t>普通函数</a:t>
            </a:r>
            <a:r>
              <a:rPr lang="zh-CN" altLang="en-US" dirty="0">
                <a:sym typeface="+mn-ea"/>
              </a:rPr>
              <a:t>形式返回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1203960"/>
            <a:ext cx="6050280" cy="4328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闭包的常见形式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</a:t>
            </a:r>
            <a:r>
              <a:rPr lang="zh-CN" altLang="en-US" b="1" dirty="0">
                <a:sym typeface="+mn-ea"/>
              </a:rPr>
              <a:t>普通函数</a:t>
            </a:r>
            <a:r>
              <a:rPr lang="zh-CN" altLang="en-US" dirty="0">
                <a:sym typeface="+mn-ea"/>
              </a:rPr>
              <a:t>形式返回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33500"/>
            <a:ext cx="3992880" cy="4594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10627360" y="6306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1131570"/>
            <a:ext cx="4030980" cy="499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52985068"/>
  <p:tag name="KSO_WM_UNIT_PLACING_PICTURE_USER_VIEWPORT" val="{&quot;height&quot;:7431,&quot;width&quot;:7229}"/>
</p:tagLst>
</file>

<file path=ppt/tags/tag2.xml><?xml version="1.0" encoding="utf-8"?>
<p:tagLst xmlns:p="http://schemas.openxmlformats.org/presentationml/2006/main">
  <p:tag name="KSO_WM_DOC_GUID" val="{057d0197-906e-432f-9e52-7887db15b95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2203</Words>
  <Application>WPS 演示</Application>
  <PresentationFormat>宽屏</PresentationFormat>
  <Paragraphs>261</Paragraphs>
  <Slides>33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Times New Roman</vt:lpstr>
      <vt:lpstr>Office 主题​​</vt:lpstr>
      <vt:lpstr>Office 主题</vt:lpstr>
      <vt:lpstr>4_Office 主题​​</vt:lpstr>
      <vt:lpstr>5_Office 主题​​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1113</cp:revision>
  <dcterms:created xsi:type="dcterms:W3CDTF">2013-01-31T00:22:00Z</dcterms:created>
  <dcterms:modified xsi:type="dcterms:W3CDTF">2020-03-15T12:36:08Z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