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1" r:id="rId5"/>
    <p:sldMasterId id="2147483665" r:id="rId6"/>
  </p:sldMasterIdLst>
  <p:notesMasterIdLst>
    <p:notesMasterId r:id="rId8"/>
  </p:notesMasterIdLst>
  <p:handoutMasterIdLst>
    <p:handoutMasterId r:id="rId53"/>
  </p:handoutMasterIdLst>
  <p:sldIdLst>
    <p:sldId id="284" r:id="rId7"/>
    <p:sldId id="288" r:id="rId9"/>
    <p:sldId id="888" r:id="rId10"/>
    <p:sldId id="871" r:id="rId11"/>
    <p:sldId id="907" r:id="rId12"/>
    <p:sldId id="873" r:id="rId13"/>
    <p:sldId id="874" r:id="rId14"/>
    <p:sldId id="906" r:id="rId15"/>
    <p:sldId id="876" r:id="rId16"/>
    <p:sldId id="1057" r:id="rId17"/>
    <p:sldId id="1058" r:id="rId18"/>
    <p:sldId id="1059" r:id="rId19"/>
    <p:sldId id="1060" r:id="rId20"/>
    <p:sldId id="875" r:id="rId21"/>
    <p:sldId id="877" r:id="rId22"/>
    <p:sldId id="909" r:id="rId23"/>
    <p:sldId id="910" r:id="rId24"/>
    <p:sldId id="1061" r:id="rId25"/>
    <p:sldId id="1062" r:id="rId26"/>
    <p:sldId id="879" r:id="rId27"/>
    <p:sldId id="880" r:id="rId28"/>
    <p:sldId id="1065" r:id="rId29"/>
    <p:sldId id="881" r:id="rId30"/>
    <p:sldId id="882" r:id="rId31"/>
    <p:sldId id="911" r:id="rId32"/>
    <p:sldId id="912" r:id="rId33"/>
    <p:sldId id="883" r:id="rId34"/>
    <p:sldId id="913" r:id="rId35"/>
    <p:sldId id="914" r:id="rId36"/>
    <p:sldId id="915" r:id="rId37"/>
    <p:sldId id="916" r:id="rId38"/>
    <p:sldId id="917" r:id="rId39"/>
    <p:sldId id="919" r:id="rId40"/>
    <p:sldId id="956" r:id="rId41"/>
    <p:sldId id="920" r:id="rId42"/>
    <p:sldId id="921" r:id="rId43"/>
    <p:sldId id="1092" r:id="rId44"/>
    <p:sldId id="940" r:id="rId45"/>
    <p:sldId id="884" r:id="rId46"/>
    <p:sldId id="945" r:id="rId47"/>
    <p:sldId id="946" r:id="rId48"/>
    <p:sldId id="992" r:id="rId49"/>
    <p:sldId id="1055" r:id="rId50"/>
    <p:sldId id="1091" r:id="rId51"/>
    <p:sldId id="862" r:id="rId52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59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8" Type="http://schemas.openxmlformats.org/officeDocument/2006/relationships/tags" Target="tags/tag1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XMLHttpRequest(XHR)是一个API对象，其中的方法可以用来在浏览器和服务器端传输数据。这个对象是浏览器的js环境提供的。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XMLHttpRequest(XHR)是一个API对象，其中的方法可以用来在浏览器和服务器端传输数据。这个对象是浏览器的js环境提供的。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cs typeface="+mn-ea"/>
                <a:sym typeface="+mn-ea"/>
              </a:rPr>
              <a:t>readyState</a:t>
            </a:r>
            <a:r>
              <a:rPr lang="zh-CN" altLang="en-US" dirty="0">
                <a:cs typeface="+mn-ea"/>
                <a:sym typeface="+mn-ea"/>
              </a:rPr>
              <a:t>：</a:t>
            </a:r>
            <a:r>
              <a:rPr lang="en-US" altLang="zh-CN" dirty="0">
                <a:cs typeface="+mn-ea"/>
                <a:sym typeface="+mn-ea"/>
              </a:rPr>
              <a:t>请求状态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0 尚未初始化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正在发送请求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请求完成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请求成功，正在接受数据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en-US" altLang="zh-CN" b="1">
                <a:sym typeface="+mn-ea"/>
              </a:rPr>
              <a:t>4 </a:t>
            </a:r>
            <a:r>
              <a:rPr lang="zh-CN" altLang="en-US" b="1">
                <a:sym typeface="+mn-ea"/>
              </a:rPr>
              <a:t>接收数据成功</a:t>
            </a:r>
            <a:endParaRPr lang="en-US" altLang="zh-CN" dirty="0">
              <a:cs typeface="+mn-ea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post</a:t>
            </a:r>
            <a:r>
              <a:rPr lang="zh-CN" altLang="en-US"/>
              <a:t>提交一般用于表单提交，安全</a:t>
            </a:r>
            <a:endParaRPr lang="zh-CN" altLang="en-US"/>
          </a:p>
          <a:p>
            <a:r>
              <a:rPr lang="en-US" altLang="zh-CN"/>
              <a:t>get</a:t>
            </a:r>
            <a:r>
              <a:rPr lang="zh-CN" altLang="en-US"/>
              <a:t>一般用于</a:t>
            </a:r>
            <a:r>
              <a:rPr lang="en-US" altLang="zh-CN"/>
              <a:t>url</a:t>
            </a:r>
            <a:r>
              <a:rPr lang="zh-CN" altLang="en-US"/>
              <a:t>提交，速度快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1.sv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mozilla.org/zh-CN/docs/Web/HTTP/Basics_of_HTTP/MIME_Types" TargetMode="External"/><Relationship Id="rId1" Type="http://schemas.openxmlformats.org/officeDocument/2006/relationships/hyperlink" Target="https://developer.mozilla.org/zh-CN/docs/Web/HTML/Element/for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HTML/Element/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developer.mozilla.org/zh-CN/docs/Web/API/FormData&#13;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mozilla.org/zh-CN/docs/Web/HTTP" TargetMode="Externa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Ajax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异步数据传输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URI</a:t>
            </a:r>
            <a:r>
              <a:rPr lang="zh-CN" altLang="en-US"/>
              <a:t>（Uniform Resource Identifier）</a:t>
            </a:r>
            <a:endParaRPr lang="zh-CN" altLang="en-US"/>
          </a:p>
          <a:p>
            <a:pPr lvl="1"/>
            <a:r>
              <a:rPr lang="en-US" altLang="zh-CN"/>
              <a:t> 统一资源标识符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格式：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URI</a:t>
            </a:r>
            <a:endParaRPr lang="en-US" altLang="zh-CN"/>
          </a:p>
        </p:txBody>
      </p:sp>
      <p:pic>
        <p:nvPicPr>
          <p:cNvPr id="4" name="图片 3" descr="QQ图片20181030144155"/>
          <p:cNvPicPr>
            <a:picLocks noChangeAspect="1"/>
          </p:cNvPicPr>
          <p:nvPr/>
        </p:nvPicPr>
        <p:blipFill>
          <a:blip r:embed="rId1"/>
          <a:srcRect l="13616" t="47200" r="14199" b="11719"/>
          <a:stretch>
            <a:fillRect/>
          </a:stretch>
        </p:blipFill>
        <p:spPr>
          <a:xfrm>
            <a:off x="2353945" y="3937635"/>
            <a:ext cx="8393430" cy="2686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73" y="2202180"/>
            <a:ext cx="7597775" cy="162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URI</a:t>
            </a:r>
            <a:r>
              <a:rPr lang="zh-CN" altLang="en-US"/>
              <a:t>（Uniform Resource Identifier）</a:t>
            </a: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URI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0160" y="1768475"/>
            <a:ext cx="7092315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转义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735" y="915035"/>
            <a:ext cx="8229600" cy="5760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2830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全局方法</a:t>
            </a:r>
            <a:endParaRPr lang="en-US" altLang="zh-CN"/>
          </a:p>
          <a:p>
            <a:pPr lvl="1"/>
            <a:r>
              <a:rPr lang="en-US" altLang="zh-CN"/>
              <a:t> encodeURI  </a:t>
            </a:r>
            <a:r>
              <a:rPr lang="en-US" altLang="zh-CN">
                <a:solidFill>
                  <a:schemeClr val="tx1"/>
                </a:solidFill>
              </a:rPr>
              <a:t>——  把字符串作为 URI 进行编码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ym typeface="+mn-ea"/>
              </a:rPr>
              <a:t> decodeURI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  可对 encodeURI() 函数编码过的 URI 进行解码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转义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3096895"/>
            <a:ext cx="9662160" cy="23082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方法（</a:t>
            </a:r>
            <a:r>
              <a:rPr lang="en-US" altLang="zh-CN"/>
              <a:t>Method</a:t>
            </a:r>
            <a:r>
              <a:rPr lang="zh-CN" altLang="en-US"/>
              <a:t>）</a:t>
            </a:r>
            <a:r>
              <a:rPr lang="en-US" altLang="zh-CN"/>
              <a:t>—— 告知服务器意图的 HTTP 方法</a:t>
            </a:r>
            <a:endParaRPr lang="en-US" altLang="zh-CN"/>
          </a:p>
          <a:p>
            <a:pPr lvl="1"/>
            <a:r>
              <a:rPr lang="en-US" altLang="zh-CN"/>
              <a:t> GET ：获取资源</a:t>
            </a:r>
            <a:endParaRPr lang="en-US" altLang="zh-CN"/>
          </a:p>
          <a:p>
            <a:pPr lvl="1"/>
            <a:r>
              <a:rPr lang="en-US" altLang="zh-CN"/>
              <a:t> POST：传输实体主体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PUT：传输文件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DELETE：删除文件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HEAD：获得报文首部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OPTIONS：询问支持的方法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指定请求的资源按期望产生某种行为，</a:t>
            </a:r>
            <a:r>
              <a:rPr lang="en-US" altLang="zh-CN"/>
              <a:t>使用方法下达命令</a:t>
            </a:r>
            <a:endParaRPr lang="en-US" altLang="zh-CN"/>
          </a:p>
          <a:p>
            <a:pPr lvl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HTTP 状态码负责表示客户端 HTTP 请求的返回结果、标记服务器端的处理是否正常、通知出现的错误等工作。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状态码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4395" y="2439035"/>
            <a:ext cx="7713345" cy="37839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alphaModFix amt="6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状态码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894715"/>
            <a:ext cx="7757160" cy="253365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7416165" y="3164840"/>
          <a:ext cx="4632325" cy="356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045"/>
                <a:gridCol w="3256280"/>
              </a:tblGrid>
              <a:tr h="731520">
                <a:tc>
                  <a:txBody>
                    <a:bodyPr/>
                    <a:p>
                      <a:pPr algn="l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状态码</a:t>
                      </a:r>
                      <a:endParaRPr lang="en-US" altLang="zh-CN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20000"/>
                        </a:lnSpc>
                        <a:buNone/>
                      </a:pPr>
                      <a:r>
                        <a:rPr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原因短语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66420"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301 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Moved Permanently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403 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Forbidden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404 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Not Found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Internal Server Error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 descr="363475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149975" y="3542030"/>
            <a:ext cx="667385" cy="1348740"/>
          </a:xfrm>
          <a:prstGeom prst="rect">
            <a:avLst/>
          </a:prstGeom>
        </p:spPr>
      </p:pic>
      <p:pic>
        <p:nvPicPr>
          <p:cNvPr id="13" name="图片 12" descr="363475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149975" y="5235575"/>
            <a:ext cx="667385" cy="134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异步请求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同源策略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283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HTML &lt;form&gt; 元素表示了文档中的一个区域，此区域包含有交互控制元件，用来向 Web 服务器提交信息。</a:t>
            </a:r>
            <a:endParaRPr lang="en-US" altLang="zh-CN"/>
          </a:p>
          <a:p>
            <a:pPr lvl="1"/>
            <a:r>
              <a:rPr lang="en-US" altLang="zh-CN"/>
              <a:t> action    </a:t>
            </a:r>
            <a:r>
              <a:rPr lang="en-US" altLang="zh-CN">
                <a:solidFill>
                  <a:schemeClr val="tx1"/>
                </a:solidFill>
              </a:rPr>
              <a:t>——  一个处理此表单信息的程序所在的 URL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method  </a:t>
            </a:r>
            <a:r>
              <a:rPr lang="en-US" altLang="zh-CN">
                <a:solidFill>
                  <a:schemeClr val="tx1"/>
                </a:solidFill>
              </a:rPr>
              <a:t>——  浏览器使用这种 HTTP 方式来提交表单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enctype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  将表单的内容提交给服务器的 MIME 类型</a:t>
            </a:r>
            <a:br>
              <a:rPr lang="en-US" altLang="zh-CN">
                <a:solidFill>
                  <a:schemeClr val="tx1"/>
                </a:solidFill>
              </a:rPr>
            </a:b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表单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4860" y="358775"/>
            <a:ext cx="768604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https://developer.mozilla.org/zh-CN/docs/Web/HTML/Element/form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1" action="ppaction://hlinkfil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3975" y="4092575"/>
            <a:ext cx="9371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https://developer.mozilla.org/zh-CN/docs/Web/HTTP/Basics_of_HTTP/MIME_Types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28300" cy="4921885"/>
          </a:xfrm>
        </p:spPr>
        <p:txBody>
          <a:bodyPr/>
          <a:p>
            <a:r>
              <a:rPr lang="en-US" altLang="zh-CN"/>
              <a:t> enctype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当 method 属性值为 get时, enctype 的取值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sym typeface="+mn-ea"/>
              </a:rPr>
              <a:t> application/x-www-form-urlencoded: 未指定属性时的默认值</a:t>
            </a:r>
            <a:endParaRPr lang="en-US" altLang="zh-CN" sz="2000"/>
          </a:p>
          <a:p>
            <a:pPr lvl="1"/>
            <a:r>
              <a:rPr lang="en-US" altLang="zh-CN"/>
              <a:t> 当 method 属性值为 post 时, enctype 可能的取值有:</a:t>
            </a:r>
            <a:endParaRPr lang="en-US" altLang="zh-CN"/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 application/x-www-form-urlencoded: 未指定属性时的默认值</a:t>
            </a:r>
            <a:endParaRPr lang="en-US" altLang="zh-CN" sz="2000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 multipart/form-data: 用于一个 type 属性设置为 "file" 的 &lt;input&gt; 元素</a:t>
            </a:r>
            <a:endParaRPr lang="en-US" altLang="zh-CN" sz="2000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 text/plain (HTML5)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表单提交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58500" y="607949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4860" y="358775"/>
            <a:ext cx="768604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https://developer.mozilla.org/zh-CN/docs/Web/HTML/Element/form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异步请求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同源策略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0085" y="1404620"/>
            <a:ext cx="5349875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/>
              <a:t>复习《网络原理》应用层内容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Ajax</a:t>
            </a:r>
            <a:r>
              <a:rPr lang="zh-CN" altLang="en-US"/>
              <a:t>（</a:t>
            </a:r>
            <a:r>
              <a:rPr lang="zh-CN" altLang="en-US" dirty="0">
                <a:sym typeface="+mn-ea"/>
              </a:rPr>
              <a:t>Asynchronous Javascript And XML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Ajax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可以使网页实现异步更新。这意味着可以在不重新加载整个网页的情况下，对网页的某部分进行更新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Ajax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技术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与数据格式无关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Ajax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3256915"/>
            <a:ext cx="6280150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24110" cy="4921885"/>
          </a:xfrm>
        </p:spPr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Ajax 是一种用来改善用户体验的技术，其实质就是使用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XMLHttpRequest </a:t>
            </a:r>
            <a:r>
              <a:rPr lang="zh-CN" altLang="en-US" dirty="0">
                <a:sym typeface="+mn-ea"/>
              </a:rPr>
              <a:t>对象异步的向服务器发送请求。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XMLHttpRequest 原型链</a:t>
            </a:r>
            <a:endParaRPr lang="zh-CN" altLang="en-US" dirty="0"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XMLHttpRequest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021330"/>
            <a:ext cx="10637520" cy="815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0" y="3836670"/>
            <a:ext cx="9243060" cy="1082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24110" cy="4921885"/>
          </a:xfrm>
        </p:spPr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Ajax 是一种用来改善用户体验的技术，其实质就是使用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XMLHttpRequest </a:t>
            </a:r>
            <a:r>
              <a:rPr lang="zh-CN" altLang="en-US" dirty="0">
                <a:sym typeface="+mn-ea"/>
              </a:rPr>
              <a:t>对象异步的向服务器发送请求。</a:t>
            </a:r>
            <a:endParaRPr lang="zh-CN" altLang="en-US" dirty="0">
              <a:sym typeface="+mn-ea"/>
            </a:endParaRPr>
          </a:p>
          <a:p>
            <a:r>
              <a:rPr lang="zh-CN" altLang="en-US"/>
              <a:t> 步骤</a:t>
            </a:r>
            <a:endParaRPr lang="zh-CN" altLang="en-US"/>
          </a:p>
          <a:p>
            <a:pPr lvl="1"/>
            <a:r>
              <a:rPr lang="zh-CN" dirty="0">
                <a:sym typeface="+mn-ea"/>
              </a:rPr>
              <a:t> </a:t>
            </a:r>
            <a:r>
              <a:rPr lang="zh-CN" dirty="0">
                <a:solidFill>
                  <a:schemeClr val="tx1"/>
                </a:solidFill>
                <a:sym typeface="+mn-ea"/>
              </a:rPr>
              <a:t>创建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对象实例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创建请求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发送请求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回调事件处理函数</a:t>
            </a:r>
            <a:endParaRPr lang="zh-CN" altLang="en-US" dirty="0">
              <a:solidFill>
                <a:schemeClr val="tx1"/>
              </a:solidFill>
              <a:cs typeface="+mn-ea"/>
            </a:endParaRPr>
          </a:p>
          <a:p>
            <a:endParaRPr lang="zh-CN" altLang="en-US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XMLHttpRequest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dirty="0">
                <a:sym typeface="+mn-ea"/>
              </a:rPr>
              <a:t>创建 </a:t>
            </a:r>
            <a:r>
              <a:rPr lang="en-US" altLang="zh-CN">
                <a:sym typeface="+mn-ea"/>
              </a:rPr>
              <a:t>XMLHttpRequest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对象的实例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XMLHttpRequest</a:t>
            </a:r>
            <a:endParaRPr lang="zh-CN" altLang="en-US"/>
          </a:p>
        </p:txBody>
      </p:sp>
      <p:sp>
        <p:nvSpPr>
          <p:cNvPr id="26627" name="矩形 4"/>
          <p:cNvSpPr/>
          <p:nvPr/>
        </p:nvSpPr>
        <p:spPr>
          <a:xfrm>
            <a:off x="1572260" y="1956435"/>
            <a:ext cx="8303260" cy="2809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var xhr;	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if(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window.XMLHttpRequest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xhr = 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XMLHttpRequest()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}else{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xhr = 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ActiveXObjext('Microsoft.XMLHttp')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3000"/>
              </a:lnSpc>
              <a:spcBef>
                <a:spcPts val="600"/>
              </a:spcBef>
              <a:buNone/>
            </a:pP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54045" y="3288665"/>
            <a:ext cx="3445510" cy="12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3154045" y="4184650"/>
            <a:ext cx="6470015" cy="1079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矩形 5"/>
          <p:cNvSpPr/>
          <p:nvPr/>
        </p:nvSpPr>
        <p:spPr>
          <a:xfrm>
            <a:off x="6805295" y="2856230"/>
            <a:ext cx="1754505" cy="43370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主流浏览器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75520" y="3750945"/>
            <a:ext cx="1428750" cy="43370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IE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浏览器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58500" y="607949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/>
      <p:bldP spid="6" grpId="0" bldLvl="0" animBg="1"/>
      <p:bldP spid="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XMLHttpRequest对象的属性和方法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045210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XMLHttpRequest对象的属性和方法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43690"/>
          <a:stretch>
            <a:fillRect/>
          </a:stretch>
        </p:blipFill>
        <p:spPr>
          <a:xfrm>
            <a:off x="1200150" y="1234440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XMLHttpRequest对象的属性和方法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5848"/>
          <a:stretch>
            <a:fillRect/>
          </a:stretch>
        </p:blipFill>
        <p:spPr>
          <a:xfrm>
            <a:off x="1100455" y="1033145"/>
            <a:ext cx="9991725" cy="3221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常用属性和方法</a:t>
            </a:r>
            <a:endParaRPr lang="en-US" altLang="zh-CN" dirty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实例</a:t>
            </a:r>
            <a:r>
              <a:rPr lang="zh-CN" altLang="en-US" sz="2800" dirty="0">
                <a:sym typeface="+mn-ea"/>
              </a:rPr>
              <a:t>常用的属性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readyState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 status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 responseText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 onreadystatechange</a:t>
            </a:r>
            <a:endParaRPr lang="en-US" altLang="zh-CN" dirty="0">
              <a:cs typeface="+mn-ea"/>
              <a:sym typeface="+mn-ea"/>
            </a:endParaRPr>
          </a:p>
          <a:p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实例常用</a:t>
            </a:r>
            <a:r>
              <a:rPr lang="zh-CN" altLang="en-US" sz="2800" dirty="0">
                <a:sym typeface="+mn-ea"/>
              </a:rPr>
              <a:t>的方法</a:t>
            </a:r>
            <a:endParaRPr lang="zh-CN" altLang="en-US" sz="2800" dirty="0">
              <a:sym typeface="+mn-ea"/>
            </a:endParaRPr>
          </a:p>
          <a:p>
            <a:pPr lvl="1" algn="l"/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open( )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 setRequestHeader()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 send()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zh-CN" altLang="en-US" dirty="0"/>
              <a:t> 创建请求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1" charset="0"/>
                <a:sym typeface="+mn-ea"/>
              </a:rPr>
              <a:t>open(method,url,bool)</a:t>
            </a:r>
            <a:endParaRPr lang="zh-CN" altLang="en-US" dirty="0">
              <a:latin typeface="Consolas" panose="020B0609020204030204" pitchFamily="1" charset="0"/>
              <a:cs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method —— </a:t>
            </a:r>
            <a:r>
              <a:rPr lang="zh-CN" altLang="en-US" sz="2400" dirty="0">
                <a:cs typeface="+mn-ea"/>
                <a:sym typeface="+mn-ea"/>
              </a:rPr>
              <a:t>请求类型 </a:t>
            </a:r>
            <a:r>
              <a:rPr lang="en-US" altLang="zh-CN" sz="2400" dirty="0">
                <a:cs typeface="+mn-ea"/>
                <a:sym typeface="+mn-ea"/>
              </a:rPr>
              <a:t>get / post</a:t>
            </a:r>
            <a:endParaRPr lang="en-US" altLang="zh-CN" sz="2400" dirty="0">
              <a:cs typeface="+mn-ea"/>
              <a:sym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url —— </a:t>
            </a:r>
            <a:r>
              <a:rPr lang="zh-CN" altLang="en-US" sz="2400" dirty="0">
                <a:cs typeface="+mn-ea"/>
                <a:sym typeface="+mn-ea"/>
              </a:rPr>
              <a:t>请求地址</a:t>
            </a:r>
            <a:endParaRPr lang="zh-CN" altLang="en-US" sz="2400" dirty="0">
              <a:cs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bool —— </a:t>
            </a:r>
            <a:r>
              <a:rPr lang="zh-CN" altLang="en-US" sz="2400" dirty="0">
                <a:cs typeface="+mn-ea"/>
                <a:sym typeface="+mn-ea"/>
              </a:rPr>
              <a:t>异步</a:t>
            </a:r>
            <a:r>
              <a:rPr lang="en-US" altLang="zh-CN" sz="2400" dirty="0">
                <a:cs typeface="+mn-ea"/>
                <a:sym typeface="+mn-ea"/>
              </a:rPr>
              <a:t>/</a:t>
            </a:r>
            <a:r>
              <a:rPr lang="zh-CN" altLang="en-US" sz="2400" dirty="0">
                <a:cs typeface="+mn-ea"/>
                <a:sym typeface="+mn-ea"/>
              </a:rPr>
              <a:t>同步请求</a:t>
            </a:r>
            <a:endParaRPr lang="zh-CN" altLang="en-US" sz="2400" dirty="0">
              <a:cs typeface="+mn-ea"/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：表示发送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异步请求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zh-CN" sz="2000">
                <a:solidFill>
                  <a:schemeClr val="tx1"/>
                </a:solidFill>
                <a:sym typeface="+mn-ea"/>
              </a:rPr>
              <a:t>当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Ajax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发送请求的时候，用户仍然可以对当前页面做其他操作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：表示发送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同步请求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当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Ajax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发送请求</a:t>
            </a:r>
            <a:r>
              <a:rPr lang="zh-CN" altLang="en-US" sz="2000">
                <a:sym typeface="+mn-ea"/>
              </a:rPr>
              <a:t>的时候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，浏览器会锁定当前页面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用户不能对当前页面做其他操作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zh-CN" altLang="en-US" sz="2400" dirty="0"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创建请求</a:t>
            </a:r>
            <a:r>
              <a:rPr lang="en-US" altLang="zh-CN" dirty="0"/>
              <a:t>open()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setRequ</a:t>
            </a:r>
            <a:r>
              <a:rPr lang="en-US" altLang="zh-CN" dirty="0">
                <a:sym typeface="+mn-ea"/>
              </a:rPr>
              <a:t>es</a:t>
            </a:r>
            <a:r>
              <a:rPr lang="zh-CN" altLang="en-US" dirty="0">
                <a:sym typeface="+mn-ea"/>
              </a:rPr>
              <a:t>tHeader() 指定请求的 </a:t>
            </a:r>
            <a:r>
              <a:rPr lang="en-US" altLang="zh-CN" dirty="0">
                <a:sym typeface="+mn-ea"/>
              </a:rPr>
              <a:t>HTTP </a:t>
            </a:r>
            <a:r>
              <a:rPr lang="zh-CN" altLang="en-US" dirty="0">
                <a:sym typeface="+mn-ea"/>
              </a:rPr>
              <a:t>头信息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  <a:effectLst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sym typeface="+mn-ea"/>
              </a:rPr>
              <a:t>xhr.setRequestHeader("Content-Type",</a:t>
            </a:r>
            <a:r>
              <a:rPr lang="en-US" altLang="zh-CN">
                <a:solidFill>
                  <a:srgbClr val="C00000"/>
                </a:solidFill>
                <a:effectLst/>
                <a:sym typeface="+mn-ea"/>
              </a:rPr>
              <a:t>"application/-www-f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orm-urlencoded"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);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POST 请求发送</a:t>
            </a:r>
            <a:r>
              <a:rPr lang="zh-CN" altLang="en-US">
                <a:solidFill>
                  <a:schemeClr val="tx1"/>
                </a:solidFill>
                <a:effectLst/>
                <a:latin typeface="+mn-ea"/>
                <a:sym typeface="+mn-ea"/>
              </a:rPr>
              <a:t>表单数据，把表单数据转换成一个字符串</a:t>
            </a:r>
            <a:endParaRPr lang="zh-CN" altLang="en-US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	</a:t>
            </a:r>
            <a:endParaRPr lang="zh-CN" altLang="en-US" dirty="0">
              <a:sym typeface="+mn-ea"/>
            </a:endParaRPr>
          </a:p>
          <a:p>
            <a:pPr marL="168275" lvl="1" indent="0">
              <a:buNone/>
            </a:pP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zh-CN" altLang="en-US" sz="2400" dirty="0"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指定请求的H</a:t>
            </a:r>
            <a:r>
              <a:rPr lang="en-US" altLang="zh-CN" dirty="0">
                <a:sym typeface="+mn-ea"/>
              </a:rPr>
              <a:t>TTP</a:t>
            </a:r>
            <a:r>
              <a:rPr lang="zh-CN" altLang="en-US" dirty="0">
                <a:sym typeface="+mn-ea"/>
              </a:rPr>
              <a:t>头</a:t>
            </a:r>
            <a:endParaRPr lang="zh-CN" altLang="en-US" dirty="0"/>
          </a:p>
        </p:txBody>
      </p:sp>
      <p:sp>
        <p:nvSpPr>
          <p:cNvPr id="26627" name="矩形 4"/>
          <p:cNvSpPr/>
          <p:nvPr/>
        </p:nvSpPr>
        <p:spPr>
          <a:xfrm>
            <a:off x="1640205" y="3430905"/>
            <a:ext cx="10201910" cy="2200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POST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请求：</a:t>
            </a:r>
            <a:endParaRPr lang="zh-CN" altLang="en-US" sz="2400" dirty="0">
              <a:solidFill>
                <a:srgbClr val="C00000"/>
              </a:solidFill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xhr.open('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POST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' , 'xx.php' , true);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xhr.setRequestHeader(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Content-Type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application/-www-form-urlencoded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GET请求：</a:t>
            </a:r>
            <a:endParaRPr lang="zh-CN" altLang="en-US" sz="2400" dirty="0"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xhr.open('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GET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' , 'xx.php' , true);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3000"/>
              </a:lnSpc>
              <a:spcBef>
                <a:spcPts val="600"/>
              </a:spcBef>
              <a:buNone/>
            </a:pP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异步请求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同源策略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zh-CN" altLang="en-US" dirty="0"/>
              <a:t> 发送请求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1" charset="0"/>
                <a:sym typeface="+mn-ea"/>
              </a:rPr>
              <a:t>send()</a:t>
            </a:r>
            <a:endParaRPr lang="en-US" altLang="zh-CN">
              <a:solidFill>
                <a:srgbClr val="FF0000"/>
              </a:solidFill>
              <a:latin typeface="Consolas" panose="020B0609020204030204" pitchFamily="1" charset="0"/>
              <a:sym typeface="+mn-ea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 send方法内传递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提交参数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(POST)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，没有填写 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null</a:t>
            </a:r>
            <a:endParaRPr lang="en-US" altLang="zh-CN" dirty="0">
              <a:solidFill>
                <a:srgbClr val="C00000"/>
              </a:solidFill>
              <a:cs typeface="+mn-ea"/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effectLst/>
                <a:sym typeface="+mn-ea"/>
              </a:rPr>
              <a:t>xhr.send('</a:t>
            </a:r>
            <a:r>
              <a:rPr lang="en-US" altLang="zh-CN" sz="2000" b="1">
                <a:solidFill>
                  <a:schemeClr val="tx1"/>
                </a:solidFill>
                <a:effectLst/>
                <a:sym typeface="+mn-ea"/>
              </a:rPr>
              <a:t>name=value&amp;name=value</a:t>
            </a:r>
            <a:r>
              <a:rPr lang="en-US" altLang="zh-CN" sz="2000">
                <a:solidFill>
                  <a:schemeClr val="tx1"/>
                </a:solidFill>
                <a:effectLst/>
                <a:sym typeface="+mn-ea"/>
              </a:rPr>
              <a:t>');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若要提交数据，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也可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在 open 方法的 "URL" 后面追加</a:t>
            </a:r>
            <a:endParaRPr lang="en-US" altLang="zh-CN" sz="2400" dirty="0">
              <a:solidFill>
                <a:srgbClr val="C00000"/>
              </a:solidFill>
              <a:cs typeface="+mn-ea"/>
              <a:sym typeface="+mn-ea"/>
            </a:endParaRPr>
          </a:p>
          <a:p>
            <a:pPr lvl="2"/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如：xhr.open('GET','xx.php</a:t>
            </a:r>
            <a:r>
              <a:rPr lang="en-US" altLang="zh-CN" sz="2000" b="1" dirty="0">
                <a:solidFill>
                  <a:schemeClr val="tx1"/>
                </a:solidFill>
                <a:cs typeface="+mn-ea"/>
                <a:sym typeface="+mn-ea"/>
              </a:rPr>
              <a:t>?name=value&amp;name=value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',true)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 sz="2400" dirty="0">
                <a:cs typeface="+mn-ea"/>
                <a:sym typeface="+mn-ea"/>
              </a:rPr>
              <a:t> 请求发送到服务器端，收到数据会自动填充</a:t>
            </a:r>
            <a:r>
              <a:rPr lang="zh-CN" altLang="en-US" sz="2400" dirty="0">
                <a:cs typeface="+mn-ea"/>
                <a:sym typeface="+mn-ea"/>
              </a:rPr>
              <a:t>实例</a:t>
            </a:r>
            <a:r>
              <a:rPr lang="en-US" altLang="zh-CN" sz="2400" dirty="0">
                <a:cs typeface="+mn-ea"/>
                <a:sym typeface="+mn-ea"/>
              </a:rPr>
              <a:t>对象的属性</a:t>
            </a:r>
            <a:endParaRPr lang="en-US" altLang="zh-CN" sz="2400" dirty="0">
              <a:cs typeface="+mn-ea"/>
              <a:sym typeface="+mn-ea"/>
            </a:endParaRPr>
          </a:p>
          <a:p>
            <a:pPr lvl="2"/>
            <a:r>
              <a:rPr lang="en-US" altLang="zh-CN" dirty="0">
                <a:cs typeface="+mn-ea"/>
                <a:sym typeface="+mn-ea"/>
              </a:rPr>
              <a:t> </a:t>
            </a:r>
            <a:r>
              <a:rPr lang="en-US" altLang="zh-CN" sz="2000" dirty="0">
                <a:cs typeface="+mn-ea"/>
                <a:sym typeface="+mn-ea"/>
              </a:rPr>
              <a:t>readyState</a:t>
            </a:r>
            <a:r>
              <a:rPr lang="zh-CN" altLang="en-US" sz="2000" dirty="0">
                <a:cs typeface="+mn-ea"/>
                <a:sym typeface="+mn-ea"/>
              </a:rPr>
              <a:t>：</a:t>
            </a:r>
            <a:r>
              <a:rPr lang="en-US" altLang="zh-CN" sz="2000" dirty="0">
                <a:cs typeface="+mn-ea"/>
                <a:sym typeface="+mn-ea"/>
              </a:rPr>
              <a:t>请求状态</a:t>
            </a:r>
            <a:endParaRPr lang="en-US" altLang="zh-CN" sz="2000" dirty="0">
              <a:cs typeface="+mn-ea"/>
              <a:sym typeface="+mn-ea"/>
            </a:endParaRPr>
          </a:p>
          <a:p>
            <a:pPr lvl="2"/>
            <a:r>
              <a:rPr lang="en-US" altLang="zh-CN" sz="2000" dirty="0">
                <a:cs typeface="+mn-ea"/>
                <a:sym typeface="+mn-ea"/>
              </a:rPr>
              <a:t> status</a:t>
            </a:r>
            <a:r>
              <a:rPr lang="zh-CN" altLang="en-US" sz="2000" dirty="0">
                <a:cs typeface="+mn-ea"/>
                <a:sym typeface="+mn-ea"/>
              </a:rPr>
              <a:t>：</a:t>
            </a:r>
            <a:r>
              <a:rPr lang="en-US" altLang="zh-CN" sz="2000" dirty="0">
                <a:cs typeface="+mn-ea"/>
                <a:sym typeface="+mn-ea"/>
              </a:rPr>
              <a:t>服务器返回的 http 请求响应值</a:t>
            </a:r>
            <a:endParaRPr lang="en-US" altLang="zh-CN" sz="2000" dirty="0">
              <a:cs typeface="+mn-ea"/>
              <a:sym typeface="+mn-ea"/>
            </a:endParaRPr>
          </a:p>
          <a:p>
            <a:pPr lvl="2"/>
            <a:r>
              <a:rPr lang="en-US" altLang="zh-CN" sz="2000" dirty="0">
                <a:cs typeface="+mn-ea"/>
                <a:sym typeface="+mn-ea"/>
              </a:rPr>
              <a:t> responseText</a:t>
            </a:r>
            <a:r>
              <a:rPr lang="zh-CN" altLang="en-US" sz="2000" dirty="0">
                <a:cs typeface="+mn-ea"/>
                <a:sym typeface="+mn-ea"/>
              </a:rPr>
              <a:t>：</a:t>
            </a:r>
            <a:r>
              <a:rPr lang="en-US" altLang="zh-CN" sz="2000" dirty="0">
                <a:cs typeface="+mn-ea"/>
                <a:sym typeface="+mn-ea"/>
              </a:rPr>
              <a:t>服务器返回的文本</a:t>
            </a:r>
            <a:r>
              <a:rPr lang="zh-CN" altLang="en-US" sz="2000" dirty="0">
                <a:cs typeface="+mn-ea"/>
                <a:sym typeface="+mn-ea"/>
              </a:rPr>
              <a:t>数据</a:t>
            </a:r>
            <a:endParaRPr lang="zh-CN" altLang="en-US" sz="2000" dirty="0">
              <a:cs typeface="+mn-ea"/>
              <a:sym typeface="+mn-ea"/>
            </a:endParaRPr>
          </a:p>
          <a:p>
            <a:pPr lvl="2"/>
            <a:endParaRPr lang="en-US" altLang="zh-CN" sz="2000" dirty="0">
              <a:cs typeface="+mn-ea"/>
            </a:endParaRPr>
          </a:p>
          <a:p>
            <a:pPr marL="168275" lvl="1" indent="0">
              <a:buNone/>
            </a:pPr>
            <a:endParaRPr lang="en-US" altLang="zh-CN" sz="2000" dirty="0"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en-US" altLang="zh-CN" sz="2000" dirty="0">
              <a:solidFill>
                <a:srgbClr val="C00000"/>
              </a:solidFill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发送请求</a:t>
            </a:r>
            <a:r>
              <a:rPr lang="en-US" altLang="zh-CN" dirty="0"/>
              <a:t>send()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ea"/>
              </a:rPr>
              <a:t> onreadystatechange:</a:t>
            </a:r>
            <a:r>
              <a:rPr lang="zh-CN" altLang="en-US" dirty="0">
                <a:cs typeface="+mn-ea"/>
                <a:sym typeface="+mn-ea"/>
              </a:rPr>
              <a:t>请求状态改变触发器</a:t>
            </a:r>
            <a:endParaRPr lang="zh-CN" altLang="en-US" dirty="0"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回调事件处理函数</a:t>
            </a:r>
            <a:endParaRPr lang="zh-CN" altLang="en-US" dirty="0">
              <a:cs typeface="+mn-ea"/>
            </a:endParaRPr>
          </a:p>
          <a:p>
            <a:endParaRPr lang="en-US" altLang="zh-CN" dirty="0"/>
          </a:p>
        </p:txBody>
      </p:sp>
      <p:sp>
        <p:nvSpPr>
          <p:cNvPr id="26627" name="矩形 4"/>
          <p:cNvSpPr/>
          <p:nvPr/>
        </p:nvSpPr>
        <p:spPr>
          <a:xfrm>
            <a:off x="1520190" y="1931670"/>
            <a:ext cx="10009505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onreadystatechange 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= function(){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if(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xhr.readyState == 4 &amp;&amp; xhr.status == 200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	var txt = 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xhr.responseText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           document.write(txt);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	   //DOM操作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}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3000"/>
              </a:lnSpc>
              <a:spcBef>
                <a:spcPts val="600"/>
              </a:spcBef>
              <a:buNone/>
            </a:pP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30220" y="2820035"/>
            <a:ext cx="235902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6835140" y="2820035"/>
            <a:ext cx="167068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5092700" y="3244850"/>
            <a:ext cx="265112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sz="2800" dirty="0">
                <a:cs typeface="+mn-ea"/>
                <a:sym typeface="+mn-ea"/>
              </a:rPr>
              <a:t>readyState</a:t>
            </a:r>
            <a:r>
              <a:rPr lang="zh-CN" altLang="en-US" sz="2800" dirty="0">
                <a:cs typeface="+mn-ea"/>
                <a:sym typeface="+mn-ea"/>
              </a:rPr>
              <a:t>：</a:t>
            </a:r>
            <a:r>
              <a:rPr lang="en-US" altLang="zh-CN" sz="2800" dirty="0">
                <a:cs typeface="+mn-ea"/>
                <a:sym typeface="+mn-ea"/>
              </a:rPr>
              <a:t>请求状态</a:t>
            </a:r>
            <a:endParaRPr lang="en-US" altLang="zh-CN" sz="2800" dirty="0"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0 尚未初始化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1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正在发送请求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请求完成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请求成功，正在接受数据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sym typeface="+mn-ea"/>
              </a:rPr>
              <a:t>4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接收数据成功</a:t>
            </a:r>
            <a:endParaRPr lang="en-US" altLang="zh-CN" sz="24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buNone/>
            </a:pPr>
            <a:endParaRPr lang="zh-CN" altLang="en-US" b="1" dirty="0">
              <a:solidFill>
                <a:srgbClr val="C00000"/>
              </a:solidFill>
              <a:cs typeface="+mn-ea"/>
              <a:sym typeface="+mn-ea"/>
            </a:endParaRPr>
          </a:p>
          <a:p>
            <a:pPr lvl="1"/>
            <a:endParaRPr lang="en-US" altLang="zh-CN" sz="2000" dirty="0"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en-US" altLang="zh-CN" sz="2000" dirty="0">
              <a:solidFill>
                <a:srgbClr val="C00000"/>
              </a:solidFill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发送请求</a:t>
            </a:r>
            <a:r>
              <a:rPr lang="en-US" altLang="zh-CN" dirty="0"/>
              <a:t>send()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89880" y="1710055"/>
            <a:ext cx="6210935" cy="2287270"/>
            <a:chOff x="2577" y="6846"/>
            <a:chExt cx="9334" cy="33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r="70020"/>
            <a:stretch>
              <a:fillRect/>
            </a:stretch>
          </p:blipFill>
          <p:spPr>
            <a:xfrm>
              <a:off x="2577" y="6846"/>
              <a:ext cx="3230" cy="331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l="43345"/>
            <a:stretch>
              <a:fillRect/>
            </a:stretch>
          </p:blipFill>
          <p:spPr>
            <a:xfrm>
              <a:off x="5807" y="6846"/>
              <a:ext cx="6104" cy="331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ea"/>
              </a:rPr>
              <a:t> </a:t>
            </a:r>
            <a:r>
              <a:rPr lang="en-US" altLang="zh-CN" sz="2800" dirty="0">
                <a:cs typeface="+mn-ea"/>
                <a:sym typeface="+mn-ea"/>
              </a:rPr>
              <a:t>responseText</a:t>
            </a:r>
            <a:r>
              <a:rPr lang="zh-CN" altLang="en-US" sz="2800" dirty="0">
                <a:cs typeface="+mn-ea"/>
                <a:sym typeface="+mn-ea"/>
              </a:rPr>
              <a:t>：</a:t>
            </a:r>
            <a:r>
              <a:rPr lang="en-US" altLang="zh-CN" sz="2800" dirty="0">
                <a:cs typeface="+mn-ea"/>
                <a:sym typeface="+mn-ea"/>
              </a:rPr>
              <a:t>服务器返回的文本</a:t>
            </a:r>
            <a:r>
              <a:rPr lang="zh-CN" altLang="en-US" sz="2800" dirty="0">
                <a:cs typeface="+mn-ea"/>
                <a:sym typeface="+mn-ea"/>
              </a:rPr>
              <a:t>数据</a:t>
            </a:r>
            <a:endParaRPr lang="zh-CN" altLang="en-US" sz="2800" dirty="0">
              <a:cs typeface="+mn-ea"/>
              <a:sym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请求响应 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ea"/>
              </a:rPr>
              <a:t>json 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数据时得到的结果为</a:t>
            </a: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ea"/>
              </a:rPr>
              <a:t>字符串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类型</a:t>
            </a:r>
            <a:endParaRPr lang="zh-CN" altLang="en-US" sz="2400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ea"/>
              </a:rPr>
              <a:t>JSON.parse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ea"/>
              </a:rPr>
              <a:t>(</a:t>
            </a:r>
            <a:r>
              <a:rPr lang="en-US" altLang="x-none" dirty="0">
                <a:solidFill>
                  <a:schemeClr val="tx1"/>
                </a:solidFill>
                <a:latin typeface="Consolas" panose="020B0609020204030204" pitchFamily="1" charset="0"/>
                <a:sym typeface="+mn-ea"/>
              </a:rPr>
              <a:t>xhr.responseText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解析为 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ea"/>
              </a:rPr>
              <a:t>JavaScript 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对象</a:t>
            </a:r>
            <a:endParaRPr lang="zh-CN" altLang="en-US" sz="2400" dirty="0">
              <a:solidFill>
                <a:schemeClr val="tx1"/>
              </a:solidFill>
              <a:cs typeface="+mn-ea"/>
              <a:sym typeface="+mn-ea"/>
            </a:endParaRPr>
          </a:p>
          <a:p>
            <a:pPr marL="168275" lvl="1" indent="0">
              <a:buNone/>
            </a:pPr>
            <a:endParaRPr lang="zh-CN" altLang="en-US" sz="2400" dirty="0"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en-US" altLang="zh-CN" sz="2000" dirty="0">
              <a:solidFill>
                <a:srgbClr val="C00000"/>
              </a:solidFill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发送请求</a:t>
            </a:r>
            <a:r>
              <a:rPr lang="en-US" altLang="zh-CN" dirty="0">
                <a:sym typeface="+mn-ea"/>
              </a:rPr>
              <a:t>send()</a:t>
            </a:r>
            <a:endParaRPr lang="en-US" altLang="zh-CN" dirty="0"/>
          </a:p>
          <a:p>
            <a:endParaRPr lang="zh-CN" altLang="en-US" dirty="0">
              <a:cs typeface="+mn-ea"/>
            </a:endParaRPr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练习</a:t>
            </a:r>
            <a:endParaRPr lang="en-US" altLang="zh-CN" dirty="0"/>
          </a:p>
          <a:p>
            <a:endParaRPr lang="zh-CN" altLang="en-US" dirty="0">
              <a:cs typeface="+mn-ea"/>
            </a:endParaRPr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172"/>
          <a:stretch>
            <a:fillRect/>
          </a:stretch>
        </p:blipFill>
        <p:spPr>
          <a:xfrm>
            <a:off x="875665" y="1421130"/>
            <a:ext cx="10441305" cy="383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Ajax-get</a:t>
            </a:r>
            <a:r>
              <a:rPr lang="zh-CN" altLang="en-US" dirty="0"/>
              <a:t>异步请求</a:t>
            </a:r>
            <a:endParaRPr lang="zh-CN" altLang="en-US" dirty="0"/>
          </a:p>
        </p:txBody>
      </p:sp>
      <p:sp>
        <p:nvSpPr>
          <p:cNvPr id="26627" name="矩形 4"/>
          <p:cNvSpPr/>
          <p:nvPr/>
        </p:nvSpPr>
        <p:spPr>
          <a:xfrm>
            <a:off x="1162685" y="1029335"/>
            <a:ext cx="7520305" cy="5441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var xhr;	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if(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window.XMLHttpRequest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xhr = 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XMLHttpRequest()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}else{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xhr = 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ActiveXObjext('Microsoft.XMLHttp')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xhr.open('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get'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,'xx.json',true);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xhr.send(null);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onreadystatechange 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= function(){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if(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xhr.readyState == 4 &amp;&amp; xhr.status == 200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   var txt = 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xhr.responseText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          document.write(txt);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       //DOM操作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Ajax-post</a:t>
            </a:r>
            <a:r>
              <a:rPr lang="zh-CN" altLang="en-US" dirty="0"/>
              <a:t>异步请求</a:t>
            </a:r>
            <a:endParaRPr lang="zh-CN" altLang="en-US" dirty="0"/>
          </a:p>
        </p:txBody>
      </p:sp>
      <p:sp>
        <p:nvSpPr>
          <p:cNvPr id="26627" name="矩形 4"/>
          <p:cNvSpPr/>
          <p:nvPr/>
        </p:nvSpPr>
        <p:spPr>
          <a:xfrm>
            <a:off x="1162685" y="1029335"/>
            <a:ext cx="10191750" cy="57054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var xhr;	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if(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window.XMLHttpRequest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xhr=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XMLHttpRequest()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}else{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xhr=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ActiveXObjext('Microsoft.XMLHttp')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xhr.open('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post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' , 'xx.json' , true);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xhr.setRequestHeader(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Content-Type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application/-www-form-urlencoded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xhr.send(null);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onreadystatechange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=function(){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if(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xhr.readyState == 4 &amp;&amp; xhr.status == 200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   var txt = 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xhr.responseText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          document.write(txt);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       //DOM操作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ea"/>
              </a:rPr>
              <a:t> FormData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提供了一种表示表单数据的键值对的构造方式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经过它的数据可以使用 XMLHttpRequest.send() 方法送出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</a:rPr>
              <a:t>提交图片数据</a:t>
            </a:r>
            <a:endParaRPr lang="zh-CN" altLang="en-US" dirty="0">
              <a:cs typeface="+mn-ea"/>
            </a:endParaRPr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735455" y="3117850"/>
            <a:ext cx="71666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https://developer.mozilla.org/zh-CN/docs/Web/API/FormData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1765" y="845185"/>
            <a:ext cx="2087880" cy="9359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自学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异步请求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同源策略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cs typeface="+mn-ea"/>
                <a:sym typeface="+mn-ea"/>
              </a:rPr>
              <a:t> </a:t>
            </a:r>
            <a:r>
              <a:rPr sz="2800" dirty="0">
                <a:cs typeface="+mn-ea"/>
                <a:sym typeface="+mn-ea"/>
              </a:rPr>
              <a:t>AJAX 技术使开发者能够专注于互联网中</a:t>
            </a:r>
            <a:r>
              <a:rPr sz="2800" dirty="0">
                <a:solidFill>
                  <a:srgbClr val="FF0000"/>
                </a:solidFill>
                <a:cs typeface="+mn-ea"/>
                <a:sym typeface="+mn-ea"/>
              </a:rPr>
              <a:t>数据的传输</a:t>
            </a:r>
            <a:r>
              <a:rPr lang="zh-CN" sz="2800" dirty="0">
                <a:cs typeface="+mn-ea"/>
                <a:sym typeface="+mn-ea"/>
              </a:rPr>
              <a:t>。</a:t>
            </a:r>
            <a:endParaRPr lang="zh-CN" sz="2800" dirty="0">
              <a:cs typeface="+mn-ea"/>
              <a:sym typeface="+mn-ea"/>
            </a:endParaRPr>
          </a:p>
          <a:p>
            <a:r>
              <a:rPr lang="zh-CN" altLang="en-US" sz="2800" dirty="0">
                <a:cs typeface="+mn-ea"/>
                <a:sym typeface="+mn-ea"/>
              </a:rPr>
              <a:t> 但是 AJAX 技术并不是一把万能钥匙，互联网中的数据隐私和数据安全（</a:t>
            </a:r>
            <a:r>
              <a:rPr lang="zh-CN" altLang="en-US" sz="2800" dirty="0">
                <a:solidFill>
                  <a:srgbClr val="FF0000"/>
                </a:solidFill>
                <a:cs typeface="+mn-ea"/>
                <a:sym typeface="+mn-ea"/>
              </a:rPr>
              <a:t>例如你的银行账号和密码</a:t>
            </a:r>
            <a:r>
              <a:rPr lang="zh-CN" altLang="en-US" sz="2800" dirty="0">
                <a:cs typeface="+mn-ea"/>
                <a:sym typeface="+mn-ea"/>
              </a:rPr>
              <a:t>）也非常重要，为了保护某些用户数据的隐私与安全，浏览器使用“</a:t>
            </a:r>
            <a:r>
              <a:rPr lang="zh-CN" altLang="en-US" sz="2800" dirty="0">
                <a:solidFill>
                  <a:srgbClr val="FF0000"/>
                </a:solidFill>
                <a:cs typeface="+mn-ea"/>
                <a:sym typeface="+mn-ea"/>
              </a:rPr>
              <a:t>同源策略</a:t>
            </a:r>
            <a:r>
              <a:rPr lang="zh-CN" altLang="en-US" sz="2800" dirty="0">
                <a:cs typeface="+mn-ea"/>
                <a:sym typeface="+mn-ea"/>
              </a:rPr>
              <a:t>”限制了 AJAX 技术获取数据的范围和能力。  </a:t>
            </a:r>
            <a:endParaRPr lang="zh-CN" altLang="en-US" sz="2800" dirty="0">
              <a:cs typeface="+mn-ea"/>
              <a:sym typeface="+mn-ea"/>
            </a:endParaRPr>
          </a:p>
          <a:p>
            <a:r>
              <a:rPr lang="zh-CN" altLang="en-US" sz="2800" dirty="0">
                <a:cs typeface="+mn-ea"/>
                <a:sym typeface="+mn-ea"/>
              </a:rPr>
              <a:t> 但在一些合理的场景中，我们又不得不想办法绕过同源策略，实现</a:t>
            </a:r>
            <a:r>
              <a:rPr lang="zh-CN" altLang="en-US" sz="2800" dirty="0">
                <a:solidFill>
                  <a:srgbClr val="FF0000"/>
                </a:solidFill>
                <a:cs typeface="+mn-ea"/>
                <a:sym typeface="+mn-ea"/>
              </a:rPr>
              <a:t>跨域</a:t>
            </a:r>
            <a:r>
              <a:rPr lang="zh-CN" altLang="en-US" sz="2800" dirty="0">
                <a:cs typeface="+mn-ea"/>
                <a:sym typeface="+mn-ea"/>
              </a:rPr>
              <a:t>请求资源。</a:t>
            </a:r>
            <a:endParaRPr lang="zh-CN" altLang="en-US" sz="2800" dirty="0">
              <a:cs typeface="+mn-ea"/>
              <a:sym typeface="+mn-ea"/>
            </a:endParaRPr>
          </a:p>
          <a:p>
            <a:pPr marL="168275" lvl="1" indent="0">
              <a:buNone/>
            </a:pPr>
            <a:endParaRPr lang="zh-CN" altLang="en-US" sz="2800" dirty="0"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en-US" altLang="zh-CN" sz="2800" dirty="0">
              <a:solidFill>
                <a:srgbClr val="C00000"/>
              </a:solidFill>
              <a:cs typeface="+mn-ea"/>
              <a:sym typeface="+mn-ea"/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同源策略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880" y="1252220"/>
            <a:ext cx="7871460" cy="2438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1545" y="3894455"/>
            <a:ext cx="108261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 使用一种名为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HTTP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（HyperText Transfer Protocol，超文本传输协议）的协议作为规范，完成从客户端到服务器端等一系列运作流程。而协议是指规则的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约定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。可以说，Web 是建立在 HTTP 协议上通信的。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6110" y="328295"/>
            <a:ext cx="8309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https://developer.mozilla.org/zh-CN/docs/Web/HTTP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同源策略</a:t>
            </a:r>
            <a:endParaRPr lang="zh-CN" dirty="0"/>
          </a:p>
          <a:p>
            <a:endParaRPr lang="zh-CN" altLang="en-US" dirty="0">
              <a:cs typeface="+mn-ea"/>
            </a:endParaRPr>
          </a:p>
          <a:p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cs typeface="+mn-ea"/>
                <a:sym typeface="+mn-ea"/>
              </a:rPr>
              <a:t> </a:t>
            </a:r>
            <a:r>
              <a:rPr lang="zh-CN" altLang="en-US" dirty="0">
                <a:cs typeface="+mn-ea"/>
                <a:sym typeface="+mn-ea"/>
              </a:rPr>
              <a:t>同源策略（Same origin policy）是一种约定，它是浏览器最核心也是最基本的功能。</a:t>
            </a:r>
            <a:endParaRPr lang="zh-CN" altLang="en-US" dirty="0">
              <a:cs typeface="+mn-ea"/>
              <a:sym typeface="+mn-ea"/>
            </a:endParaRPr>
          </a:p>
          <a:p>
            <a:r>
              <a:rPr lang="zh-CN" altLang="en-US" dirty="0">
                <a:cs typeface="+mn-ea"/>
                <a:sym typeface="+mn-ea"/>
              </a:rPr>
              <a:t> 同源策略是指：</a:t>
            </a:r>
            <a:r>
              <a:rPr lang="zh-CN" altLang="en-US" b="1" dirty="0">
                <a:cs typeface="+mn-ea"/>
                <a:sym typeface="+mn-ea"/>
              </a:rPr>
              <a:t>限制不同源之间执行特定操作</a:t>
            </a:r>
            <a:r>
              <a:rPr lang="zh-CN" altLang="en-US" dirty="0">
                <a:cs typeface="+mn-ea"/>
                <a:sym typeface="+mn-ea"/>
              </a:rPr>
              <a:t>  </a:t>
            </a:r>
            <a:endParaRPr lang="zh-CN" altLang="en-US" dirty="0">
              <a:cs typeface="+mn-ea"/>
              <a:sym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dirty="0">
                <a:cs typeface="+mn-ea"/>
                <a:sym typeface="+mn-ea"/>
              </a:rPr>
              <a:t>同源：是指</a:t>
            </a:r>
            <a:r>
              <a:rPr lang="zh-CN" altLang="en-US" b="1" dirty="0">
                <a:cs typeface="+mn-ea"/>
                <a:sym typeface="+mn-ea"/>
              </a:rPr>
              <a:t>域名、协议、端口都</a:t>
            </a:r>
            <a:r>
              <a:rPr lang="zh-CN" altLang="en-US" dirty="0">
                <a:cs typeface="+mn-ea"/>
                <a:sym typeface="+mn-ea"/>
              </a:rPr>
              <a:t>相同</a:t>
            </a:r>
            <a:endParaRPr lang="zh-CN" altLang="en-US" dirty="0">
              <a:cs typeface="+mn-ea"/>
              <a:sym typeface="+mn-ea"/>
            </a:endParaRPr>
          </a:p>
          <a:p>
            <a:pPr lvl="2"/>
            <a:r>
              <a:rPr lang="zh-CN" altLang="en-US" sz="2000" dirty="0">
                <a:cs typeface="+mn-ea"/>
                <a:sym typeface="+mn-ea"/>
              </a:rPr>
              <a:t>只要协议、域名、端口有任何一个不同，则都被当作不同的域，不同的源</a:t>
            </a:r>
            <a:endParaRPr lang="zh-CN" altLang="en-US" sz="2000" dirty="0">
              <a:cs typeface="+mn-ea"/>
              <a:sym typeface="+mn-ea"/>
            </a:endParaRPr>
          </a:p>
          <a:p>
            <a:pPr lvl="1"/>
            <a:r>
              <a:rPr lang="zh-CN" altLang="en-US" dirty="0">
                <a:cs typeface="+mn-ea"/>
                <a:sym typeface="+mn-ea"/>
              </a:rPr>
              <a:t> 特定操作：</a:t>
            </a:r>
            <a:endParaRPr lang="zh-CN" altLang="en-US" dirty="0">
              <a:cs typeface="+mn-ea"/>
              <a:sym typeface="+mn-ea"/>
            </a:endParaRPr>
          </a:p>
          <a:p>
            <a:pPr lvl="1"/>
            <a:endParaRPr lang="zh-CN" altLang="en-US" dirty="0">
              <a:cs typeface="+mn-ea"/>
              <a:sym typeface="+mn-ea"/>
            </a:endParaRPr>
          </a:p>
          <a:p>
            <a:pPr>
              <a:buNone/>
            </a:pPr>
            <a:endParaRPr lang="zh-CN" altLang="en-US" dirty="0"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zh-CN" altLang="en-US" sz="2800" dirty="0">
              <a:cs typeface="+mn-ea"/>
              <a:sym typeface="+mn-ea"/>
            </a:endParaRPr>
          </a:p>
        </p:txBody>
      </p:sp>
      <p:sp>
        <p:nvSpPr>
          <p:cNvPr id="26627" name="矩形 4"/>
          <p:cNvSpPr/>
          <p:nvPr/>
        </p:nvSpPr>
        <p:spPr>
          <a:xfrm>
            <a:off x="1610995" y="4451985"/>
            <a:ext cx="5852795" cy="154051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anchor="t"/>
          <a:p>
            <a:pPr marL="0" lvl="1"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 Cookie，LocalStorage 等中的数据；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 DOM 元素；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发送 AJAX 请求；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52615" y="4684395"/>
            <a:ext cx="4989830" cy="1206500"/>
            <a:chOff x="9480" y="7377"/>
            <a:chExt cx="7858" cy="19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" name="矩形 4"/>
            <p:cNvSpPr/>
            <p:nvPr/>
          </p:nvSpPr>
          <p:spPr>
            <a:xfrm>
              <a:off x="9480" y="7377"/>
              <a:ext cx="7858" cy="1900"/>
            </a:xfrm>
            <a:prstGeom prst="rect">
              <a:avLst/>
            </a:prstGeom>
            <a:grpFill/>
            <a:ln w="12700" cmpd="sng">
              <a:solidFill>
                <a:srgbClr val="C00000"/>
              </a:solidFill>
              <a:prstDash val="solid"/>
            </a:ln>
          </p:spPr>
          <p:txBody>
            <a:bodyPr anchor="t"/>
            <a:p>
              <a:pPr marL="0" indent="0" fontAlgn="auto">
                <a:lnSpc>
                  <a:spcPct val="150000"/>
                </a:lnSpc>
                <a:spcBef>
                  <a:spcPts val="400"/>
                </a:spcBef>
                <a:buNone/>
              </a:pPr>
              <a:r>
                <a:rPr lang="en-US" altLang="x-none" sz="2000" dirty="0">
                  <a:latin typeface="Consolas" panose="020B0609020204030204" pitchFamily="1" charset="0"/>
                  <a:ea typeface="微软雅黑" panose="020B0503020204020204" pitchFamily="34" charset="-122"/>
                  <a:sym typeface="+mn-ea"/>
                </a:rPr>
                <a:t>https://baike.baidu.com/error.html</a:t>
              </a:r>
              <a:endPara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endParaRPr>
            </a:p>
            <a:p>
              <a:pPr marL="0" indent="0" fontAlgn="auto">
                <a:lnSpc>
                  <a:spcPct val="150000"/>
                </a:lnSpc>
                <a:spcBef>
                  <a:spcPts val="400"/>
                </a:spcBef>
                <a:buNone/>
              </a:pPr>
              <a:r>
                <a:rPr lang="en-US" altLang="x-none" sz="2000" dirty="0">
                  <a:latin typeface="Consolas" panose="020B0609020204030204" pitchFamily="1" charset="0"/>
                  <a:ea typeface="微软雅黑" panose="020B0503020204020204" pitchFamily="34" charset="-122"/>
                  <a:sym typeface="+mn-ea"/>
                </a:rPr>
                <a:t>http://www.a.com:8000/jquery.js</a:t>
              </a:r>
              <a:endPara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endParaRPr>
            </a:p>
            <a:p>
              <a:pPr marL="0" indent="0" fontAlgn="auto">
                <a:lnSpc>
                  <a:spcPct val="150000"/>
                </a:lnSpc>
                <a:spcBef>
                  <a:spcPts val="400"/>
                </a:spcBef>
                <a:buNone/>
              </a:pPr>
              <a:endPara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9598" y="8144"/>
              <a:ext cx="1232" cy="0"/>
            </a:xfrm>
            <a:prstGeom prst="line">
              <a:avLst/>
            </a:prstGeom>
            <a:grp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直接连接符 5"/>
            <p:cNvCxnSpPr/>
            <p:nvPr/>
          </p:nvCxnSpPr>
          <p:spPr>
            <a:xfrm>
              <a:off x="9598" y="9032"/>
              <a:ext cx="1232" cy="0"/>
            </a:xfrm>
            <a:prstGeom prst="line">
              <a:avLst/>
            </a:prstGeom>
            <a:grp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6"/>
            <p:cNvCxnSpPr/>
            <p:nvPr/>
          </p:nvCxnSpPr>
          <p:spPr>
            <a:xfrm>
              <a:off x="11334" y="8144"/>
              <a:ext cx="3269" cy="0"/>
            </a:xfrm>
            <a:prstGeom prst="line">
              <a:avLst/>
            </a:prstGeom>
            <a:grp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连接符 7"/>
            <p:cNvCxnSpPr/>
            <p:nvPr/>
          </p:nvCxnSpPr>
          <p:spPr>
            <a:xfrm>
              <a:off x="11070" y="9032"/>
              <a:ext cx="2061" cy="0"/>
            </a:xfrm>
            <a:prstGeom prst="line">
              <a:avLst/>
            </a:prstGeom>
            <a:grp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直接连接符 8"/>
            <p:cNvCxnSpPr/>
            <p:nvPr/>
          </p:nvCxnSpPr>
          <p:spPr>
            <a:xfrm>
              <a:off x="13254" y="9032"/>
              <a:ext cx="1005" cy="0"/>
            </a:xfrm>
            <a:prstGeom prst="line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直接连接符 9"/>
            <p:cNvCxnSpPr/>
            <p:nvPr/>
          </p:nvCxnSpPr>
          <p:spPr>
            <a:xfrm>
              <a:off x="14918" y="8144"/>
              <a:ext cx="2173" cy="0"/>
            </a:xfrm>
            <a:prstGeom prst="line">
              <a:avLst/>
            </a:prstGeom>
            <a:grp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直接连接符 10"/>
            <p:cNvCxnSpPr/>
            <p:nvPr/>
          </p:nvCxnSpPr>
          <p:spPr>
            <a:xfrm>
              <a:off x="14502" y="9032"/>
              <a:ext cx="2173" cy="0"/>
            </a:xfrm>
            <a:prstGeom prst="line">
              <a:avLst/>
            </a:prstGeom>
            <a:grp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-31750" y="-55880"/>
            <a:ext cx="12235815" cy="69195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78" name="图片 3" descr="火狐截图_2016-06-14T09-02-11.946Z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0" y="615315"/>
            <a:ext cx="8282305" cy="5577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81005" cy="4921885"/>
          </a:xfrm>
        </p:spPr>
        <p:txBody>
          <a:bodyPr/>
          <a:p>
            <a:r>
              <a:rPr lang="en-US" altLang="zh-CN"/>
              <a:t> 请求跨域了，那么请求到底发出去没有？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/>
              <a:t>跨域并不是请求发不出去，请求能发出去，服务端能收到请求并正常返回结果，只是结果被浏览器拦截了。</a:t>
            </a:r>
            <a:endParaRPr lang="en-US" altLang="zh-CN"/>
          </a:p>
          <a:p>
            <a:pPr lvl="0"/>
            <a:r>
              <a:rPr lang="en-US" altLang="zh-CN"/>
              <a:t> 通过表单的方式可以发起跨域请求，为什么 Ajax </a:t>
            </a:r>
            <a:r>
              <a:rPr lang="zh-CN" altLang="en-US"/>
              <a:t>不可以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/>
              <a:t>因为归根结底，</a:t>
            </a:r>
            <a:r>
              <a:rPr lang="en-US" altLang="zh-CN" b="1">
                <a:solidFill>
                  <a:schemeClr val="tx1"/>
                </a:solidFill>
              </a:rPr>
              <a:t>跨域是为了阻止用户读取到另一个域名下的内容</a:t>
            </a:r>
            <a:r>
              <a:rPr lang="en-US" altLang="zh-CN"/>
              <a:t>，Ajax 可以获取响应，浏览器认为这不安全，所以拦截了响应。但是表单并不会获取新的内容，所以可以发起跨域请求。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跨域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3625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/>
              <a:t>HTTP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r>
              <a:rPr lang="zh-CN" altLang="en-US"/>
              <a:t>《图解</a:t>
            </a:r>
            <a:r>
              <a:rPr lang="en-US" altLang="zh-CN"/>
              <a:t>HTTP</a:t>
            </a:r>
            <a:r>
              <a:rPr lang="zh-CN" altLang="en-US"/>
              <a:t>》</a:t>
            </a:r>
            <a:endParaRPr lang="zh-CN" altLang="en-US"/>
          </a:p>
          <a:p>
            <a:pPr lvl="0"/>
            <a:r>
              <a:rPr lang="zh-CN" altLang="en-US" sz="2800"/>
              <a:t> 表单提交数据的数据格式</a:t>
            </a:r>
            <a:endParaRPr lang="zh-CN" altLang="en-US" sz="2800"/>
          </a:p>
          <a:p>
            <a:pPr lvl="0"/>
            <a:r>
              <a:rPr lang="zh-CN" altLang="en-US" sz="2800"/>
              <a:t> </a:t>
            </a:r>
            <a:r>
              <a:rPr lang="en-US" altLang="zh-CN" sz="2800"/>
              <a:t>Ajax</a:t>
            </a:r>
            <a:endParaRPr lang="en-US" altLang="zh-CN" sz="2800"/>
          </a:p>
          <a:p>
            <a:pPr lvl="1"/>
            <a:r>
              <a:rPr lang="en-US" altLang="zh-CN" sz="2400"/>
              <a:t> </a:t>
            </a:r>
            <a:r>
              <a:rPr lang="zh-CN" altLang="en-US" sz="2400"/>
              <a:t>要求能手写</a:t>
            </a:r>
            <a:endParaRPr lang="zh-CN" altLang="en-US" sz="2400"/>
          </a:p>
          <a:p>
            <a:pPr lvl="0"/>
            <a:r>
              <a:rPr lang="zh-CN" altLang="en-US" sz="2800"/>
              <a:t> 了解同源策略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权威指南》第</a:t>
            </a:r>
            <a:r>
              <a:rPr lang="en-US">
                <a:sym typeface="+mn-ea"/>
              </a:rPr>
              <a:t>18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965" y="3884295"/>
            <a:ext cx="108261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 是一种不保存状态，即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无状态（stateless）协议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。HTTP 协议自身不对请求和响应之间的通信状态进行保存。也就是说在 HTTP 这个级别，协议对于发送过的请求或响应都不做持久化处理。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680" y="1144270"/>
            <a:ext cx="7004685" cy="2453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请求响应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570990"/>
            <a:ext cx="8023860" cy="2339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4460" y="4425315"/>
            <a:ext cx="9632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 协议规定，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从客户端发出，最后服务器端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该请求并返回。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t>请求报文是由</a:t>
            </a:r>
            <a:r>
              <a:rPr>
                <a:solidFill>
                  <a:srgbClr val="FF0000"/>
                </a:solidFill>
              </a:rPr>
              <a:t>请求方法</a:t>
            </a:r>
            <a:r>
              <a:t>、</a:t>
            </a:r>
            <a:r>
              <a:rPr>
                <a:solidFill>
                  <a:srgbClr val="FF0000"/>
                </a:solidFill>
              </a:rPr>
              <a:t>请求 URI</a:t>
            </a:r>
            <a:r>
              <a:t>、</a:t>
            </a:r>
            <a:r>
              <a:rPr>
                <a:solidFill>
                  <a:srgbClr val="FF0000"/>
                </a:solidFill>
              </a:rPr>
              <a:t>协议版本</a:t>
            </a:r>
            <a:r>
              <a:t>、可选的请求</a:t>
            </a:r>
            <a:r>
              <a:rPr>
                <a:solidFill>
                  <a:srgbClr val="FF0000"/>
                </a:solidFill>
              </a:rPr>
              <a:t>首部字段</a:t>
            </a:r>
            <a:r>
              <a:t>和</a:t>
            </a:r>
            <a:r>
              <a:rPr>
                <a:solidFill>
                  <a:srgbClr val="FF0000"/>
                </a:solidFill>
              </a:rPr>
              <a:t>内容实体</a:t>
            </a:r>
            <a:r>
              <a:t>构成的。</a:t>
            </a: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请求报文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2167255"/>
            <a:ext cx="8199120" cy="3825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5" y="5048885"/>
            <a:ext cx="5227320" cy="1348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矩形 5"/>
          <p:cNvSpPr/>
          <p:nvPr/>
        </p:nvSpPr>
        <p:spPr>
          <a:xfrm>
            <a:off x="1431290" y="2898775"/>
            <a:ext cx="985520" cy="438150"/>
          </a:xfrm>
          <a:prstGeom prst="rect">
            <a:avLst/>
          </a:prstGeom>
          <a:noFill/>
          <a:ln w="508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响应报文基本上由</a:t>
            </a:r>
            <a:r>
              <a:rPr lang="en-US" altLang="zh-CN">
                <a:solidFill>
                  <a:srgbClr val="FF0000"/>
                </a:solidFill>
              </a:rPr>
              <a:t>协议版本</a:t>
            </a:r>
            <a:r>
              <a:rPr lang="en-US" altLang="zh-CN"/>
              <a:t>、</a:t>
            </a:r>
            <a:r>
              <a:rPr lang="en-US" altLang="zh-CN">
                <a:solidFill>
                  <a:srgbClr val="FF0000"/>
                </a:solidFill>
              </a:rPr>
              <a:t>状态码</a:t>
            </a:r>
            <a:r>
              <a:rPr lang="en-US" altLang="zh-CN"/>
              <a:t>（表示请求成功或失败的数字代</a:t>
            </a:r>
            <a:r>
              <a:t>码）、用以解释状态码的</a:t>
            </a:r>
            <a:r>
              <a:rPr>
                <a:solidFill>
                  <a:srgbClr val="FF0000"/>
                </a:solidFill>
              </a:rPr>
              <a:t>原因短语</a:t>
            </a:r>
            <a:r>
              <a:t>、可选的响应</a:t>
            </a:r>
            <a:r>
              <a:rPr>
                <a:solidFill>
                  <a:srgbClr val="FF0000"/>
                </a:solidFill>
              </a:rPr>
              <a:t>首部字段</a:t>
            </a:r>
            <a:r>
              <a:t>以及</a:t>
            </a:r>
            <a:r>
              <a:rPr>
                <a:solidFill>
                  <a:srgbClr val="FF0000"/>
                </a:solidFill>
              </a:rPr>
              <a:t>实体主体</a:t>
            </a:r>
            <a:r>
              <a:t>构成。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响应报文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895" y="2726055"/>
            <a:ext cx="7807325" cy="38595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45255" y="3547110"/>
            <a:ext cx="1273810" cy="438150"/>
          </a:xfrm>
          <a:prstGeom prst="rect">
            <a:avLst/>
          </a:prstGeom>
          <a:noFill/>
          <a:ln w="508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请求报文及响应报文的结构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0" y="1941195"/>
            <a:ext cx="7307580" cy="3314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5705" y="2646680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请求报文结构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5705" y="4140200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响应报文结构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58ba8a0c-0bf3-4070-a256-8d5a65a618d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5129</Words>
  <Application>WPS 演示</Application>
  <PresentationFormat>宽屏</PresentationFormat>
  <Paragraphs>425</Paragraphs>
  <Slides>45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Consolas</vt:lpstr>
      <vt:lpstr>Franklin Gothic Book</vt:lpstr>
      <vt:lpstr>华文彩云</vt:lpstr>
      <vt:lpstr>华文宋体</vt:lpstr>
      <vt:lpstr>华文新魏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1122</cp:revision>
  <dcterms:created xsi:type="dcterms:W3CDTF">2013-01-31T00:22:00Z</dcterms:created>
  <dcterms:modified xsi:type="dcterms:W3CDTF">2020-04-28T02:32:34Z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