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3"/>
    <p:sldMasterId id="2147483657" r:id="rId4"/>
    <p:sldMasterId id="2147483662" r:id="rId5"/>
    <p:sldMasterId id="2147483667" r:id="rId6"/>
    <p:sldMasterId id="2147483672" r:id="rId7"/>
    <p:sldMasterId id="2147483677" r:id="rId8"/>
  </p:sldMasterIdLst>
  <p:notesMasterIdLst>
    <p:notesMasterId r:id="rId10"/>
  </p:notesMasterIdLst>
  <p:handoutMasterIdLst>
    <p:handoutMasterId r:id="rId54"/>
  </p:handoutMasterIdLst>
  <p:sldIdLst>
    <p:sldId id="284" r:id="rId9"/>
    <p:sldId id="1027" r:id="rId11"/>
    <p:sldId id="1028" r:id="rId12"/>
    <p:sldId id="996" r:id="rId13"/>
    <p:sldId id="997" r:id="rId14"/>
    <p:sldId id="998" r:id="rId15"/>
    <p:sldId id="999" r:id="rId16"/>
    <p:sldId id="1000" r:id="rId17"/>
    <p:sldId id="1001" r:id="rId18"/>
    <p:sldId id="1002" r:id="rId19"/>
    <p:sldId id="1003" r:id="rId20"/>
    <p:sldId id="1029" r:id="rId21"/>
    <p:sldId id="1032" r:id="rId22"/>
    <p:sldId id="1033" r:id="rId23"/>
    <p:sldId id="1034" r:id="rId24"/>
    <p:sldId id="1035" r:id="rId25"/>
    <p:sldId id="1036" r:id="rId26"/>
    <p:sldId id="1079" r:id="rId27"/>
    <p:sldId id="1080" r:id="rId28"/>
    <p:sldId id="1030" r:id="rId29"/>
    <p:sldId id="1038" r:id="rId30"/>
    <p:sldId id="1078" r:id="rId31"/>
    <p:sldId id="1081" r:id="rId32"/>
    <p:sldId id="1040" r:id="rId33"/>
    <p:sldId id="1041" r:id="rId34"/>
    <p:sldId id="1082" r:id="rId35"/>
    <p:sldId id="1083" r:id="rId36"/>
    <p:sldId id="1085" r:id="rId37"/>
    <p:sldId id="1086" r:id="rId38"/>
    <p:sldId id="1042" r:id="rId39"/>
    <p:sldId id="1044" r:id="rId40"/>
    <p:sldId id="1031" r:id="rId41"/>
    <p:sldId id="955" r:id="rId42"/>
    <p:sldId id="1074" r:id="rId43"/>
    <p:sldId id="1077" r:id="rId44"/>
    <p:sldId id="958" r:id="rId45"/>
    <p:sldId id="1046" r:id="rId46"/>
    <p:sldId id="956" r:id="rId47"/>
    <p:sldId id="961" r:id="rId48"/>
    <p:sldId id="962" r:id="rId49"/>
    <p:sldId id="995" r:id="rId50"/>
    <p:sldId id="966" r:id="rId51"/>
    <p:sldId id="1088" r:id="rId52"/>
    <p:sldId id="862" r:id="rId53"/>
  </p:sldIdLst>
  <p:sldSz cx="12192000" cy="6858000"/>
  <p:notesSz cx="6858000" cy="9144000"/>
  <p:custDataLst>
    <p:tags r:id="rId58"/>
  </p:custDataLst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008469"/>
    <a:srgbClr val="006600"/>
    <a:srgbClr val="008080"/>
    <a:srgbClr val="004800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300" y="72"/>
      </p:cViewPr>
      <p:guideLst>
        <p:guide orient="horz" pos="2161"/>
        <p:guide pos="37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8" Type="http://schemas.openxmlformats.org/officeDocument/2006/relationships/tags" Target="tags/tag2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handoutMaster" Target="handoutMasters/handoutMaster1.xml"/><Relationship Id="rId53" Type="http://schemas.openxmlformats.org/officeDocument/2006/relationships/slide" Target="slides/slide44.xml"/><Relationship Id="rId52" Type="http://schemas.openxmlformats.org/officeDocument/2006/relationships/slide" Target="slides/slide43.xml"/><Relationship Id="rId51" Type="http://schemas.openxmlformats.org/officeDocument/2006/relationships/slide" Target="slides/slide42.xml"/><Relationship Id="rId50" Type="http://schemas.openxmlformats.org/officeDocument/2006/relationships/slide" Target="slides/slide41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0.xml"/><Relationship Id="rId48" Type="http://schemas.openxmlformats.org/officeDocument/2006/relationships/slide" Target="slides/slide39.xml"/><Relationship Id="rId47" Type="http://schemas.openxmlformats.org/officeDocument/2006/relationships/slide" Target="slides/slide38.xml"/><Relationship Id="rId46" Type="http://schemas.openxmlformats.org/officeDocument/2006/relationships/slide" Target="slides/slide37.xml"/><Relationship Id="rId45" Type="http://schemas.openxmlformats.org/officeDocument/2006/relationships/slide" Target="slides/slide36.xml"/><Relationship Id="rId44" Type="http://schemas.openxmlformats.org/officeDocument/2006/relationships/slide" Target="slides/slide35.xml"/><Relationship Id="rId43" Type="http://schemas.openxmlformats.org/officeDocument/2006/relationships/slide" Target="slides/slide34.xml"/><Relationship Id="rId42" Type="http://schemas.openxmlformats.org/officeDocument/2006/relationships/slide" Target="slides/slide33.xml"/><Relationship Id="rId41" Type="http://schemas.openxmlformats.org/officeDocument/2006/relationships/slide" Target="slides/slide32.xml"/><Relationship Id="rId40" Type="http://schemas.openxmlformats.org/officeDocument/2006/relationships/slide" Target="slides/slide31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0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0" Type="http://schemas.openxmlformats.org/officeDocument/2006/relationships/slide" Target="slides/slide11.xml"/><Relationship Id="rId2" Type="http://schemas.openxmlformats.org/officeDocument/2006/relationships/theme" Target="theme/theme1.xml"/><Relationship Id="rId19" Type="http://schemas.openxmlformats.org/officeDocument/2006/relationships/slide" Target="slides/slide10.xml"/><Relationship Id="rId18" Type="http://schemas.openxmlformats.org/officeDocument/2006/relationships/slide" Target="slides/slide9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1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D3FB2-7CB8-4067-B1A5-8C2CFD21EA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80927-B3A3-4EAB-8C66-CA304D1796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1143000" y="1070610"/>
            <a:ext cx="9715500" cy="492188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0">
              <a:lnSpc>
                <a:spcPts val="4000"/>
              </a:lnSpc>
              <a:spcAft>
                <a:spcPts val="1200"/>
              </a:spcAft>
              <a:buFont typeface="Wingdings" panose="05000000000000000000" charset="0"/>
              <a:buChar char=""/>
              <a:defRPr sz="2800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fontAlgn="base" latinLnBrk="0" hangingPunct="0">
              <a:lnSpc>
                <a:spcPts val="3500"/>
              </a:lnSpc>
              <a:spcAft>
                <a:spcPts val="600"/>
              </a:spcAft>
              <a:defRPr sz="2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1143000" y="1070610"/>
            <a:ext cx="9715500" cy="492188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0">
              <a:lnSpc>
                <a:spcPts val="4000"/>
              </a:lnSpc>
              <a:spcAft>
                <a:spcPts val="1200"/>
              </a:spcAft>
              <a:buFont typeface="Wingdings" panose="05000000000000000000" charset="0"/>
              <a:buChar char=""/>
              <a:defRPr sz="2800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fontAlgn="base" latinLnBrk="0" hangingPunct="0">
              <a:lnSpc>
                <a:spcPts val="3500"/>
              </a:lnSpc>
              <a:spcAft>
                <a:spcPts val="600"/>
              </a:spcAft>
              <a:defRPr sz="2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1143000" y="1070610"/>
            <a:ext cx="9715500" cy="492188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0">
              <a:lnSpc>
                <a:spcPts val="4000"/>
              </a:lnSpc>
              <a:spcAft>
                <a:spcPts val="1200"/>
              </a:spcAft>
              <a:buFont typeface="Wingdings" panose="05000000000000000000" charset="0"/>
              <a:buChar char=""/>
              <a:defRPr sz="2800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fontAlgn="base" latinLnBrk="0" hangingPunct="0">
              <a:lnSpc>
                <a:spcPts val="3500"/>
              </a:lnSpc>
              <a:spcAft>
                <a:spcPts val="600"/>
              </a:spcAft>
              <a:defRPr sz="2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1143000" y="1070610"/>
            <a:ext cx="9715500" cy="492188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0">
              <a:lnSpc>
                <a:spcPts val="4000"/>
              </a:lnSpc>
              <a:spcAft>
                <a:spcPts val="1200"/>
              </a:spcAft>
              <a:buFont typeface="Wingdings" panose="05000000000000000000" charset="0"/>
              <a:buChar char=""/>
              <a:defRPr sz="2800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fontAlgn="base" latinLnBrk="0" hangingPunct="0">
              <a:lnSpc>
                <a:spcPts val="3500"/>
              </a:lnSpc>
              <a:spcAft>
                <a:spcPts val="600"/>
              </a:spcAft>
              <a:defRPr sz="2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1143000" y="1070610"/>
            <a:ext cx="9715500" cy="492188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0">
              <a:lnSpc>
                <a:spcPts val="4000"/>
              </a:lnSpc>
              <a:spcAft>
                <a:spcPts val="1200"/>
              </a:spcAft>
              <a:buFont typeface="Wingdings" panose="05000000000000000000" charset="0"/>
              <a:buChar char=""/>
              <a:defRPr sz="2800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fontAlgn="base" latinLnBrk="0" hangingPunct="0">
              <a:lnSpc>
                <a:spcPts val="3500"/>
              </a:lnSpc>
              <a:spcAft>
                <a:spcPts val="600"/>
              </a:spcAft>
              <a:defRPr sz="2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1143000" y="1070610"/>
            <a:ext cx="9715500" cy="492188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0">
              <a:lnSpc>
                <a:spcPts val="4000"/>
              </a:lnSpc>
              <a:spcAft>
                <a:spcPts val="1200"/>
              </a:spcAft>
              <a:buFont typeface="Wingdings" panose="05000000000000000000" charset="0"/>
              <a:buChar char=""/>
              <a:defRPr sz="2800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fontAlgn="base" latinLnBrk="0" hangingPunct="0">
              <a:lnSpc>
                <a:spcPts val="3500"/>
              </a:lnSpc>
              <a:spcAft>
                <a:spcPts val="600"/>
              </a:spcAft>
              <a:defRPr sz="2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1143000" y="1070610"/>
            <a:ext cx="9715500" cy="492188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0">
              <a:lnSpc>
                <a:spcPts val="4000"/>
              </a:lnSpc>
              <a:spcAft>
                <a:spcPts val="1200"/>
              </a:spcAft>
              <a:buFont typeface="Wingdings" panose="05000000000000000000" charset="0"/>
              <a:buChar char=""/>
              <a:defRPr sz="2800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fontAlgn="base" latinLnBrk="0" hangingPunct="0">
              <a:lnSpc>
                <a:spcPts val="3500"/>
              </a:lnSpc>
              <a:spcAft>
                <a:spcPts val="600"/>
              </a:spcAft>
              <a:defRPr sz="2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宋体" panose="02010600030101010101" pitchFamily="2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5.GIF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6.jpeg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7" Type="http://schemas.openxmlformats.org/officeDocument/2006/relationships/image" Target="../media/image5.GIF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7" Type="http://schemas.openxmlformats.org/officeDocument/2006/relationships/image" Target="../media/image5.GIF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7" Type="http://schemas.openxmlformats.org/officeDocument/2006/relationships/image" Target="../media/image5.GIF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7" Type="http://schemas.openxmlformats.org/officeDocument/2006/relationships/image" Target="../media/image5.GIF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heme" Target="../theme/theme7.xml"/><Relationship Id="rId7" Type="http://schemas.openxmlformats.org/officeDocument/2006/relationships/image" Target="../media/image5.GIF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7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3" y="6056314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6370" indent="-1663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145" indent="-2298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24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7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7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7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7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7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0.png"/><Relationship Id="rId1" Type="http://schemas.openxmlformats.org/officeDocument/2006/relationships/tags" Target="../tags/tag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image" Target="../media/image42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3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进阶</a:t>
            </a:r>
            <a:endParaRPr lang="zh-CN" altLang="en-US" sz="4800" b="1">
              <a:solidFill>
                <a:srgbClr val="0084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7" y="4143377"/>
            <a:ext cx="528637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拷贝与继承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2" y="5784853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实例的方法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912495"/>
            <a:ext cx="7406640" cy="53873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7" name="文本框 6"/>
          <p:cNvSpPr txBox="1"/>
          <p:nvPr/>
        </p:nvSpPr>
        <p:spPr>
          <a:xfrm>
            <a:off x="11061700" y="6297930"/>
            <a:ext cx="8731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3.html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实例的方法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1185545"/>
            <a:ext cx="5463540" cy="42367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7" name="文本框 6"/>
          <p:cNvSpPr txBox="1"/>
          <p:nvPr/>
        </p:nvSpPr>
        <p:spPr>
          <a:xfrm>
            <a:off x="11061700" y="6297930"/>
            <a:ext cx="8731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4.html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函数方法与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prototype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深浅拷贝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417810" cy="4921885"/>
          </a:xfrm>
          <a:solidFill>
            <a:schemeClr val="bg1"/>
          </a:solidFill>
        </p:spPr>
        <p:txBody>
          <a:bodyPr/>
          <a:p>
            <a:r>
              <a:rPr lang="en-US" altLang="zh-CN"/>
              <a:t> </a:t>
            </a:r>
            <a:r>
              <a:rPr lang="zh-CN" altLang="en-US">
                <a:sym typeface="+mn-ea"/>
              </a:rPr>
              <a:t>计算 </a:t>
            </a:r>
            <a:r>
              <a:rPr lang="en-US" altLang="zh-CN">
                <a:sym typeface="+mn-ea"/>
              </a:rPr>
              <a:t>1+2+3+....+n </a:t>
            </a:r>
            <a:r>
              <a:rPr lang="zh-CN" altLang="en-US">
                <a:sym typeface="+mn-ea"/>
              </a:rPr>
              <a:t>的和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递归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b="49950"/>
          <a:stretch>
            <a:fillRect/>
          </a:stretch>
        </p:blipFill>
        <p:spPr>
          <a:xfrm>
            <a:off x="1455420" y="2140585"/>
            <a:ext cx="4495800" cy="191833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4" name="文本框 3"/>
          <p:cNvSpPr txBox="1"/>
          <p:nvPr/>
        </p:nvSpPr>
        <p:spPr>
          <a:xfrm>
            <a:off x="10986770" y="616775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785" y="2070735"/>
            <a:ext cx="4297045" cy="205803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417810" cy="4921885"/>
          </a:xfrm>
          <a:solidFill>
            <a:schemeClr val="bg1"/>
          </a:solidFill>
        </p:spPr>
        <p:txBody>
          <a:bodyPr/>
          <a:p>
            <a:r>
              <a:rPr lang="en-US" altLang="zh-CN" sz="2800">
                <a:sym typeface="+mn-ea"/>
              </a:rPr>
              <a:t> </a:t>
            </a:r>
            <a:r>
              <a:rPr lang="zh-CN" altLang="en-US" sz="2800">
                <a:sym typeface="+mn-ea"/>
              </a:rPr>
              <a:t>递归</a:t>
            </a:r>
            <a:endParaRPr lang="zh-CN" altLang="en-US" sz="2800">
              <a:sym typeface="+mn-ea"/>
            </a:endParaRPr>
          </a:p>
          <a:p>
            <a:pPr lvl="1"/>
            <a:r>
              <a:rPr lang="zh-CN" altLang="en-US" sz="240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一个方法重复调用自身的情况叫做递归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但是需要注意的是，一定要有一个条件来结束递归，否则将会陷入无限的循环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 sz="2800"/>
          </a:p>
          <a:p>
            <a:endParaRPr lang="en-US" altLang="zh-CN" sz="2800"/>
          </a:p>
          <a:p>
            <a:pPr>
              <a:buNone/>
            </a:pP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递归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870" y="3371215"/>
            <a:ext cx="6212205" cy="294005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5090" y="3287713"/>
            <a:ext cx="3855720" cy="310705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5" name="文本框 4"/>
          <p:cNvSpPr txBox="1"/>
          <p:nvPr/>
        </p:nvSpPr>
        <p:spPr>
          <a:xfrm>
            <a:off x="10986770" y="616775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递归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5080" y="2403475"/>
            <a:ext cx="6619240" cy="28194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080" y="1285240"/>
            <a:ext cx="3482340" cy="624840"/>
          </a:xfrm>
          <a:prstGeom prst="rect">
            <a:avLst/>
          </a:prstGeom>
          <a:ln w="28575" cmpd="sng">
            <a:solidFill>
              <a:srgbClr val="00B0F0"/>
            </a:solidFill>
            <a:prstDash val="solid"/>
          </a:ln>
        </p:spPr>
      </p:pic>
      <p:sp>
        <p:nvSpPr>
          <p:cNvPr id="4" name="文本框 3"/>
          <p:cNvSpPr txBox="1"/>
          <p:nvPr/>
        </p:nvSpPr>
        <p:spPr>
          <a:xfrm>
            <a:off x="10986770" y="616775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417810" cy="4921885"/>
          </a:xfrm>
          <a:solidFill>
            <a:schemeClr val="bg1"/>
          </a:solidFill>
        </p:spPr>
        <p:txBody>
          <a:bodyPr/>
          <a:p>
            <a:r>
              <a:rPr lang="en-US" altLang="zh-CN"/>
              <a:t> </a:t>
            </a:r>
            <a:r>
              <a:rPr lang="zh-CN" altLang="en-US">
                <a:sym typeface="+mn-ea"/>
              </a:rPr>
              <a:t>斐波那契数列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 </a:t>
            </a:r>
            <a:r>
              <a:rPr lang="zh-CN" altLang="en-US">
                <a:sym typeface="+mn-ea"/>
              </a:rPr>
              <a:t>1, 1, 2, 3, 5, 8, 13, 21, 34 …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递归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13230" y="2795270"/>
            <a:ext cx="6400800" cy="17449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5" name="文本框 4"/>
          <p:cNvSpPr txBox="1"/>
          <p:nvPr/>
        </p:nvSpPr>
        <p:spPr>
          <a:xfrm>
            <a:off x="10986770" y="616775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递归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9660" y="1836420"/>
            <a:ext cx="10012680" cy="45262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6" name="文本框 5"/>
          <p:cNvSpPr txBox="1"/>
          <p:nvPr/>
        </p:nvSpPr>
        <p:spPr>
          <a:xfrm>
            <a:off x="955040" y="1112520"/>
            <a:ext cx="491680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阿里巴巴2015年前端面试题：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递归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9675" y="1130935"/>
            <a:ext cx="8617585" cy="459613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2" name="文本框 1"/>
          <p:cNvSpPr txBox="1"/>
          <p:nvPr/>
        </p:nvSpPr>
        <p:spPr>
          <a:xfrm>
            <a:off x="10986770" y="616775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递归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7375" y="2567940"/>
            <a:ext cx="1744980" cy="21717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3740" y="1419860"/>
            <a:ext cx="2286000" cy="38633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845" y="1419860"/>
            <a:ext cx="4229100" cy="43434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7150" y="2567940"/>
            <a:ext cx="2247900" cy="21717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5" name="文本框 4"/>
          <p:cNvSpPr txBox="1"/>
          <p:nvPr/>
        </p:nvSpPr>
        <p:spPr>
          <a:xfrm>
            <a:off x="10843260" y="616775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函数方法与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prototype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深浅拷贝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函数方法与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prototype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深浅拷贝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拷贝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1107440"/>
            <a:ext cx="6377940" cy="32537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785" y="3024505"/>
            <a:ext cx="6670675" cy="232029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6" name="文本框 5"/>
          <p:cNvSpPr txBox="1"/>
          <p:nvPr/>
        </p:nvSpPr>
        <p:spPr>
          <a:xfrm>
            <a:off x="10843260" y="616775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11.html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417810" cy="4921885"/>
          </a:xfrm>
          <a:solidFill>
            <a:schemeClr val="bg1"/>
          </a:solidFill>
        </p:spPr>
        <p:txBody>
          <a:bodyPr/>
          <a:p>
            <a:r>
              <a:rPr lang="en-US" altLang="zh-CN"/>
              <a:t> </a:t>
            </a:r>
            <a:r>
              <a:rPr lang="zh-CN" altLang="en-US" sz="2800">
                <a:sym typeface="+mn-ea"/>
              </a:rPr>
              <a:t>拷贝</a:t>
            </a:r>
            <a:endParaRPr lang="zh-CN" altLang="en-US" sz="2800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 浅拷贝</a:t>
            </a:r>
            <a:endParaRPr lang="zh-CN" altLang="en-US" sz="2400">
              <a:sym typeface="+mn-ea"/>
            </a:endParaRPr>
          </a:p>
          <a:p>
            <a:pPr lvl="2"/>
            <a:r>
              <a:rPr lang="en-US" altLang="zh-CN" sz="2000">
                <a:sym typeface="+mn-ea"/>
              </a:rPr>
              <a:t>拷贝基本类型的</a:t>
            </a:r>
            <a:r>
              <a:rPr lang="zh-CN" altLang="en-US" sz="2000">
                <a:sym typeface="+mn-ea"/>
              </a:rPr>
              <a:t>值</a:t>
            </a:r>
            <a:endParaRPr lang="zh-CN" altLang="en-US" sz="2000">
              <a:sym typeface="+mn-ea"/>
            </a:endParaRPr>
          </a:p>
          <a:p>
            <a:pPr lvl="2"/>
            <a:r>
              <a:rPr lang="zh-CN" altLang="en-US" sz="2000">
                <a:sym typeface="+mn-ea"/>
              </a:rPr>
              <a:t>拷贝引用类型的引用（地址）</a:t>
            </a:r>
            <a:endParaRPr lang="zh-CN" altLang="en-US" sz="2000">
              <a:sym typeface="+mn-ea"/>
            </a:endParaRPr>
          </a:p>
          <a:p>
            <a:pPr lvl="0">
              <a:buNone/>
            </a:pPr>
            <a:endParaRPr lang="en-US" altLang="zh-CN" sz="3500"/>
          </a:p>
          <a:p>
            <a:pPr marL="168275" lvl="1" indent="0">
              <a:buNone/>
            </a:pPr>
            <a:endParaRPr lang="en-US" altLang="zh-CN" sz="2000"/>
          </a:p>
          <a:p>
            <a:pPr marL="168275" lvl="1" indent="0">
              <a:buNone/>
            </a:pPr>
            <a:endParaRPr lang="en-US" altLang="zh-CN" sz="2000"/>
          </a:p>
          <a:p>
            <a:endParaRPr lang="zh-CN" altLang="en-US" sz="200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拷贝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72540" y="3625215"/>
            <a:ext cx="1015936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fontAlgn="auto">
              <a:lnSpc>
                <a:spcPct val="150000"/>
              </a:lnSpc>
            </a:pPr>
            <a:r>
              <a:rPr lang="zh-CN" altLang="en-US" sz="2400">
                <a:latin typeface="宋体" panose="02010600030101010101" pitchFamily="2" charset="-122"/>
                <a:sym typeface="+mn-ea"/>
              </a:rPr>
              <a:t>对象拷贝时，如果属性值是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引用数据类型</a:t>
            </a:r>
            <a:r>
              <a:rPr lang="zh-CN" altLang="en-US" sz="2400">
                <a:latin typeface="宋体" panose="02010600030101010101" pitchFamily="2" charset="-122"/>
                <a:sym typeface="+mn-ea"/>
              </a:rPr>
              <a:t>时，这时候我们传递的只是一个地址。因此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子对象</a:t>
            </a:r>
            <a:r>
              <a:rPr lang="zh-CN" altLang="en-US" sz="2400">
                <a:latin typeface="宋体" panose="02010600030101010101" pitchFamily="2" charset="-122"/>
                <a:sym typeface="+mn-ea"/>
              </a:rPr>
              <a:t>在访问该属性时，会根据地址回溯到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父对象</a:t>
            </a:r>
            <a:r>
              <a:rPr lang="zh-CN" altLang="en-US" sz="2400">
                <a:latin typeface="宋体" panose="02010600030101010101" pitchFamily="2" charset="-122"/>
                <a:sym typeface="+mn-ea"/>
              </a:rPr>
              <a:t>指向的堆内存中，即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父子对象发生了关联</a:t>
            </a:r>
            <a:r>
              <a:rPr lang="zh-CN" altLang="en-US" sz="2400">
                <a:latin typeface="宋体" panose="02010600030101010101" pitchFamily="2" charset="-122"/>
                <a:sym typeface="+mn-ea"/>
              </a:rPr>
              <a:t>，两者的属性值会指向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同一内存空间</a:t>
            </a:r>
            <a:r>
              <a:rPr lang="zh-CN" altLang="en-US" sz="2400">
                <a:latin typeface="宋体" panose="02010600030101010101" pitchFamily="2" charset="-122"/>
                <a:sym typeface="+mn-ea"/>
              </a:rPr>
              <a:t>。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拷贝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2183"/>
          <a:stretch>
            <a:fillRect/>
          </a:stretch>
        </p:blipFill>
        <p:spPr>
          <a:xfrm>
            <a:off x="5913120" y="2668905"/>
            <a:ext cx="5732145" cy="31826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10" y="1637665"/>
            <a:ext cx="4983480" cy="42138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9" name="矩形 8"/>
          <p:cNvSpPr/>
          <p:nvPr/>
        </p:nvSpPr>
        <p:spPr>
          <a:xfrm>
            <a:off x="623570" y="2924810"/>
            <a:ext cx="3384550" cy="1871980"/>
          </a:xfrm>
          <a:prstGeom prst="rect">
            <a:avLst/>
          </a:prstGeom>
          <a:noFill/>
          <a:ln w="539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54370" y="1637665"/>
            <a:ext cx="614743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浅拷贝不是直接赋值，而是新建了一个对象，然后将源对象的属性都一一复制过来。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2927985" y="2204720"/>
            <a:ext cx="2807970" cy="1224280"/>
          </a:xfrm>
          <a:prstGeom prst="straightConnector1">
            <a:avLst/>
          </a:prstGeom>
          <a:solidFill>
            <a:schemeClr val="accent1"/>
          </a:solidFill>
          <a:ln w="476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0" name="文本框 9"/>
          <p:cNvSpPr txBox="1"/>
          <p:nvPr/>
        </p:nvSpPr>
        <p:spPr>
          <a:xfrm>
            <a:off x="10843260" y="616775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417810" cy="4921885"/>
          </a:xfrm>
          <a:solidFill>
            <a:schemeClr val="bg1"/>
          </a:solidFill>
        </p:spPr>
        <p:txBody>
          <a:bodyPr/>
          <a:p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深拷贝 </a:t>
            </a:r>
            <a:r>
              <a:rPr lang="en-US" altLang="zh-CN">
                <a:sym typeface="+mn-ea"/>
              </a:rPr>
              <a:t>= </a:t>
            </a:r>
            <a:r>
              <a:rPr lang="zh-CN" altLang="en-US">
                <a:sym typeface="+mn-ea"/>
              </a:rPr>
              <a:t>浅拷贝 </a:t>
            </a:r>
            <a:r>
              <a:rPr lang="en-US" altLang="zh-CN">
                <a:sym typeface="+mn-ea"/>
              </a:rPr>
              <a:t>+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递归</a:t>
            </a:r>
            <a:endParaRPr lang="en-US" altLang="zh-CN">
              <a:solidFill>
                <a:srgbClr val="FF0000"/>
              </a:solidFill>
            </a:endParaRPr>
          </a:p>
          <a:p>
            <a:pPr>
              <a:buNone/>
            </a:pP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拷贝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2745" y="1838960"/>
            <a:ext cx="8287385" cy="449135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417810" cy="4921885"/>
          </a:xfrm>
          <a:solidFill>
            <a:schemeClr val="bg1"/>
          </a:solidFill>
        </p:spPr>
        <p:txBody>
          <a:bodyPr/>
          <a:p>
            <a:r>
              <a:rPr lang="en-US" altLang="zh-CN" sz="2800">
                <a:sym typeface="+mn-ea"/>
              </a:rPr>
              <a:t> </a:t>
            </a:r>
            <a:r>
              <a:rPr lang="zh-CN" altLang="en-US" sz="2800">
                <a:sym typeface="+mn-ea"/>
              </a:rPr>
              <a:t>拷贝</a:t>
            </a:r>
            <a:endParaRPr lang="en-US" altLang="zh-CN" sz="2800"/>
          </a:p>
          <a:p>
            <a:pPr lvl="1"/>
            <a:r>
              <a:rPr lang="zh-CN" altLang="en-US" sz="2800">
                <a:sym typeface="+mn-ea"/>
              </a:rPr>
              <a:t> </a:t>
            </a:r>
            <a:r>
              <a:rPr lang="zh-CN" altLang="en-US">
                <a:sym typeface="+mn-ea"/>
              </a:rPr>
              <a:t>深拷贝</a:t>
            </a:r>
            <a:endParaRPr lang="zh-CN" altLang="en-US" sz="2800"/>
          </a:p>
          <a:p>
            <a:pPr lvl="2"/>
            <a:r>
              <a:rPr lang="en-US" altLang="zh-CN" sz="2000">
                <a:sym typeface="+mn-ea"/>
              </a:rPr>
              <a:t>拷贝基本类型的</a:t>
            </a:r>
            <a:r>
              <a:rPr lang="zh-CN" altLang="en-US" sz="2000">
                <a:sym typeface="+mn-ea"/>
              </a:rPr>
              <a:t>值</a:t>
            </a:r>
            <a:endParaRPr lang="zh-CN" altLang="en-US" sz="2000"/>
          </a:p>
          <a:p>
            <a:pPr lvl="2"/>
            <a:r>
              <a:rPr lang="zh-CN" altLang="en-US" sz="2000">
                <a:sym typeface="+mn-ea"/>
              </a:rPr>
              <a:t>拷贝引用类型时（比如数组和或对象），使用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递归</a:t>
            </a:r>
            <a:r>
              <a:rPr lang="zh-CN" altLang="en-US" sz="2000">
                <a:sym typeface="+mn-ea"/>
              </a:rPr>
              <a:t>，把父对象中所有属于引用类型的对象都遍历赋给子对象即可。</a:t>
            </a:r>
            <a:endParaRPr lang="zh-CN" altLang="en-US" sz="2000"/>
          </a:p>
          <a:p>
            <a:pPr marL="168275" lvl="1" indent="0">
              <a:buNone/>
            </a:pPr>
            <a:endParaRPr lang="en-US" altLang="zh-CN" sz="2000"/>
          </a:p>
          <a:p>
            <a:pPr>
              <a:buNone/>
            </a:pPr>
            <a:endParaRPr lang="en-US" sz="200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拷贝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拷贝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555" y="1468120"/>
            <a:ext cx="5585460" cy="44958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7" name="文本框 6"/>
          <p:cNvSpPr txBox="1"/>
          <p:nvPr/>
        </p:nvSpPr>
        <p:spPr>
          <a:xfrm>
            <a:off x="6316345" y="1181100"/>
            <a:ext cx="5409565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创建一个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新的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对象给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person2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判断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person1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的属性值的数据类型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如果是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基本数据类型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，直接赋值，即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person2[key]=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person1[key]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4.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如果是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引用对象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，为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person2[key]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创建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新的对象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person2[key] =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{}||[]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5.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然后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遍历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person1[key]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的属性值拷贝给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person2[key]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........</a:t>
            </a:r>
            <a:b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</a:b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843260" y="616775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13.html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拷贝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7370" y="1938655"/>
            <a:ext cx="11295380" cy="2980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拷贝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6425" y="1875155"/>
            <a:ext cx="11261725" cy="278193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4" name="文本框 3"/>
          <p:cNvSpPr txBox="1"/>
          <p:nvPr/>
        </p:nvSpPr>
        <p:spPr>
          <a:xfrm>
            <a:off x="10843260" y="616775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13.html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拷贝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4235" y="1365250"/>
            <a:ext cx="7924165" cy="437515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770" y="5074285"/>
            <a:ext cx="6454140" cy="594360"/>
          </a:xfrm>
          <a:prstGeom prst="rect">
            <a:avLst/>
          </a:prstGeom>
          <a:ln w="28575" cmpd="sng">
            <a:solidFill>
              <a:srgbClr val="C00000"/>
            </a:solidFill>
            <a:prstDash val="solid"/>
          </a:ln>
        </p:spPr>
      </p:pic>
      <p:sp>
        <p:nvSpPr>
          <p:cNvPr id="5" name="文本框 4"/>
          <p:cNvSpPr txBox="1"/>
          <p:nvPr/>
        </p:nvSpPr>
        <p:spPr>
          <a:xfrm>
            <a:off x="10843260" y="616775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14.html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函数方法与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prototype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深浅拷贝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90930" y="1059180"/>
            <a:ext cx="10417810" cy="5255895"/>
          </a:xfrm>
          <a:solidFill>
            <a:schemeClr val="bg1"/>
          </a:solidFill>
        </p:spPr>
        <p:txBody>
          <a:bodyPr/>
          <a:p>
            <a:r>
              <a:rPr lang="en-US" altLang="zh-CN" sz="2800">
                <a:sym typeface="+mn-ea"/>
              </a:rPr>
              <a:t>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浅拷贝</a:t>
            </a:r>
            <a:r>
              <a:rPr lang="en-US" altLang="zh-CN">
                <a:sym typeface="+mn-ea"/>
              </a:rPr>
              <a:t>： 将原对象或原数组的引用直接赋给新对象</a:t>
            </a:r>
            <a:r>
              <a:rPr lang="zh-CN" altLang="en-US">
                <a:sym typeface="+mn-ea"/>
              </a:rPr>
              <a:t>的属性</a:t>
            </a:r>
            <a:r>
              <a:rPr lang="en-US" altLang="zh-CN">
                <a:sym typeface="+mn-ea"/>
              </a:rPr>
              <a:t>，新对象／数组</a:t>
            </a:r>
            <a:r>
              <a:rPr lang="zh-CN" altLang="en-US">
                <a:sym typeface="+mn-ea"/>
              </a:rPr>
              <a:t>的属性</a:t>
            </a:r>
            <a:r>
              <a:rPr lang="en-US" altLang="zh-CN">
                <a:sym typeface="+mn-ea"/>
              </a:rPr>
              <a:t>只是原对象</a:t>
            </a:r>
            <a:r>
              <a:rPr lang="zh-CN" altLang="en-US">
                <a:sym typeface="+mn-ea"/>
              </a:rPr>
              <a:t>属性</a:t>
            </a:r>
            <a:r>
              <a:rPr lang="en-US" altLang="zh-CN">
                <a:sym typeface="+mn-ea"/>
              </a:rPr>
              <a:t>的一个引用</a:t>
            </a:r>
            <a:endParaRPr lang="en-US" altLang="zh-CN"/>
          </a:p>
          <a:p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深拷贝</a:t>
            </a:r>
            <a:r>
              <a:rPr lang="en-US" altLang="zh-CN">
                <a:sym typeface="+mn-ea"/>
              </a:rPr>
              <a:t>： 创建一个新的对象和数组，将原对象的各项属性的“值”拷贝过来，是“值”而不是“引用”</a:t>
            </a:r>
            <a:endParaRPr lang="en-US" altLang="zh-CN"/>
          </a:p>
          <a:p>
            <a:r>
              <a:rPr lang="en-US" altLang="zh-CN">
                <a:sym typeface="+mn-ea"/>
              </a:rPr>
              <a:t> 深</a:t>
            </a:r>
            <a:r>
              <a:rPr lang="zh-CN" altLang="en-US">
                <a:sym typeface="+mn-ea"/>
              </a:rPr>
              <a:t>拷贝</a:t>
            </a:r>
            <a:r>
              <a:rPr lang="en-US" altLang="zh-CN">
                <a:sym typeface="+mn-ea"/>
              </a:rPr>
              <a:t>和浅</a:t>
            </a:r>
            <a:r>
              <a:rPr lang="zh-CN" altLang="en-US">
                <a:sym typeface="+mn-ea"/>
              </a:rPr>
              <a:t>拷贝</a:t>
            </a:r>
            <a:r>
              <a:rPr lang="en-US" altLang="zh-CN">
                <a:sym typeface="+mn-ea"/>
              </a:rPr>
              <a:t>最根本的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区别</a:t>
            </a:r>
            <a:r>
              <a:rPr lang="en-US" altLang="zh-CN">
                <a:sym typeface="+mn-ea"/>
              </a:rPr>
              <a:t>在于是否是真正获取了一个对象的复制实体，而不是引用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r>
              <a:rPr lang="en-US" altLang="zh-CN" sz="2800">
                <a:sym typeface="+mn-ea"/>
              </a:rPr>
              <a:t> 深拷贝的缺点</a:t>
            </a:r>
            <a:endParaRPr lang="en-US" altLang="zh-CN" sz="2800"/>
          </a:p>
          <a:p>
            <a:pPr lvl="1"/>
            <a:r>
              <a:rPr lang="en-US" altLang="zh-CN" sz="280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虽然深拷贝能够避免浅拷贝出现的问题，但是却会带来性能上的问题，如果一个对象非常复杂或数据庞大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性能消耗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也会增加</a:t>
            </a:r>
            <a:endParaRPr lang="en-US" altLang="zh-CN" sz="2800"/>
          </a:p>
          <a:p>
            <a:pPr marL="168275" lvl="1" indent="0">
              <a:buNone/>
            </a:pPr>
            <a:endParaRPr lang="en-US" sz="200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拷贝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417810" cy="4921885"/>
          </a:xfrm>
          <a:solidFill>
            <a:schemeClr val="bg1"/>
          </a:solidFill>
        </p:spPr>
        <p:txBody>
          <a:bodyPr/>
          <a:p>
            <a:r>
              <a:rPr lang="en-US" altLang="zh-CN" sz="2800">
                <a:sym typeface="+mn-ea"/>
              </a:rPr>
              <a:t> 为什么要使用拷贝？</a:t>
            </a:r>
            <a:endParaRPr lang="en-US" altLang="zh-CN" sz="2800">
              <a:sym typeface="+mn-ea"/>
            </a:endParaRPr>
          </a:p>
          <a:p>
            <a:pPr lvl="1"/>
            <a:r>
              <a:rPr lang="en-US" altLang="zh-CN" sz="2800"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我们希望在改变新的数组（对象）的时候，不改变原数组（对象）</a:t>
            </a:r>
            <a:endParaRPr lang="en-US" altLang="zh-CN"/>
          </a:p>
          <a:p>
            <a:pPr lvl="0"/>
            <a:r>
              <a:rPr lang="en-US" altLang="zh-CN" sz="2800">
                <a:sym typeface="+mn-ea"/>
              </a:rPr>
              <a:t> 拷贝的要求程度</a:t>
            </a:r>
            <a:endParaRPr lang="en-US" altLang="zh-CN" sz="2800">
              <a:sym typeface="+mn-ea"/>
            </a:endParaRPr>
          </a:p>
          <a:p>
            <a:pPr lvl="1"/>
            <a:r>
              <a:rPr lang="en-US" altLang="zh-CN" sz="2800"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是仅“深”拷贝第一层级的对象属性或数组元素</a:t>
            </a:r>
            <a:endParaRPr lang="en-US" altLang="zh-CN">
              <a:solidFill>
                <a:schemeClr val="tx1"/>
              </a:solidFill>
              <a:cs typeface="+mn-ea"/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 还是递归拷贝所有层级的对象属性和数组元素</a:t>
            </a:r>
            <a:endParaRPr lang="en-US" altLang="zh-CN">
              <a:solidFill>
                <a:schemeClr val="tx1"/>
              </a:solidFill>
              <a:cs typeface="+mn-ea"/>
              <a:sym typeface="+mn-ea"/>
            </a:endParaRPr>
          </a:p>
          <a:p>
            <a:pPr lvl="0"/>
            <a:r>
              <a:rPr lang="en-US" altLang="zh-CN" sz="2800">
                <a:sym typeface="+mn-ea"/>
              </a:rPr>
              <a:t> 检验拷贝成功</a:t>
            </a:r>
            <a:endParaRPr lang="en-US" altLang="zh-CN" sz="2800">
              <a:sym typeface="+mn-ea"/>
            </a:endParaRPr>
          </a:p>
          <a:p>
            <a:pPr lvl="1"/>
            <a:r>
              <a:rPr lang="en-US" altLang="zh-CN" sz="2800"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改变一个新对象/数组中的属性/元素，都不改变原对象/数组</a:t>
            </a:r>
            <a:endParaRPr lang="en-US" altLang="zh-CN" sz="2400">
              <a:solidFill>
                <a:schemeClr val="tx1"/>
              </a:solidFill>
              <a:cs typeface="+mn-ea"/>
              <a:sym typeface="+mn-ea"/>
            </a:endParaRPr>
          </a:p>
          <a:p>
            <a:endParaRPr lang="en-US" altLang="zh-CN" sz="2400">
              <a:solidFill>
                <a:schemeClr val="tx1"/>
              </a:solidFill>
              <a:cs typeface="+mn-ea"/>
            </a:endParaRPr>
          </a:p>
          <a:p>
            <a:pPr marL="168275" lvl="1" indent="0">
              <a:buNone/>
            </a:pPr>
            <a:endParaRPr lang="en-US" sz="200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拷贝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函数方法与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prototype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深浅拷贝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继承</a:t>
            </a:r>
            <a:endParaRPr lang="zh-CN" altLang="en-US"/>
          </a:p>
          <a:p>
            <a:pPr lvl="1"/>
            <a:r>
              <a:rPr lang="zh-CN" altLang="en-US" sz="2400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继承属性和方法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继承，本质上讲是一种代码重用机制</a:t>
            </a:r>
            <a:endParaRPr lang="en-US" altLang="zh-CN">
              <a:solidFill>
                <a:schemeClr val="tx1"/>
              </a:solidFill>
            </a:endParaRPr>
          </a:p>
          <a:p>
            <a:endParaRPr lang="zh-CN">
              <a:sym typeface="+mn-ea"/>
            </a:endParaRPr>
          </a:p>
          <a:p>
            <a:endParaRPr lang="zh-CN">
              <a:sym typeface="+mn-ea"/>
            </a:endParaRPr>
          </a:p>
          <a:p>
            <a:pPr>
              <a:buNone/>
            </a:pP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继承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7675" y="3034030"/>
            <a:ext cx="6253480" cy="28632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116185" cy="4921885"/>
          </a:xfrm>
        </p:spPr>
        <p:txBody>
          <a:bodyPr/>
          <a:p>
            <a:r>
              <a:rPr lang="en-US" altLang="zh-CN"/>
              <a:t> [[prototype]] </a:t>
            </a:r>
            <a:r>
              <a:rPr lang="zh-CN" altLang="en-US"/>
              <a:t>与 </a:t>
            </a:r>
            <a:r>
              <a:rPr lang="en-US" altLang="zh-CN"/>
              <a:t>__proto__</a:t>
            </a:r>
            <a:endParaRPr lang="zh-CN" altLang="en-US"/>
          </a:p>
          <a:p>
            <a:pPr lvl="1"/>
            <a:r>
              <a:rPr lang="zh-CN" altLang="en-US" sz="2400">
                <a:solidFill>
                  <a:schemeClr val="tx1"/>
                </a:solidFill>
              </a:rPr>
              <a:t> [[prototype]] 和 __proto__ 意义相同，其值指向对象原型</a:t>
            </a:r>
            <a:endParaRPr lang="zh-CN" altLang="en-US" sz="2400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[[prototype]] 是内置属性，</a:t>
            </a:r>
            <a:r>
              <a:rPr lang="zh-CN" altLang="en-US">
                <a:cs typeface="+mn-ea"/>
                <a:sym typeface="+mn-ea"/>
              </a:rPr>
              <a:t>是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一个规范或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标准属性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，用户不可访问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sz="2400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__proto__ 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不是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一个</a:t>
            </a:r>
            <a:r>
              <a:rPr lang="zh-CN" altLang="en-US" sz="2400">
                <a:solidFill>
                  <a:schemeClr val="tx1"/>
                </a:solidFill>
              </a:rPr>
              <a:t>规范或标准属性，但是在部分浏览器实现了此属性</a:t>
            </a:r>
            <a:endParaRPr lang="zh-CN">
              <a:solidFill>
                <a:schemeClr val="tx1"/>
              </a:solidFill>
              <a:sym typeface="+mn-ea"/>
            </a:endParaRPr>
          </a:p>
          <a:p>
            <a:pPr>
              <a:buNone/>
            </a:pPr>
            <a:endParaRPr 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继承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417810" cy="4921885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原型继承（</a:t>
            </a:r>
            <a:r>
              <a:rPr lang="zh-CN" altLang="en-US">
                <a:sym typeface="+mn-ea"/>
              </a:rPr>
              <a:t>又称为</a:t>
            </a:r>
            <a:r>
              <a:rPr lang="zh-CN" altLang="en-US"/>
              <a:t>原型链继承）</a:t>
            </a:r>
            <a:endParaRPr lang="en-US" altLang="zh-CN"/>
          </a:p>
          <a:p>
            <a:r>
              <a:rPr lang="zh-CN" altLang="en-US"/>
              <a:t> 构造继承（又称为 </a:t>
            </a:r>
            <a:r>
              <a:rPr lang="en-US" altLang="zh-CN"/>
              <a:t>call </a:t>
            </a:r>
            <a:r>
              <a:rPr lang="zh-CN" altLang="en-US"/>
              <a:t>继承）</a:t>
            </a:r>
            <a:endParaRPr lang="zh-CN" altLang="en-US"/>
          </a:p>
          <a:p>
            <a:r>
              <a:rPr lang="zh-CN" altLang="en-US"/>
              <a:t> 组合继承（</a:t>
            </a:r>
            <a:r>
              <a:rPr lang="zh-CN" altLang="en-US">
                <a:sym typeface="+mn-ea"/>
              </a:rPr>
              <a:t>原型继承 </a:t>
            </a:r>
            <a:r>
              <a:rPr lang="en-US" altLang="zh-CN">
                <a:sym typeface="+mn-ea"/>
              </a:rPr>
              <a:t>+ </a:t>
            </a:r>
            <a:r>
              <a:rPr lang="zh-CN" altLang="en-US">
                <a:sym typeface="+mn-ea"/>
              </a:rPr>
              <a:t>构造继承</a:t>
            </a:r>
            <a:r>
              <a:rPr lang="zh-CN" altLang="en-US"/>
              <a:t>）</a:t>
            </a:r>
            <a:endParaRPr lang="en-US" altLang="zh-CN"/>
          </a:p>
          <a:p>
            <a:r>
              <a:rPr lang="zh-CN">
                <a:sym typeface="+mn-ea"/>
              </a:rPr>
              <a:t> 原型式继承（类似于</a:t>
            </a:r>
            <a:r>
              <a:rPr lang="zh-CN" altLang="en-US">
                <a:sym typeface="+mn-ea"/>
              </a:rPr>
              <a:t>原型继承</a:t>
            </a:r>
            <a:r>
              <a:rPr lang="zh-CN">
                <a:sym typeface="+mn-ea"/>
              </a:rPr>
              <a:t>）</a:t>
            </a:r>
            <a:endParaRPr lang="en-US" altLang="zh-CN"/>
          </a:p>
          <a:p>
            <a:r>
              <a:rPr>
                <a:sym typeface="+mn-ea"/>
              </a:rPr>
              <a:t> 寄生式继承</a:t>
            </a:r>
            <a:r>
              <a:rPr lang="zh-CN">
                <a:sym typeface="+mn-ea"/>
              </a:rPr>
              <a:t>（</a:t>
            </a:r>
            <a:r>
              <a:rPr lang="zh-CN">
                <a:sym typeface="+mn-ea"/>
              </a:rPr>
              <a:t>原型式继承进阶）</a:t>
            </a:r>
            <a:endParaRPr lang="en-US" altLang="zh-CN"/>
          </a:p>
          <a:p>
            <a:r>
              <a:rPr>
                <a:sym typeface="+mn-ea"/>
              </a:rPr>
              <a:t> 寄生组合式继承</a:t>
            </a:r>
            <a:r>
              <a:rPr lang="zh-CN">
                <a:sym typeface="+mn-ea"/>
              </a:rPr>
              <a:t>（</a:t>
            </a:r>
            <a:r>
              <a:rPr>
                <a:sym typeface="+mn-ea"/>
              </a:rPr>
              <a:t>寄生式继承 </a:t>
            </a:r>
            <a:r>
              <a:rPr lang="en-US">
                <a:sym typeface="+mn-ea"/>
              </a:rPr>
              <a:t>+ </a:t>
            </a:r>
            <a:r>
              <a:rPr lang="zh-CN" altLang="en-US">
                <a:sym typeface="+mn-ea"/>
              </a:rPr>
              <a:t>构造继承</a:t>
            </a:r>
            <a:r>
              <a:rPr lang="zh-CN">
                <a:sym typeface="+mn-ea"/>
              </a:rPr>
              <a:t>）</a:t>
            </a:r>
            <a:endParaRPr>
              <a:sym typeface="+mn-ea"/>
            </a:endParaRPr>
          </a:p>
          <a:p>
            <a:pPr lvl="1"/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继承</a:t>
            </a:r>
            <a:endParaRPr lang="zh-CN" altLang="en-US"/>
          </a:p>
        </p:txBody>
      </p:sp>
      <p:sp>
        <p:nvSpPr>
          <p:cNvPr id="6" name="五角星 5"/>
          <p:cNvSpPr/>
          <p:nvPr/>
        </p:nvSpPr>
        <p:spPr>
          <a:xfrm>
            <a:off x="638810" y="2376170"/>
            <a:ext cx="504190" cy="504190"/>
          </a:xfrm>
          <a:prstGeom prst="star5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五角星 6"/>
          <p:cNvSpPr/>
          <p:nvPr/>
        </p:nvSpPr>
        <p:spPr>
          <a:xfrm>
            <a:off x="638810" y="4352290"/>
            <a:ext cx="504190" cy="504190"/>
          </a:xfrm>
          <a:prstGeom prst="star5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151745" cy="4921885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原型继承</a:t>
            </a:r>
            <a:endParaRPr lang="zh-CN" altLang="en-US"/>
          </a:p>
          <a:p>
            <a:pPr lvl="1"/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将子级的原型对象设置为父级的一个实例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优点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cs typeface="+mn-ea"/>
                <a:sym typeface="+mn-ea"/>
              </a:rPr>
              <a:t>实例是子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级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cs typeface="+mn-ea"/>
                <a:sym typeface="+mn-ea"/>
              </a:rPr>
              <a:t>的实例，也是父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级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cs typeface="+mn-ea"/>
                <a:sym typeface="+mn-ea"/>
              </a:rPr>
              <a:t>的一个实例。父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级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cs typeface="+mn-ea"/>
                <a:sym typeface="+mn-ea"/>
              </a:rPr>
              <a:t>新增原型方法/属性，子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级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cs typeface="+mn-ea"/>
                <a:sym typeface="+mn-ea"/>
              </a:rPr>
              <a:t>都能访问到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缺点：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所有的实例都会公用一个原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型链，如果通过一个实例修改原型属性，那么所有实例访问的值都会被修改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继承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843260" y="616775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15.html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151745" cy="4921885"/>
          </a:xfrm>
        </p:spPr>
        <p:txBody>
          <a:bodyPr/>
          <a:p>
            <a:r>
              <a:rPr lang="en-US" altLang="zh-CN"/>
              <a:t> </a:t>
            </a:r>
            <a:r>
              <a:rPr lang="zh-CN" sz="2800">
                <a:sym typeface="+mn-ea"/>
              </a:rPr>
              <a:t>构造继承</a:t>
            </a:r>
            <a:endParaRPr lang="zh-CN" sz="2800">
              <a:sym typeface="+mn-ea"/>
            </a:endParaRPr>
          </a:p>
          <a:p>
            <a:pPr lvl="1"/>
            <a:r>
              <a:rPr lang="zh-CN" sz="2800">
                <a:sym typeface="+mn-ea"/>
              </a:rPr>
              <a:t> </a:t>
            </a:r>
            <a:r>
              <a:rPr lang="zh-CN">
                <a:solidFill>
                  <a:schemeClr val="tx1"/>
                </a:solidFill>
                <a:sym typeface="+mn-ea"/>
              </a:rPr>
              <a:t>通过使用 </a:t>
            </a:r>
            <a:r>
              <a:rPr lang="zh-CN">
                <a:solidFill>
                  <a:srgbClr val="C00000"/>
                </a:solidFill>
                <a:sym typeface="+mn-ea"/>
              </a:rPr>
              <a:t>call、apply</a:t>
            </a:r>
            <a:r>
              <a:rPr lang="zh-CN">
                <a:solidFill>
                  <a:schemeClr val="tx1"/>
                </a:solidFill>
                <a:sym typeface="+mn-ea"/>
              </a:rPr>
              <a:t> 方法可以在子</a:t>
            </a:r>
            <a:r>
              <a:rPr lang="zh-CN">
                <a:solidFill>
                  <a:schemeClr val="tx1"/>
                </a:solidFill>
                <a:sym typeface="+mn-ea"/>
              </a:rPr>
              <a:t>级构造函数</a:t>
            </a:r>
            <a:r>
              <a:rPr lang="zh-CN">
                <a:solidFill>
                  <a:schemeClr val="tx1"/>
                </a:solidFill>
                <a:sym typeface="+mn-ea"/>
              </a:rPr>
              <a:t>上执行父级构造函数</a:t>
            </a:r>
            <a:endParaRPr lang="zh-CN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优点：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直接继承父级构造函数中的属性和方法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缺点：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构造函数的继承相当于将父级复制给子级，在子级中实现了所有父级的方法，影响子级的性能。另外无法继承原型链上的属性和方法。</a:t>
            </a:r>
            <a:endParaRPr lang="zh-CN" altLang="en-US"/>
          </a:p>
          <a:p>
            <a:pPr lvl="1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继承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843260" y="616775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16.html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313670" cy="4921885"/>
          </a:xfrm>
          <a:solidFill>
            <a:schemeClr val="bg1"/>
          </a:solidFill>
        </p:spPr>
        <p:txBody>
          <a:bodyPr/>
          <a:p>
            <a:r>
              <a:rPr lang="en-US" altLang="zh-CN"/>
              <a:t> 原型链继承能继承父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级</a:t>
            </a:r>
            <a:r>
              <a:rPr lang="en-US" altLang="zh-CN"/>
              <a:t>原型链上的属性，但是可能会存在篡改的问题；而构造函数继承不会存在篡改的问题，但是不能继承原型上面的属性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 组合继承</a:t>
            </a:r>
            <a:endParaRPr lang="zh-CN" altLang="en-US"/>
          </a:p>
          <a:p>
            <a:pPr lvl="1"/>
            <a:r>
              <a:rPr lang="zh-CN" altLang="en-US" sz="2400"/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构造继承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+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原型继承</a:t>
            </a:r>
            <a:endParaRPr lang="zh-CN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sz="2400">
                <a:solidFill>
                  <a:schemeClr val="tx1"/>
                </a:solidFill>
                <a:sym typeface="+mn-ea"/>
              </a:rPr>
              <a:t> </a:t>
            </a:r>
            <a:r>
              <a:rPr lang="zh-CN" sz="2400">
                <a:solidFill>
                  <a:srgbClr val="C00000"/>
                </a:solidFill>
                <a:sym typeface="+mn-ea"/>
              </a:rPr>
              <a:t>优点：</a:t>
            </a:r>
            <a:r>
              <a:rPr lang="zh-CN" sz="2400">
                <a:solidFill>
                  <a:schemeClr val="tx1"/>
                </a:solidFill>
                <a:sym typeface="+mn-ea"/>
              </a:rPr>
              <a:t>继承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父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级构造函数和原型上的属性和方法</a:t>
            </a:r>
            <a:endParaRPr lang="zh-CN" sz="240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sz="2400">
                <a:solidFill>
                  <a:schemeClr val="tx1"/>
                </a:solidFill>
                <a:sym typeface="+mn-ea"/>
              </a:rPr>
              <a:t> </a:t>
            </a:r>
            <a:r>
              <a:rPr lang="zh-CN" sz="2400">
                <a:cs typeface="+mn-ea"/>
                <a:sym typeface="+mn-ea"/>
              </a:rPr>
              <a:t>缺点：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调用了两次父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级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的构造函数，有些许损耗性能，并且子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级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的构造函数的</a:t>
            </a:r>
            <a:r>
              <a:rPr lang="zh-CN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ea"/>
              </a:rPr>
              <a:t>属性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会和原型上面的属性重合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继承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843260" y="616775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17.html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>
                <a:sym typeface="+mn-ea"/>
              </a:rPr>
              <a:t>原型式继承（类似与原型继承）</a:t>
            </a:r>
            <a:endParaRPr lang="zh-CN">
              <a:sym typeface="+mn-ea"/>
            </a:endParaRPr>
          </a:p>
          <a:p>
            <a:pPr lvl="1"/>
            <a:r>
              <a:rPr lang="zh-CN" sz="2400">
                <a:solidFill>
                  <a:schemeClr val="tx1"/>
                </a:solidFill>
                <a:sym typeface="+mn-ea"/>
              </a:rPr>
              <a:t> 原型式继承并不需要定义一个构造函数，传入参数obj，生成一个继承 obj 对象的对象</a:t>
            </a:r>
            <a:endParaRPr lang="zh-CN" sz="2400">
              <a:solidFill>
                <a:schemeClr val="tx1"/>
              </a:solidFill>
              <a:sym typeface="+mn-ea"/>
            </a:endParaRPr>
          </a:p>
          <a:p>
            <a:pPr lvl="1"/>
            <a:endParaRPr lang="zh-CN" sz="2400">
              <a:solidFill>
                <a:schemeClr val="tx1"/>
              </a:solidFill>
              <a:sym typeface="+mn-ea"/>
            </a:endParaRPr>
          </a:p>
          <a:p>
            <a:pPr lvl="1"/>
            <a:endParaRPr lang="zh-CN" sz="2400">
              <a:solidFill>
                <a:schemeClr val="tx1"/>
              </a:solidFill>
              <a:sym typeface="+mn-ea"/>
            </a:endParaRPr>
          </a:p>
          <a:p>
            <a:pPr lvl="1"/>
            <a:endParaRPr lang="zh-CN" sz="2400">
              <a:solidFill>
                <a:schemeClr val="tx1"/>
              </a:solidFill>
              <a:sym typeface="+mn-ea"/>
            </a:endParaRPr>
          </a:p>
          <a:p>
            <a:pPr lvl="1">
              <a:spcBef>
                <a:spcPts val="1200"/>
              </a:spcBef>
            </a:pPr>
            <a:r>
              <a:rPr lang="en-US" altLang="zh-CN">
                <a:sym typeface="+mn-ea"/>
              </a:rPr>
              <a:t> Object.create(obj)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创建一个新对象，使用现有的对象来提供新创建的对象的__proto__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zh-CN" sz="2400">
              <a:solidFill>
                <a:schemeClr val="tx1"/>
              </a:solidFill>
              <a:sym typeface="+mn-ea"/>
            </a:endParaRPr>
          </a:p>
          <a:p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继承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b="52482"/>
          <a:stretch>
            <a:fillRect/>
          </a:stretch>
        </p:blipFill>
        <p:spPr>
          <a:xfrm>
            <a:off x="1645920" y="2891155"/>
            <a:ext cx="6583680" cy="149542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5" name="文本框 4"/>
          <p:cNvSpPr txBox="1"/>
          <p:nvPr/>
        </p:nvSpPr>
        <p:spPr>
          <a:xfrm>
            <a:off x="814070" y="5593715"/>
            <a:ext cx="1137793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solidFill>
                  <a:srgbClr val="00B0F0"/>
                </a:solidFill>
                <a:latin typeface="Calibri" panose="020F0502020204030204" charset="0"/>
                <a:cs typeface="Calibri" panose="020F0502020204030204" charset="0"/>
              </a:rPr>
              <a:t>https://developer.mozilla.org/zh-CN/docs/Web/JavaScript/Reference/Global_Objects/Object/create</a:t>
            </a:r>
            <a:endParaRPr lang="zh-CN" altLang="en-US" sz="2000">
              <a:solidFill>
                <a:srgbClr val="00B0F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843260" y="616775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18.html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417810" cy="4921885"/>
          </a:xfrm>
          <a:solidFill>
            <a:schemeClr val="bg1"/>
          </a:solidFill>
        </p:spPr>
        <p:txBody>
          <a:bodyPr/>
          <a:p>
            <a:r>
              <a:rPr lang="en-US" altLang="zh-CN"/>
              <a:t> </a:t>
            </a:r>
            <a:r>
              <a:rPr lang="zh-CN" altLang="en-US">
                <a:ea typeface="微软雅黑" panose="020B0503020204020204" pitchFamily="34" charset="-122"/>
                <a:sym typeface="+mn-ea"/>
              </a:rPr>
              <a:t>实例对象中的方法可以写在构造函数内，也可以写在构造函数prototype 属性上。</a:t>
            </a:r>
            <a:endParaRPr lang="zh-CN" altLang="en-US">
              <a:ea typeface="微软雅黑" panose="020B0503020204020204" pitchFamily="34" charset="-122"/>
              <a:sym typeface="+mn-ea"/>
            </a:endParaRPr>
          </a:p>
          <a:p>
            <a:pPr lvl="1" algn="l">
              <a:buSzTx/>
            </a:pPr>
            <a:r>
              <a:rPr lang="en-US" altLang="zh-CN">
                <a:ea typeface="微软雅黑" panose="020B0503020204020204" pitchFamily="34" charset="-122"/>
                <a:sym typeface="+mn-ea"/>
              </a:rPr>
              <a:t> 	</a:t>
            </a:r>
            <a:r>
              <a:rPr lang="zh-CN" altLang="en-US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把方法写在构造函数内的情况我们简称为</a:t>
            </a:r>
            <a:r>
              <a:rPr lang="zh-CN" altLang="en-US">
                <a:solidFill>
                  <a:srgbClr val="C00000"/>
                </a:solidFill>
                <a:ea typeface="微软雅黑" panose="020B0503020204020204" pitchFamily="34" charset="-122"/>
                <a:sym typeface="+mn-ea"/>
              </a:rPr>
              <a:t>函数内方法</a:t>
            </a:r>
            <a:endParaRPr lang="zh-CN" altLang="en-US">
              <a:ea typeface="微软雅黑" panose="020B0503020204020204" pitchFamily="34" charset="-122"/>
              <a:sym typeface="+mn-ea"/>
            </a:endParaRPr>
          </a:p>
          <a:p>
            <a:pPr lvl="1" algn="l">
              <a:buSzTx/>
            </a:pPr>
            <a:r>
              <a:rPr lang="zh-CN" altLang="en-US"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把方法写在 prototype 属性上的情况我们简称为</a:t>
            </a:r>
            <a:r>
              <a:rPr lang="zh-CN" altLang="en-US">
                <a:ea typeface="微软雅黑" panose="020B0503020204020204" pitchFamily="34" charset="-122"/>
                <a:cs typeface="+mn-ea"/>
                <a:sym typeface="+mn-ea"/>
              </a:rPr>
              <a:t> prototype上的方法</a:t>
            </a:r>
            <a:endParaRPr lang="zh-CN" altLang="en-US">
              <a:ea typeface="微软雅黑" panose="020B0503020204020204" pitchFamily="34" charset="-122"/>
              <a:sym typeface="+mn-ea"/>
            </a:endParaRPr>
          </a:p>
          <a:p>
            <a:pPr algn="l">
              <a:buSzTx/>
            </a:pPr>
            <a:r>
              <a:rPr lang="zh-CN" altLang="en-US">
                <a:ea typeface="微软雅黑" panose="020B0503020204020204" pitchFamily="34" charset="-122"/>
                <a:sym typeface="+mn-ea"/>
              </a:rPr>
              <a:t> 在实际的应用中，</a:t>
            </a:r>
            <a:r>
              <a:rPr lang="zh-CN" altLang="en-US">
                <a:ea typeface="微软雅黑" panose="020B0503020204020204" pitchFamily="34" charset="-122"/>
                <a:sym typeface="+mn-ea"/>
              </a:rPr>
              <a:t>这两种方法往往是结合使用的；所以我们要首先了解我们需要的是什么，然后再去选择如何使用。</a:t>
            </a:r>
            <a:endParaRPr lang="zh-CN" altLang="en-US"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实例的方法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417810" cy="4921885"/>
          </a:xfrm>
        </p:spPr>
        <p:txBody>
          <a:bodyPr/>
          <a:p>
            <a:r>
              <a:rPr lang="en-US" altLang="zh-CN"/>
              <a:t> </a:t>
            </a:r>
            <a:r>
              <a:rPr lang="en-US" altLang="zh-CN">
                <a:sym typeface="+mn-ea"/>
              </a:rPr>
              <a:t>Object.create(obj) </a:t>
            </a:r>
            <a:r>
              <a:rPr lang="zh-CN" altLang="en-US">
                <a:sym typeface="+mn-ea"/>
              </a:rPr>
              <a:t>与 </a:t>
            </a:r>
            <a:r>
              <a:rPr lang="en-US" altLang="zh-CN">
                <a:sym typeface="+mn-ea"/>
              </a:rPr>
              <a:t>new Object()</a:t>
            </a:r>
            <a:endParaRPr lang="en-US" altLang="zh-CN">
              <a:sym typeface="+mn-ea"/>
            </a:endParaRPr>
          </a:p>
          <a:p>
            <a:pPr marL="168275" lvl="1" indent="0">
              <a:buNone/>
            </a:pP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继承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4375" y="1751965"/>
            <a:ext cx="6325870" cy="454279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465" y="3081020"/>
            <a:ext cx="4603115" cy="18846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417810" cy="4921885"/>
          </a:xfrm>
        </p:spPr>
        <p:txBody>
          <a:bodyPr/>
          <a:p>
            <a:r>
              <a:rPr lang="en-US" altLang="zh-CN"/>
              <a:t> </a:t>
            </a:r>
            <a:r>
              <a:rPr>
                <a:sym typeface="+mn-ea"/>
              </a:rPr>
              <a:t>寄生式继承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 </a:t>
            </a:r>
            <a:r>
              <a:rPr>
                <a:solidFill>
                  <a:schemeClr val="tx1"/>
                </a:solidFill>
                <a:sym typeface="+mn-ea"/>
              </a:rPr>
              <a:t>寄生式继承是于原型式继承紧密相关的一种思路。既创建一个仅用于封装继承过程的函数，该函数内部以某种方式来增强对象，最后返回对象。</a:t>
            </a:r>
            <a:endParaRPr>
              <a:solidFill>
                <a:schemeClr val="tx1"/>
              </a:solidFill>
              <a:sym typeface="+mn-ea"/>
            </a:endParaRPr>
          </a:p>
          <a:p>
            <a:pPr lvl="0"/>
            <a:r>
              <a:rPr lang="en-US" altLang="zh-CN">
                <a:sym typeface="+mn-ea"/>
              </a:rPr>
              <a:t>  </a:t>
            </a:r>
            <a:r>
              <a:rPr>
                <a:sym typeface="+mn-ea"/>
              </a:rPr>
              <a:t>寄生组合式继承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 </a:t>
            </a:r>
            <a:r>
              <a:rPr lang="zh-CN">
                <a:solidFill>
                  <a:schemeClr val="tx1"/>
                </a:solidFill>
                <a:sym typeface="+mn-ea"/>
              </a:rPr>
              <a:t>构造继承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+ </a:t>
            </a:r>
            <a:r>
              <a:rPr>
                <a:solidFill>
                  <a:schemeClr val="tx1"/>
                </a:solidFill>
                <a:sym typeface="+mn-ea"/>
              </a:rPr>
              <a:t>寄生式继承</a:t>
            </a:r>
            <a:endParaRPr>
              <a:solidFill>
                <a:schemeClr val="tx1"/>
              </a:solidFill>
              <a:sym typeface="+mn-ea"/>
            </a:endParaRPr>
          </a:p>
          <a:p>
            <a:pPr lvl="1"/>
            <a:r>
              <a:rPr>
                <a:solidFill>
                  <a:schemeClr val="tx1"/>
                </a:solidFill>
                <a:sym typeface="+mn-ea"/>
              </a:rPr>
              <a:t> 只调用一次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父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级构造函数，</a:t>
            </a:r>
            <a:r>
              <a:rPr>
                <a:solidFill>
                  <a:schemeClr val="tx1"/>
                </a:solidFill>
                <a:sym typeface="+mn-ea"/>
              </a:rPr>
              <a:t>并且还能继承原型链上面的方法。</a:t>
            </a:r>
            <a:endParaRPr>
              <a:sym typeface="+mn-ea"/>
            </a:endParaRPr>
          </a:p>
          <a:p>
            <a:pPr lvl="1"/>
            <a:endParaRPr>
              <a:solidFill>
                <a:schemeClr val="tx1"/>
              </a:solidFill>
              <a:sym typeface="+mn-ea"/>
            </a:endParaRPr>
          </a:p>
          <a:p>
            <a:endParaRPr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继承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522585" y="296989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19.html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522585" y="447103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417810" cy="4921885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递归思想</a:t>
            </a:r>
            <a:endParaRPr lang="zh-CN" altLang="en-US"/>
          </a:p>
          <a:p>
            <a:r>
              <a:rPr lang="zh-CN" altLang="en-US">
                <a:ea typeface="微软雅黑" panose="020B0503020204020204" pitchFamily="34" charset="-122"/>
                <a:sym typeface="+mn-ea"/>
              </a:rPr>
              <a:t> 深浅拷贝</a:t>
            </a:r>
            <a:endParaRPr lang="zh-CN" altLang="en-US">
              <a:ea typeface="微软雅黑" panose="020B0503020204020204" pitchFamily="34" charset="-122"/>
              <a:sym typeface="+mn-ea"/>
            </a:endParaRPr>
          </a:p>
          <a:p>
            <a:r>
              <a:rPr lang="zh-CN" altLang="en-US">
                <a:ea typeface="微软雅黑" panose="020B0503020204020204" pitchFamily="34" charset="-122"/>
                <a:sym typeface="+mn-ea"/>
              </a:rPr>
              <a:t> 继承实现方式</a:t>
            </a:r>
            <a:endParaRPr lang="zh-CN" altLang="en-US"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原型继承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sz="2400">
                <a:solidFill>
                  <a:schemeClr val="tx1"/>
                </a:solidFill>
                <a:sym typeface="+mn-ea"/>
              </a:rPr>
              <a:t> 构造继承</a:t>
            </a:r>
            <a:endParaRPr lang="zh-CN" altLang="en-US" sz="2400">
              <a:solidFill>
                <a:schemeClr val="tx1"/>
              </a:solidFill>
            </a:endParaRPr>
          </a:p>
          <a:p>
            <a:pPr lvl="1"/>
            <a:r>
              <a:rPr lang="zh-CN" altLang="en-US" sz="2400">
                <a:solidFill>
                  <a:schemeClr val="tx1"/>
                </a:solidFill>
                <a:sym typeface="+mn-ea"/>
              </a:rPr>
              <a:t> 组合继承</a:t>
            </a:r>
            <a:endParaRPr lang="en-US" altLang="zh-CN" sz="2400">
              <a:solidFill>
                <a:schemeClr val="tx1"/>
              </a:solidFill>
            </a:endParaRPr>
          </a:p>
          <a:p>
            <a:pPr lvl="1"/>
            <a:r>
              <a:rPr lang="zh-CN" sz="240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	</a:t>
            </a:r>
            <a:r>
              <a:rPr lang="zh-CN" sz="2400">
                <a:solidFill>
                  <a:schemeClr val="tx1"/>
                </a:solidFill>
                <a:sym typeface="+mn-ea"/>
              </a:rPr>
              <a:t>原型式继承</a:t>
            </a:r>
            <a:endParaRPr lang="en-US" altLang="zh-CN" sz="2400">
              <a:solidFill>
                <a:schemeClr val="tx1"/>
              </a:solidFill>
            </a:endParaRPr>
          </a:p>
          <a:p>
            <a:pPr lvl="1"/>
            <a:r>
              <a:rPr sz="2400">
                <a:solidFill>
                  <a:schemeClr val="tx1"/>
                </a:solidFill>
                <a:sym typeface="+mn-ea"/>
              </a:rPr>
              <a:t> 寄生式继承</a:t>
            </a:r>
            <a:endParaRPr lang="en-US" altLang="zh-CN" sz="2400">
              <a:solidFill>
                <a:schemeClr val="tx1"/>
              </a:solidFill>
            </a:endParaRPr>
          </a:p>
          <a:p>
            <a:pPr lvl="1"/>
            <a:r>
              <a:rPr sz="2400">
                <a:solidFill>
                  <a:schemeClr val="tx1"/>
                </a:solidFill>
                <a:sym typeface="+mn-ea"/>
              </a:rPr>
              <a:t> 寄生组合式继承</a:t>
            </a:r>
            <a:endParaRPr sz="2400">
              <a:solidFill>
                <a:schemeClr val="tx1"/>
              </a:solidFill>
              <a:sym typeface="+mn-ea"/>
            </a:endParaRPr>
          </a:p>
          <a:p>
            <a:pPr lvl="1"/>
            <a:endParaRPr sz="2800">
              <a:sym typeface="+mn-ea"/>
            </a:endParaRPr>
          </a:p>
          <a:p>
            <a:endParaRPr lang="zh-CN" altLang="en-US"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 sz="2800">
                <a:sym typeface="+mn-ea"/>
              </a:rPr>
              <a:t> </a:t>
            </a:r>
            <a:r>
              <a:rPr lang="zh-CN" altLang="en-US" sz="2800">
                <a:sym typeface="+mn-ea"/>
              </a:rPr>
              <a:t>阅读书籍</a:t>
            </a:r>
            <a:endParaRPr lang="zh-CN" altLang="en-US" sz="2800"/>
          </a:p>
          <a:p>
            <a:pPr lvl="1"/>
            <a:r>
              <a:rPr lang="zh-CN" altLang="en-US">
                <a:sym typeface="+mn-ea"/>
              </a:rPr>
              <a:t>《你不知道的</a:t>
            </a:r>
            <a:r>
              <a:rPr lang="en-US" altLang="zh-CN">
                <a:sym typeface="+mn-ea"/>
              </a:rPr>
              <a:t>JavaScript(</a:t>
            </a:r>
            <a:r>
              <a:rPr lang="zh-CN" altLang="en-US">
                <a:sym typeface="+mn-ea"/>
              </a:rPr>
              <a:t>上卷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》第二部分 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《</a:t>
            </a:r>
            <a:r>
              <a:rPr lang="zh-CN">
                <a:sym typeface="+mn-ea"/>
              </a:rPr>
              <a:t>深入理解</a:t>
            </a:r>
            <a:r>
              <a:rPr lang="en-US" altLang="zh-CN">
                <a:sym typeface="+mn-ea"/>
              </a:rPr>
              <a:t>JavaScript</a:t>
            </a:r>
            <a:r>
              <a:rPr lang="zh-CN" altLang="en-US">
                <a:sym typeface="+mn-ea"/>
              </a:rPr>
              <a:t>》第</a:t>
            </a:r>
            <a:r>
              <a:rPr lang="en-US" altLang="zh-CN">
                <a:sym typeface="+mn-ea"/>
              </a:rPr>
              <a:t>17</a:t>
            </a:r>
            <a:r>
              <a:rPr lang="zh-CN" altLang="en-US">
                <a:sym typeface="+mn-ea"/>
              </a:rPr>
              <a:t>章相关内容 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 sz="2800">
                <a:sym typeface="+mn-ea"/>
              </a:rPr>
              <a:t> </a:t>
            </a:r>
            <a:r>
              <a:rPr lang="zh-CN" altLang="en-US">
                <a:sym typeface="+mn-ea"/>
              </a:rPr>
              <a:t>总结相关知识点</a:t>
            </a:r>
            <a:endParaRPr lang="zh-CN" altLang="en-US">
              <a:sym typeface="+mn-ea"/>
            </a:endParaRPr>
          </a:p>
          <a:p>
            <a:pPr lvl="0"/>
            <a:endParaRPr lang="zh-CN" altLang="en-US"/>
          </a:p>
          <a:p>
            <a:pPr lvl="0"/>
            <a:r>
              <a:rPr lang="zh-CN" altLang="en-US" sz="2800">
                <a:sym typeface="+mn-ea"/>
              </a:rPr>
              <a:t> 上传总结到 </a:t>
            </a:r>
            <a:r>
              <a:rPr lang="en-US" altLang="zh-CN" sz="2800">
                <a:sym typeface="+mn-ea"/>
              </a:rPr>
              <a:t>javascript-advanced-summary </a:t>
            </a:r>
            <a:r>
              <a:rPr lang="zh-CN" altLang="en-US" sz="2800">
                <a:sym typeface="+mn-ea"/>
              </a:rPr>
              <a:t>仓库</a:t>
            </a:r>
            <a:endParaRPr lang="zh-CN" altLang="en-US"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任务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72095" y="1236345"/>
            <a:ext cx="2675255" cy="281241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2" y="3143252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dirty="0"/>
              <a:t>Thank </a:t>
            </a:r>
            <a:r>
              <a:rPr lang="en-US" altLang="zh-CN" sz="5400" dirty="0">
                <a:solidFill>
                  <a:srgbClr val="FF0000"/>
                </a:solidFill>
              </a:rPr>
              <a:t>You</a:t>
            </a:r>
            <a:r>
              <a:rPr lang="zh-CN" altLang="en-US" sz="5400" dirty="0"/>
              <a:t>！</a:t>
            </a:r>
            <a:endParaRPr lang="zh-CN" altLang="zh-CN" sz="5400" dirty="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6" y="5927725"/>
            <a:ext cx="3381375" cy="52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417810" cy="4921885"/>
          </a:xfrm>
          <a:solidFill>
            <a:schemeClr val="bg1"/>
          </a:solidFill>
        </p:spPr>
        <p:txBody>
          <a:bodyPr/>
          <a:p>
            <a:r>
              <a:rPr lang="en-US" altLang="zh-CN"/>
              <a:t> </a:t>
            </a:r>
            <a:endParaRPr lang="zh-CN" altLang="en-US"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实例的方法</a:t>
            </a:r>
            <a:endParaRPr lang="zh-CN" altLang="en-US"/>
          </a:p>
        </p:txBody>
      </p:sp>
      <p:pic>
        <p:nvPicPr>
          <p:cNvPr id="1073743913" name="图片 10737439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050" y="218440"/>
            <a:ext cx="6017895" cy="65366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3743914" name="图片 1073743913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4255" y="137795"/>
            <a:ext cx="5866130" cy="63868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11061700" y="6297930"/>
            <a:ext cx="8731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1.html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417810" cy="4921885"/>
          </a:xfrm>
          <a:solidFill>
            <a:schemeClr val="bg1"/>
          </a:solidFill>
        </p:spPr>
        <p:txBody>
          <a:bodyPr/>
          <a:p>
            <a:r>
              <a:rPr lang="en-US" altLang="zh-CN"/>
              <a:t> 定义在构造函数内部的方法，会在它的每一个实例上都</a:t>
            </a:r>
            <a:r>
              <a:rPr lang="en-US" altLang="zh-CN">
                <a:solidFill>
                  <a:srgbClr val="FF0000"/>
                </a:solidFill>
              </a:rPr>
              <a:t>克隆</a:t>
            </a:r>
            <a:r>
              <a:rPr lang="en-US" altLang="zh-CN"/>
              <a:t>这个方法</a:t>
            </a:r>
            <a:r>
              <a:rPr lang="zh-CN" altLang="en-US">
                <a:sym typeface="+mn-ea"/>
              </a:rPr>
              <a:t>（会重新分配内存）。</a:t>
            </a:r>
            <a:endParaRPr lang="en-US" altLang="zh-CN"/>
          </a:p>
          <a:p>
            <a:r>
              <a:rPr lang="en-US" altLang="zh-CN"/>
              <a:t> 定义在构造函数的 prototype 属性上的方法会让它的所有</a:t>
            </a:r>
            <a:r>
              <a:rPr lang="zh-CN" altLang="en-US"/>
              <a:t>实</a:t>
            </a:r>
            <a:r>
              <a:rPr lang="en-US" altLang="zh-CN"/>
              <a:t>例</a:t>
            </a:r>
            <a:r>
              <a:rPr lang="zh-CN" altLang="en-US"/>
              <a:t>对象</a:t>
            </a:r>
            <a:r>
              <a:rPr lang="en-US" altLang="zh-CN"/>
              <a:t>都</a:t>
            </a:r>
            <a:r>
              <a:rPr lang="en-US" altLang="zh-CN">
                <a:solidFill>
                  <a:srgbClr val="FF0000"/>
                </a:solidFill>
              </a:rPr>
              <a:t>共享</a:t>
            </a:r>
            <a:r>
              <a:rPr lang="en-US" altLang="zh-CN"/>
              <a:t>这个方法，但是不会在每个实例的内部重新定义这个方法</a:t>
            </a:r>
            <a:r>
              <a:rPr lang="zh-CN" altLang="en-US"/>
              <a:t>（不会重新分配内存）。</a:t>
            </a:r>
            <a:endParaRPr lang="en-US" altLang="zh-CN"/>
          </a:p>
          <a:p>
            <a:r>
              <a:rPr lang="en-US" altLang="zh-CN"/>
              <a:t> 如果我们的应用需要创建很多新的对象，并且这些对象还有许多的方法，为了</a:t>
            </a:r>
            <a:r>
              <a:rPr lang="en-US" altLang="zh-CN">
                <a:solidFill>
                  <a:srgbClr val="FF0000"/>
                </a:solidFill>
              </a:rPr>
              <a:t>节省内存</a:t>
            </a:r>
            <a:r>
              <a:rPr lang="en-US" altLang="zh-CN"/>
              <a:t>，我们</a:t>
            </a:r>
            <a:r>
              <a:rPr lang="en-US" altLang="zh-CN">
                <a:solidFill>
                  <a:srgbClr val="FF0000"/>
                </a:solidFill>
              </a:rPr>
              <a:t>建议</a:t>
            </a:r>
            <a:r>
              <a:rPr lang="en-US" altLang="zh-CN"/>
              <a:t>把这些方法都定义在构造函数的 prototype 属性上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实例的方法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417810" cy="4921885"/>
          </a:xfrm>
          <a:solidFill>
            <a:schemeClr val="bg1"/>
          </a:solidFill>
        </p:spPr>
        <p:txBody>
          <a:bodyPr/>
          <a:p>
            <a:r>
              <a:rPr lang="en-US" altLang="zh-CN"/>
              <a:t> 在某些情况下，我们需要将某些方法定义在构造函数中，这种情况一般是因为我们需要</a:t>
            </a:r>
            <a:r>
              <a:rPr lang="en-US" altLang="zh-CN">
                <a:solidFill>
                  <a:srgbClr val="FF0000"/>
                </a:solidFill>
              </a:rPr>
              <a:t>访问构造函数内部的私有变量</a:t>
            </a:r>
            <a:r>
              <a:rPr lang="en-US" altLang="zh-CN"/>
              <a:t>。 </a:t>
            </a:r>
            <a:endParaRPr lang="zh-CN" altLang="en-US"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实例的方法</a:t>
            </a:r>
            <a:endParaRPr lang="zh-CN" altLang="en-US"/>
          </a:p>
        </p:txBody>
      </p:sp>
      <p:pic>
        <p:nvPicPr>
          <p:cNvPr id="1073743915" name="图片 10737439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5925" y="2368550"/>
            <a:ext cx="9499600" cy="348234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7" name="文本框 6"/>
          <p:cNvSpPr txBox="1"/>
          <p:nvPr/>
        </p:nvSpPr>
        <p:spPr>
          <a:xfrm>
            <a:off x="11061700" y="6297930"/>
            <a:ext cx="8731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2.html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实例的方法</a:t>
            </a:r>
            <a:endParaRPr lang="zh-CN" altLang="en-US"/>
          </a:p>
        </p:txBody>
      </p:sp>
      <p:pic>
        <p:nvPicPr>
          <p:cNvPr id="1073743916" name="图片 10737439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2060" y="1341755"/>
            <a:ext cx="10287000" cy="417449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7" name="文本框 6"/>
          <p:cNvSpPr txBox="1"/>
          <p:nvPr/>
        </p:nvSpPr>
        <p:spPr>
          <a:xfrm>
            <a:off x="11061700" y="6297930"/>
            <a:ext cx="8731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2.html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417810" cy="4921885"/>
          </a:xfrm>
          <a:solidFill>
            <a:schemeClr val="bg1"/>
          </a:solidFill>
        </p:spPr>
        <p:txBody>
          <a:bodyPr/>
          <a:p>
            <a:r>
              <a:rPr lang="en-US" altLang="zh-CN"/>
              <a:t> </a:t>
            </a:r>
            <a:r>
              <a:rPr lang="zh-CN" altLang="en-US">
                <a:solidFill>
                  <a:srgbClr val="FF0000"/>
                </a:solidFill>
              </a:rPr>
              <a:t>函数内方法</a:t>
            </a:r>
            <a:r>
              <a:rPr lang="zh-CN" altLang="en-US"/>
              <a:t>：定义在构造函数内部的方法，会在它的每一个实例对象上都克隆这个方法，内存占用比较大，但可以访问函数内部的私有变量。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 prototype 上的方法</a:t>
            </a:r>
            <a:r>
              <a:rPr lang="zh-CN" altLang="en-US"/>
              <a:t>：定义在构造函数的 prototype 属性上的方法会让它的所有实例对象都共享这个方法，但是不会在每个实例</a:t>
            </a:r>
            <a:r>
              <a:rPr lang="zh-CN" altLang="en-US">
                <a:sym typeface="+mn-ea"/>
              </a:rPr>
              <a:t>对象</a:t>
            </a:r>
            <a:r>
              <a:rPr lang="zh-CN" altLang="en-US"/>
              <a:t>的内部重新定义这个方法，内存占用比较小，但不可以访问函数内部的私有变量。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实例的方法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REFSHAPE" val="875218276"/>
  <p:tag name="KSO_WM_UNIT_PLACING_PICTURE_USER_VIEWPORT" val="{&quot;height&quot;:2748,&quot;width&quot;:10080}"/>
</p:tagLst>
</file>

<file path=ppt/tags/tag2.xml><?xml version="1.0" encoding="utf-8"?>
<p:tagLst xmlns:p="http://schemas.openxmlformats.org/presentationml/2006/main">
  <p:tag name="KSO_WM_DOC_GUID" val="{f3103162-0eae-4492-b11d-e273ff5c0afe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6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7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3043</Words>
  <Application>WPS 演示</Application>
  <PresentationFormat>宽屏</PresentationFormat>
  <Paragraphs>322</Paragraphs>
  <Slides>44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44</vt:i4>
      </vt:variant>
    </vt:vector>
  </HeadingPairs>
  <TitlesOfParts>
    <vt:vector size="5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Franklin Gothic Book</vt:lpstr>
      <vt:lpstr>Office 主题​​</vt:lpstr>
      <vt:lpstr>Office 主题</vt:lpstr>
      <vt:lpstr>1_Office 主题​​</vt:lpstr>
      <vt:lpstr>4_Office 主题​​</vt:lpstr>
      <vt:lpstr>5_Office 主题​​</vt:lpstr>
      <vt:lpstr>6_Office 主题​​</vt:lpstr>
      <vt:lpstr>7_Office 主题​​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诺亚方舟1393490113</cp:lastModifiedBy>
  <cp:revision>1200</cp:revision>
  <dcterms:created xsi:type="dcterms:W3CDTF">2013-01-31T00:22:00Z</dcterms:created>
  <dcterms:modified xsi:type="dcterms:W3CDTF">2020-04-07T08:01:34Z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