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8" r:id="rId4"/>
    <p:sldMasterId id="2147483662" r:id="rId5"/>
    <p:sldMasterId id="2147483666" r:id="rId6"/>
    <p:sldMasterId id="2147483670" r:id="rId7"/>
  </p:sldMasterIdLst>
  <p:notesMasterIdLst>
    <p:notesMasterId r:id="rId9"/>
  </p:notesMasterIdLst>
  <p:handoutMasterIdLst>
    <p:handoutMasterId r:id="rId52"/>
  </p:handoutMasterIdLst>
  <p:sldIdLst>
    <p:sldId id="284" r:id="rId8"/>
    <p:sldId id="1022" r:id="rId10"/>
    <p:sldId id="288" r:id="rId11"/>
    <p:sldId id="1017" r:id="rId12"/>
    <p:sldId id="872" r:id="rId13"/>
    <p:sldId id="874" r:id="rId14"/>
    <p:sldId id="1019" r:id="rId15"/>
    <p:sldId id="1018" r:id="rId16"/>
    <p:sldId id="1020" r:id="rId17"/>
    <p:sldId id="876" r:id="rId18"/>
    <p:sldId id="877" r:id="rId19"/>
    <p:sldId id="1064" r:id="rId20"/>
    <p:sldId id="890" r:id="rId21"/>
    <p:sldId id="893" r:id="rId22"/>
    <p:sldId id="878" r:id="rId23"/>
    <p:sldId id="879" r:id="rId24"/>
    <p:sldId id="881" r:id="rId25"/>
    <p:sldId id="894" r:id="rId26"/>
    <p:sldId id="895" r:id="rId27"/>
    <p:sldId id="882" r:id="rId28"/>
    <p:sldId id="896" r:id="rId29"/>
    <p:sldId id="880" r:id="rId30"/>
    <p:sldId id="883" r:id="rId31"/>
    <p:sldId id="942" r:id="rId32"/>
    <p:sldId id="885" r:id="rId33"/>
    <p:sldId id="898" r:id="rId34"/>
    <p:sldId id="899" r:id="rId35"/>
    <p:sldId id="900" r:id="rId36"/>
    <p:sldId id="886" r:id="rId37"/>
    <p:sldId id="901" r:id="rId38"/>
    <p:sldId id="902" r:id="rId39"/>
    <p:sldId id="903" r:id="rId40"/>
    <p:sldId id="909" r:id="rId41"/>
    <p:sldId id="907" r:id="rId42"/>
    <p:sldId id="904" r:id="rId43"/>
    <p:sldId id="905" r:id="rId44"/>
    <p:sldId id="908" r:id="rId45"/>
    <p:sldId id="906" r:id="rId46"/>
    <p:sldId id="981" r:id="rId47"/>
    <p:sldId id="983" r:id="rId48"/>
    <p:sldId id="982" r:id="rId49"/>
    <p:sldId id="1024" r:id="rId50"/>
    <p:sldId id="862" r:id="rId51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7" Type="http://schemas.openxmlformats.org/officeDocument/2006/relationships/tags" Target="tags/tag2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我们分析控制台的输出情况：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在第一阶段中，我们进入 div1，触发 div1 的 onmouseover 事件，调用相应的事件处理函数，输出“移入”,现在 event.target == event.currentTarget == div1。</a:t>
            </a:r>
            <a:endParaRPr lang="zh-CN" altLang="en-US"/>
          </a:p>
          <a:p>
            <a:r>
              <a:rPr lang="zh-CN" altLang="en-US"/>
              <a:t>然后移出 div1，触发 div1 的 onmouseout 事件，调用相应的事件处理函数，输出“移出”,现在 event.target == event.currentTarget == div1。</a:t>
            </a:r>
            <a:endParaRPr lang="zh-CN" altLang="en-US"/>
          </a:p>
          <a:p>
            <a:r>
              <a:rPr lang="zh-CN" altLang="en-US"/>
              <a:t>同时进入 div2，触发 div2 的 onmouseover 事件，没有相应的事件处理函数，什么都不做。但是会向上冒泡，触发 div1 的 onmouseover 事件，输出“移入”,现在 event.target == div2,event.currentTarget == div1。</a:t>
            </a:r>
            <a:endParaRPr lang="zh-CN" altLang="en-US"/>
          </a:p>
          <a:p>
            <a:r>
              <a:rPr lang="zh-CN" altLang="en-US"/>
              <a:t>然后移出 div2，触发 div2 的 onmouseout 事件，没有相应的事件处理函数，什么都不做。但是会向上冒泡，触发 div1 的 onmouseout 事件，输出“移出”,现在 event.target == div2,event.currentTarget == div1。</a:t>
            </a:r>
            <a:endParaRPr lang="zh-CN" altLang="en-US"/>
          </a:p>
          <a:p>
            <a:r>
              <a:rPr lang="zh-CN" altLang="en-US"/>
              <a:t>同时进入 span，触发 span 的 onmouseover 事件，没有相应的事件处理函数，什么都不做。但是会向上冒泡，触发 div2 的 onmouseover 事件，没有相应的事件处理函数，什么都不做。向上冒泡，触发 div1 的 onmouseover 事件，输出“移入”,现在 event.target == span,event.currentTarget == div1。</a:t>
            </a:r>
            <a:endParaRPr lang="zh-CN" altLang="en-US"/>
          </a:p>
          <a:p>
            <a:r>
              <a:rPr lang="zh-CN" altLang="en-US"/>
              <a:t>然后移出 span，触发 span 的 onmouseout 事件，没有相应的事件处理函数，什么都不做。但是会向上冒泡，触发 div2 的 onmouseout 事件，没有相应的事件处理函数，什么都不做。向上冒泡，触发 div1 的 onmouseout 事件，输出“移出”,现在 event.target == span,event.currentTarget == div1。</a:t>
            </a:r>
            <a:endParaRPr lang="zh-CN" altLang="en-US"/>
          </a:p>
          <a:p>
            <a:r>
              <a:rPr lang="zh-CN" altLang="en-US"/>
              <a:t>同时进入 div2，触发 div2 的 onmouseover 事件，没有相应的事件处理函数，什么都不做。但是会向上冒泡，触发 div1 的 onmouseover 事件，输出“移入”,现在 event.target == div2,event.currentTarget == div1。</a:t>
            </a:r>
            <a:endParaRPr lang="zh-CN" altLang="en-US"/>
          </a:p>
          <a:p>
            <a:r>
              <a:rPr lang="zh-CN" altLang="en-US"/>
              <a:t>然后移出 div2，触发 div2 的 onmouseout 事件，没有相应的事件处理函数，什么都不做。但是会向上冒泡，触发 div1 的 onmouseout 事件，输出“移出”,现在 event.targe == div2,event.currentTarget == div1。</a:t>
            </a:r>
            <a:endParaRPr lang="zh-CN" altLang="en-US"/>
          </a:p>
          <a:p>
            <a:r>
              <a:rPr lang="zh-CN" altLang="en-US"/>
              <a:t>同时进入 div1，触发 div1 的 onmouseover 事件，调用相应的事件处理函数，输出“移入”,现在 event.target == event.currentTarget == div1。</a:t>
            </a:r>
            <a:endParaRPr lang="zh-CN" altLang="en-US"/>
          </a:p>
          <a:p>
            <a:r>
              <a:rPr lang="zh-CN" altLang="en-US"/>
              <a:t>然后移出 div1，触发 div1 的 onmouseout 事件，调用相应的事件处理函数，输出“移出”,现在 event.target == event.currentTarget == div1。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Browser进程(即图里面的浏览器进程)：浏览器的主进程（负责协调、主控），只有一个。主要作用：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负责浏览器界面显示，与用户交互。如前进，后退等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负责各个页面的管理，创建和销毁其他进程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将渲染（Renderer）进程得到的内存中的Bitmap（位图），绘制到用户界面上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网络资源的管理，下载等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第三方插件进程：每种类型的插件对应一个进程，仅当使用该插件时才创建。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GPU进程：最多一个，用于3D绘制等。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浏览器渲染进程（即通常所说的浏览器内核）（Renderer进程，内部是多线程的）：主要作用为页面渲染，脚本执行，事件处理等。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GUI渲染线程与JS引擎线程互斥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由于JavaScript是可操纵DOM的，如果在修改这些元素属性同时渲染界面（即JS线程和GUI线程同时运行），那么渲染线程前后获得的元素数据就可能不一致了。 </a:t>
            </a:r>
            <a:endParaRPr lang="zh-CN" altLang="en-US"/>
          </a:p>
          <a:p>
            <a:r>
              <a:rPr lang="zh-CN" altLang="en-US"/>
              <a:t>因此为了防止渲染出现不可预期的结果，浏览器设置GUI渲染线程与JS引擎为互斥的关系，当JS引擎执行时GUI线程会被挂起，GUI更新则会被保存在一个队列中等到JS引擎线程空闲时立即被执行。</a:t>
            </a:r>
            <a:endParaRPr lang="zh-CN" altLang="en-US"/>
          </a:p>
          <a:p>
            <a:r>
              <a:rPr lang="zh-CN" altLang="en-US"/>
              <a:t>JS阻塞页面加载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从上述的互斥关系，可以推导出，JS如果执行时间过长就会阻塞页面。 </a:t>
            </a:r>
            <a:endParaRPr lang="zh-CN" altLang="en-US"/>
          </a:p>
          <a:p>
            <a:r>
              <a:rPr lang="zh-CN" altLang="en-US"/>
              <a:t>假设JS引擎正在进行巨量的计算，所以JS引擎很可能很久很久后才能空闲，所以导致页面渲染加载阻塞。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所谓"回调函数"（callback），就是那些会被主线程挂起来的代码。异步任务必须指定回调函数，当主线程开始执行异步任务，就是执行对应的回调函数。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setTimeout执行后，浏览器会把setTimeout的回调函数(在这个栗子中是firstFunction)放到Event Table中。Event Table 就是个注册站：调用栈让Event Table注册一个函数，该函数会在5秒之后被调用。当指定的事情发生时，Event Table会将这个函数移到Event Queue。Event Queue其实就是个缓冲区域，这里的函数等着被调用并移到调用栈。</a:t>
            </a:r>
            <a:endParaRPr lang="zh-CN" altLang="en-US"/>
          </a:p>
          <a:p>
            <a:r>
              <a:rPr lang="zh-CN" altLang="en-US"/>
              <a:t>问题来了，什么时候函数会从Event Queue移到调用栈咧？JavaScript引擎依据一条规则：有一个monitoring process（不知翻译成啥好）会持续不断地检查调用栈是否为空，一旦为空，它会检查Event Queue里边是否有等待被调用的函数。如果存在，它就会调用这个Queue中第一个函数并将其移到调用栈中。如果Event Queue为空，那么这个monitoring process会继续不定期的检查。这一整个过程就是Event Loop。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https://segmentfault.com/a/1190000006811224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GUI渲染线程与JS引擎线程互斥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GUI渲染线程与JS引擎线程互斥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由于JavaScript是可操纵DOM的，如果在修改这些元素属性同时渲染界面（即JS线程和GUI线程同时运行），那么渲染线程前后获得的元素数据就可能不一致了。 </a:t>
            </a:r>
            <a:endParaRPr lang="zh-CN" altLang="en-US"/>
          </a:p>
          <a:p>
            <a:r>
              <a:rPr lang="zh-CN" altLang="en-US"/>
              <a:t>因此为了防止渲染出现不可预期的结果，浏览器设置GUI渲染线程与JS引擎为互斥的关系，当JS引擎执行时GUI线程会被挂起，GUI更新则会被保存在一个队列中等到JS引擎线程空闲时立即被执行。</a:t>
            </a:r>
            <a:endParaRPr lang="zh-CN" altLang="en-US"/>
          </a:p>
          <a:p>
            <a:r>
              <a:rPr lang="zh-CN" altLang="en-US"/>
              <a:t>JS阻塞页面加载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从上述的互斥关系，可以推导出，JS如果执行时间过长就会阻塞页面。 </a:t>
            </a:r>
            <a:endParaRPr lang="zh-CN" altLang="en-US"/>
          </a:p>
          <a:p>
            <a:r>
              <a:rPr lang="zh-CN" altLang="en-US"/>
              <a:t>假设JS引擎正在进行巨量的计算，所以JS引擎很可能很久很久后才能空闲，所以导致页面渲染加载阻塞。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GUI渲染线程与JS引擎线程互斥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由于JavaScript是可操纵DOM的，如果在修改这些元素属性同时渲染界面（即JS线程和GUI线程同时运行），那么渲染线程前后获得的元素数据就可能不一致了。 </a:t>
            </a:r>
            <a:endParaRPr lang="zh-CN" altLang="en-US"/>
          </a:p>
          <a:p>
            <a:r>
              <a:rPr lang="zh-CN" altLang="en-US"/>
              <a:t>因此为了防止渲染出现不可预期的结果，浏览器设置GUI渲染线程与JS引擎为互斥的关系，当JS引擎执行时GUI线程会被挂起，GUI更新则会被保存在一个队列中等到JS引擎线程空闲时立即被执行。</a:t>
            </a:r>
            <a:endParaRPr lang="zh-CN" altLang="en-US"/>
          </a:p>
          <a:p>
            <a:r>
              <a:rPr lang="zh-CN" altLang="en-US"/>
              <a:t>JS阻塞页面加载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从上述的互斥关系，可以推导出，JS如果执行时间过长就会阻塞页面。 </a:t>
            </a:r>
            <a:endParaRPr lang="zh-CN" altLang="en-US"/>
          </a:p>
          <a:p>
            <a:r>
              <a:rPr lang="zh-CN" altLang="en-US"/>
              <a:t>假设JS引擎正在进行巨量的计算，所以JS引擎很可能很久很久后才能空闲，所以导致页面渲染加载阻塞。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GUI渲染线程与JS引擎线程互斥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由于JavaScript是可操纵DOM的，如果在修改这些元素属性同时渲染界面（即JS线程和GUI线程同时运行），那么渲染线程前后获得的元素数据就可能不一致了。 </a:t>
            </a:r>
            <a:endParaRPr lang="zh-CN" altLang="en-US"/>
          </a:p>
          <a:p>
            <a:r>
              <a:rPr lang="zh-CN" altLang="en-US"/>
              <a:t>因此为了防止渲染出现不可预期的结果，浏览器设置GUI渲染线程与JS引擎为互斥的关系，当JS引擎执行时GUI线程会被挂起，GUI更新则会被保存在一个队列中等到JS引擎线程空闲时立即被执行。</a:t>
            </a:r>
            <a:endParaRPr lang="zh-CN" altLang="en-US"/>
          </a:p>
          <a:p>
            <a:r>
              <a:rPr lang="zh-CN" altLang="en-US"/>
              <a:t>JS阻塞页面加载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从上述的互斥关系，可以推导出，JS如果执行时间过长就会阻塞页面。 </a:t>
            </a:r>
            <a:endParaRPr lang="zh-CN" altLang="en-US"/>
          </a:p>
          <a:p>
            <a:r>
              <a:rPr lang="zh-CN" altLang="en-US"/>
              <a:t>假设JS引擎正在进行巨量的计算，所以JS引擎很可能很久很久后才能空闲，所以导致页面渲染加载阻塞。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在控制台我们会看到很多 div 对象的属性，包括事件类型属性，它们的值是 null,这说明每个 HTML 元素只要存在，就存在事件，不是我们添加的，我们添加的只是具体的事件处理函数，如果我们没有添加事件处理函数，那么事件类型属性的值为 null，就是什么也不做。但是当我们在元素上点击时，就会触发 onclick 事件，当我们鼠标移动时，就会触发 onmousemove 事件，只是什么也没做而已。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38" y="1285834"/>
            <a:ext cx="9715247" cy="4643223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3700"/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685" y="236932"/>
            <a:ext cx="8191344" cy="490454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buNone/>
              <a:defRPr sz="4300" b="0">
                <a:solidFill>
                  <a:srgbClr val="C00000"/>
                </a:solidFill>
              </a:defRPr>
            </a:lvl1pPr>
            <a:lvl2pPr>
              <a:defRPr sz="27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单击此处编辑母版文本样式样式样式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developer.mozilla.org/zh-CN/docs/Web/API/Element/mouseleave_eve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Web/API/EventTarget" TargetMode="Externa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3008" y="287083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前导知识：进程与线程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315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事件三要素说明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事件是被动触发的，并不是我们能主动“加”上去的。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元素只要符合某种事件的触发条件（比如鼠标点击），事件就必定会触发。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我们所谓的“加”上去的是 JavaScript 对事件的处理函数（没有加的话就不会对事件做任何处理，但并不等于说事件就没有触发）。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事件三要素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26627" name="矩形 4"/>
          <p:cNvSpPr/>
          <p:nvPr/>
        </p:nvSpPr>
        <p:spPr>
          <a:xfrm>
            <a:off x="721360" y="2033270"/>
            <a:ext cx="7209790" cy="25704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&lt;div id="div"&gt;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&lt;/div&gt;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&lt;script&gt;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var div = document.getElementById('div');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    console.dir(div);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  <a:sym typeface="+mn-ea"/>
              </a:rPr>
              <a:t>&lt;/script&gt;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0" y="396240"/>
            <a:ext cx="3482340" cy="5844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31500" cy="4921885"/>
          </a:xfrm>
        </p:spPr>
        <p:txBody>
          <a:bodyPr/>
          <a:p>
            <a:r>
              <a:rPr lang="en-US" altLang="zh-CN"/>
              <a:t> querySelector() 方法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返回文档中匹配指定 CSS 选择器的一个元素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 querySelectorAll() 方法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返回文档中匹配指定 CSS 选择器的所有元素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获取</a:t>
            </a:r>
            <a:r>
              <a:rPr lang="en-US" altLang="zh-CN"/>
              <a:t>DOM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事件绑定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83" y="1061422"/>
            <a:ext cx="10893574" cy="2663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 228"/>
          <p:cNvSpPr/>
          <p:nvPr/>
        </p:nvSpPr>
        <p:spPr>
          <a:xfrm>
            <a:off x="3280240" y="3724507"/>
            <a:ext cx="5786418" cy="1272821"/>
          </a:xfrm>
          <a:prstGeom prst="wedgeRectCallout">
            <a:avLst>
              <a:gd name="adj1" fmla="val 33894"/>
              <a:gd name="adj2" fmla="val -137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 b="1" strike="noStrike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点击按钮，输出顺序？</a:t>
            </a:r>
            <a:endParaRPr lang="zh-CN" altLang="en-US" sz="3200" b="1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事件流</a:t>
            </a:r>
            <a:endParaRPr lang="zh-CN" altLang="en-US" dirty="0">
              <a:latin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描述从页面接受事件的顺序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zh-CN" altLang="en-US" sz="2000" dirty="0">
                <a:sym typeface="+mn-ea"/>
              </a:rPr>
              <a:t>当几个都具有事件的元素层叠在一起的时候，那么你点击其中一个元素，并不是只有当前被点击的元素会触发事件，而层叠在你点击范围的所有元素都会触发事件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30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事件流包括两种模式：冒泡和捕获</a:t>
            </a:r>
            <a:endParaRPr lang="zh-CN" altLang="en-US" dirty="0">
              <a:sym typeface="+mn-ea"/>
            </a:endParaRPr>
          </a:p>
          <a:p>
            <a:pPr lvl="2" defTabSz="0" fontAlgn="base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现代浏览器默认情况下都是冒泡模型</a:t>
            </a:r>
            <a:endParaRPr lang="zh-CN" altLang="en-US" sz="2000" strike="noStrike" noProof="1" dirty="0">
              <a:solidFill>
                <a:schemeClr val="tx1"/>
              </a:solidFill>
              <a:sym typeface="+mn-ea"/>
            </a:endParaRPr>
          </a:p>
          <a:p>
            <a:pPr lvl="2" defTabSz="0" fontAlgn="base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IE 不支持捕获，只支持冒泡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事件流</a:t>
            </a:r>
            <a:endParaRPr lang="zh-CN" altLang="en-US"/>
          </a:p>
        </p:txBody>
      </p:sp>
      <p:pic>
        <p:nvPicPr>
          <p:cNvPr id="1024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918" y="143828"/>
            <a:ext cx="4846637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-2147482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38" y="3473450"/>
            <a:ext cx="5141912" cy="322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JavaScript </a:t>
            </a:r>
            <a:r>
              <a:rPr lang="zh-CN" altLang="en-US" sz="2800" dirty="0">
                <a:sym typeface="+mn-ea"/>
              </a:rPr>
              <a:t>中的事件冒泡</a:t>
            </a:r>
            <a:endParaRPr lang="zh-CN" altLang="en-US" sz="28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defTabSz="0" fontAlgn="base">
              <a:lnSpc>
                <a:spcPts val="5065"/>
              </a:lnSpc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事件按照从目标元素到根元素（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document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对象）的顺序触发。</a:t>
            </a:r>
            <a:endParaRPr lang="zh-CN" altLang="en-US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0" fontAlgn="base">
              <a:lnSpc>
                <a:spcPts val="5065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即事件发生的顺序为：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button — div — body — html — document</a:t>
            </a:r>
            <a:endParaRPr lang="en-US" altLang="zh-CN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 </a:t>
            </a:r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800" dirty="0">
                <a:latin typeface="微软雅黑" panose="020B0503020204020204" pitchFamily="34" charset="-122"/>
                <a:sym typeface="+mn-ea"/>
              </a:rPr>
              <a:t>stopPropagation() </a:t>
            </a:r>
            <a:r>
              <a:rPr lang="zh-CN" altLang="en-US" sz="2800" dirty="0">
                <a:latin typeface="微软雅黑" panose="020B0503020204020204" pitchFamily="34" charset="-122"/>
                <a:sym typeface="+mn-ea"/>
              </a:rPr>
              <a:t>方法阻止事件冒泡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defTabSz="0">
              <a:lnSpc>
                <a:spcPts val="5065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event.stopPropagation();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冒泡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冒泡与事件对象</a:t>
            </a:r>
            <a:endParaRPr lang="zh-CN" altLang="en-US"/>
          </a:p>
        </p:txBody>
      </p:sp>
      <p:sp>
        <p:nvSpPr>
          <p:cNvPr id="26627" name="矩形 4"/>
          <p:cNvSpPr/>
          <p:nvPr/>
        </p:nvSpPr>
        <p:spPr>
          <a:xfrm>
            <a:off x="919480" y="1010285"/>
            <a:ext cx="7443470" cy="2233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&lt;div id="div1"&gt;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&lt;div id="div2"&gt;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    &lt;span id="span"&gt;This is a span.&lt;/span&gt;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&lt;/div&gt;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&lt;/div&gt;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5445125"/>
            <a:ext cx="5544820" cy="1296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3317240"/>
            <a:ext cx="3680460" cy="33267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35" y="3317240"/>
            <a:ext cx="5120640" cy="33267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9836150" y="1751330"/>
            <a:ext cx="1992630" cy="48926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一般地，事件在传递过程中会有一些信息，这些是事件的组成部分：事件发生的时间+事件发生的地点+ 事件的类型+事件的当前处理者+其他信息。这些信息被封装到 Event 对象中。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冒泡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525" y="5445125"/>
            <a:ext cx="5544820" cy="1296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919480" y="3373120"/>
            <a:ext cx="6885940" cy="2907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var div = document.getElementById('</a:t>
            </a:r>
            <a:r>
              <a:rPr lang="en-US" altLang="x-none" sz="2200" b="1" dirty="0">
                <a:solidFill>
                  <a:srgbClr val="FF0000"/>
                </a:solidFill>
                <a:latin typeface="Consolas" panose="020B0609020204030204" pitchFamily="1" charset="0"/>
                <a:ea typeface="微软雅黑" panose="020B0503020204020204" pitchFamily="34" charset="-122"/>
              </a:rPr>
              <a:t>div1</a:t>
            </a: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');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div.</a:t>
            </a:r>
            <a:r>
              <a:rPr lang="en-US" altLang="x-none" sz="2200" b="1" dirty="0">
                <a:solidFill>
                  <a:srgbClr val="FF0000"/>
                </a:solidFill>
                <a:latin typeface="Consolas" panose="020B0609020204030204" pitchFamily="1" charset="0"/>
                <a:ea typeface="微软雅黑" panose="020B0503020204020204" pitchFamily="34" charset="-122"/>
              </a:rPr>
              <a:t>onmouseover </a:t>
            </a: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= function () {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console.log('移入');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};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div.</a:t>
            </a:r>
            <a:r>
              <a:rPr lang="en-US" altLang="x-none" sz="2200" b="1" dirty="0">
                <a:solidFill>
                  <a:srgbClr val="FF0000"/>
                </a:solidFill>
                <a:latin typeface="Consolas" panose="020B0609020204030204" pitchFamily="1" charset="0"/>
                <a:ea typeface="微软雅黑" panose="020B0503020204020204" pitchFamily="34" charset="-122"/>
              </a:rPr>
              <a:t>onmouseout </a:t>
            </a: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= function () {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console.log('移出');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};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9880" y="3924935"/>
            <a:ext cx="5236210" cy="2442210"/>
          </a:xfrm>
          <a:prstGeom prst="rect">
            <a:avLst/>
          </a:prstGeom>
        </p:spPr>
      </p:pic>
      <p:sp>
        <p:nvSpPr>
          <p:cNvPr id="26627" name="矩形 4"/>
          <p:cNvSpPr/>
          <p:nvPr/>
        </p:nvSpPr>
        <p:spPr>
          <a:xfrm>
            <a:off x="919480" y="1010285"/>
            <a:ext cx="7443470" cy="2233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&lt;div id="div1"&gt;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&lt;div id="div2"&gt;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    &lt;span id="span"&gt;This is a span.&lt;/span&gt;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    &lt;/div&gt;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  <a:p>
            <a:pPr marL="0" indent="0" fontAlgn="auto">
              <a:spcBef>
                <a:spcPts val="600"/>
              </a:spcBef>
              <a:buNone/>
            </a:pPr>
            <a:r>
              <a:rPr lang="en-US" altLang="x-none" sz="2200" dirty="0">
                <a:latin typeface="Consolas" panose="020B0609020204030204" pitchFamily="1" charset="0"/>
                <a:ea typeface="微软雅黑" panose="020B0503020204020204" pitchFamily="34" charset="-122"/>
              </a:rPr>
              <a:t>&lt;/div&gt;</a:t>
            </a:r>
            <a:endParaRPr lang="en-US" altLang="x-none" sz="2200" dirty="0">
              <a:latin typeface="Consolas" panose="020B0609020204030204" pitchFamily="1" charset="0"/>
              <a:ea typeface="微软雅黑" panose="020B0503020204020204" pitchFamily="34" charset="-122"/>
            </a:endParaRPr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冒泡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525" y="5445125"/>
            <a:ext cx="5544820" cy="1296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ZdlKs9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25525"/>
            <a:ext cx="10058400" cy="5596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事件与异步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event.bubbles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返回一个布尔值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表明当前事件是否会向 DOM 树上层元素冒泡</a:t>
            </a:r>
            <a:endParaRPr lang="en-US" altLang="zh-CN"/>
          </a:p>
          <a:p>
            <a:pPr lvl="0"/>
            <a:r>
              <a:rPr lang="zh-CN" altLang="en-US"/>
              <a:t> </a:t>
            </a:r>
            <a:r>
              <a:rPr lang="en-US" altLang="zh-CN"/>
              <a:t>onmouseover   onmouseout —— </a:t>
            </a:r>
            <a:r>
              <a:rPr lang="zh-CN" altLang="en-US"/>
              <a:t>支持冒泡</a:t>
            </a:r>
            <a:endParaRPr lang="zh-CN" altLang="en-US"/>
          </a:p>
          <a:p>
            <a:pPr lvl="0"/>
            <a:r>
              <a:rPr lang="en-US" altLang="zh-CN"/>
              <a:t> onmouseenter  onmouseleave —— </a:t>
            </a:r>
            <a:r>
              <a:rPr lang="zh-CN" altLang="en-US"/>
              <a:t>不支持冒泡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冒泡事件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327458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3973195"/>
            <a:ext cx="9850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/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https://developer.mozilla.org/zh-CN/docs/Web/API/Element/mouseleave_event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冒泡</a:t>
            </a:r>
            <a:r>
              <a:rPr lang="zh-CN" altLang="en-US"/>
              <a:t>应用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事件委托</a:t>
            </a:r>
            <a:r>
              <a:rPr lang="zh-CN" altLang="en-US">
                <a:solidFill>
                  <a:srgbClr val="FF0000"/>
                </a:solidFill>
              </a:rPr>
              <a:t>（event delegation）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 </a:t>
            </a:r>
            <a:r>
              <a:rPr lang="zh-CN" altLang="en-US" b="1">
                <a:solidFill>
                  <a:srgbClr val="C00000"/>
                </a:solidFill>
              </a:rPr>
              <a:t>需求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—— 如果想要在大量子元素中单击任何一个都可以运行一段代码，可以将事件监听器设置在其父节点上，并将事件监听器的影响设置为每个子节点，而不是每个子节点单独设置事件监听器。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事件委托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9483408" y="628745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0937558" y="6287453"/>
            <a:ext cx="121920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880" y="3256280"/>
            <a:ext cx="5110480" cy="2809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1" name="图片 -2147482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633" y="2524760"/>
            <a:ext cx="5141912" cy="322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sym typeface="+mn-ea"/>
              </a:rPr>
              <a:t> element.addEventListener(type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 listener[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 useCapture])</a:t>
            </a:r>
            <a:endParaRPr lang="en-US" altLang="zh-CN" sz="2800" dirty="0">
              <a:sym typeface="+mn-ea"/>
            </a:endParaRPr>
          </a:p>
          <a:p>
            <a:pPr lvl="1"/>
            <a:r>
              <a:rPr lang="en-US" altLang="zh-CN" sz="2400">
                <a:solidFill>
                  <a:srgbClr val="C00000"/>
                </a:solidFill>
                <a:sym typeface="+mn-ea"/>
              </a:rPr>
              <a:t> useCapture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布尔值，指定事件是否在捕获或冒泡阶段触发</a:t>
            </a:r>
            <a:endParaRPr lang="zh-CN" altLang="en-US" sz="2000" strike="noStrike" noProof="1">
              <a:solidFill>
                <a:schemeClr val="tx1"/>
              </a:solidFill>
              <a:sym typeface="+mn-ea"/>
            </a:endParaRPr>
          </a:p>
          <a:p>
            <a:pPr lvl="2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true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，指定事件在捕获阶段执行</a:t>
            </a:r>
            <a:endParaRPr lang="zh-CN" altLang="en-US" sz="20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，指定事件在冒泡阶段执行，默认</a:t>
            </a:r>
            <a:endParaRPr lang="zh-CN" altLang="en-US" sz="20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捕获设置</a:t>
            </a:r>
            <a:endParaRPr lang="zh-CN" altLang="en-US"/>
          </a:p>
        </p:txBody>
      </p:sp>
      <p:sp>
        <p:nvSpPr>
          <p:cNvPr id="4" name="文本框 5"/>
          <p:cNvSpPr txBox="1"/>
          <p:nvPr/>
        </p:nvSpPr>
        <p:spPr>
          <a:xfrm>
            <a:off x="10937558" y="628745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触发一个事件后，在 HTML 元素间进行传播过程</a:t>
            </a:r>
            <a:endParaRPr lang="zh-CN" altLang="en-US" sz="2800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第一阶段：事件的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捕获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，事件对象沿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DOM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树向下传播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第二阶段：目标触发，执行事件监听函数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第三阶段：事件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冒泡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，事件沿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DOM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树向上传播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latin typeface="微软雅黑" panose="020B0503020204020204" pitchFamily="34" charset="-122"/>
                <a:sym typeface="+mn-ea"/>
              </a:rPr>
              <a:t>事件处理周期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事件绑定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进程（process）和线程（thread）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821180"/>
            <a:ext cx="4191000" cy="3215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0" y="1290320"/>
            <a:ext cx="3778885" cy="42767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643245" y="3213100"/>
            <a:ext cx="1296035" cy="4318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进程（process）和线程（thread）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8850" y="1493520"/>
            <a:ext cx="82702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进程是一个工厂，工厂有它的独立资源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工厂之间的相互独立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多个工人协作完成任务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工厂内有一个或多个工人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工人之间共享空间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2380" y="1493520"/>
            <a:ext cx="56032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系统分配的内存（独立的一块内存）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进程之间相互独立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多个线程在进程中协作完成任务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一个进程由一个或多个线程组成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同一进程下的各个线程之间共享程序的内存空间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495925" y="1961515"/>
            <a:ext cx="81343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3394075" y="2580640"/>
            <a:ext cx="2915285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>
            <a:off x="3613150" y="3140075"/>
            <a:ext cx="2696210" cy="952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 flipV="1">
            <a:off x="3933825" y="3768725"/>
            <a:ext cx="2375535" cy="762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 flipV="1">
            <a:off x="3214370" y="4410710"/>
            <a:ext cx="3094990" cy="101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浏览器是多进程的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Browser 进程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Plugin 进程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GPU 进程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Renderer 进程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浏览器进程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08160" y="4725035"/>
            <a:ext cx="1871980" cy="3600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 descr="图片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3585" y="1601470"/>
            <a:ext cx="7042150" cy="36550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Renderer </a:t>
            </a:r>
            <a:r>
              <a:rPr lang="zh-CN" altLang="en-US"/>
              <a:t>进程 </a:t>
            </a:r>
            <a:r>
              <a:rPr lang="en-US" altLang="zh-CN"/>
              <a:t>—— 浏览器内核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GUI 渲染线程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JS 引擎线程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事件触发线程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定时触发器线程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HTTP 请求线程</a:t>
            </a:r>
            <a:endParaRPr lang="en-US" altLang="zh-CN"/>
          </a:p>
          <a:p>
            <a:pPr lvl="0"/>
            <a:r>
              <a:rPr lang="en-US" altLang="zh-CN"/>
              <a:t> GUI 渲染线程与 JS 引擎线程互斥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Renderer</a:t>
            </a:r>
            <a:r>
              <a:rPr lang="zh-CN" altLang="en-US"/>
              <a:t>进程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浏览器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 descr="9240001-03fe278d60caa5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955675"/>
            <a:ext cx="7042150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事件绑定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30790" cy="4921885"/>
          </a:xfrm>
        </p:spPr>
        <p:txBody>
          <a:bodyPr/>
          <a:p>
            <a:r>
              <a:rPr lang="en-US" altLang="zh-CN"/>
              <a:t> JavaScript</a:t>
            </a:r>
            <a:r>
              <a:rPr lang="zh-CN" altLang="en-US"/>
              <a:t>引擎线程是</a:t>
            </a:r>
            <a:r>
              <a:rPr lang="zh-CN" altLang="en-US" b="1"/>
              <a:t>单线程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JavaScript 的主要用途是与用户互动，以及操作 DOM。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 单线程就意味着，所有任务需要排队，前一个任务结束，才会执行后一个任务。如果前一个任务耗时很长，后一个任务就不得不一直等着。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引擎线程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6627" name="矩形 4"/>
          <p:cNvSpPr/>
          <p:nvPr/>
        </p:nvSpPr>
        <p:spPr>
          <a:xfrm>
            <a:off x="1466850" y="2315845"/>
            <a:ext cx="8597900" cy="1771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C00000"/>
            </a:solidFill>
            <a:prstDash val="solid"/>
          </a:ln>
        </p:spPr>
        <p:txBody>
          <a:bodyPr anchor="t"/>
          <a:p>
            <a:pPr marL="0" lvl="0" indent="0" fontAlgn="auto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假定 JavaScript 同时有两个线程，一个线程在某个 DOM 节点上添加内容，另一个线程删除了这个节点，这时浏览器应该以哪个线程为准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26650" cy="4921885"/>
          </a:xfrm>
        </p:spPr>
        <p:txBody>
          <a:bodyPr/>
          <a:p>
            <a:r>
              <a:rPr lang="en-US" altLang="zh-CN"/>
              <a:t> 任务可以分成两种，一种是同步任务，另一种是异步任务。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同步任务指的是，</a:t>
            </a:r>
            <a:r>
              <a:rPr lang="en-US" altLang="zh-CN">
                <a:solidFill>
                  <a:schemeClr val="tx1"/>
                </a:solidFill>
              </a:rPr>
              <a:t>在主线程上排队执行的任务，只有前一个任务执行完毕，才能执行后一个任务；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异步任务指的是，</a:t>
            </a:r>
            <a:r>
              <a:rPr lang="en-US" altLang="zh-CN">
                <a:solidFill>
                  <a:schemeClr val="tx1"/>
                </a:solidFill>
              </a:rPr>
              <a:t>不进入主线程、而进入"</a:t>
            </a:r>
            <a:r>
              <a:rPr lang="en-US" altLang="zh-CN" b="1">
                <a:solidFill>
                  <a:schemeClr val="tx1"/>
                </a:solidFill>
              </a:rPr>
              <a:t>任务队列</a:t>
            </a:r>
            <a:r>
              <a:rPr lang="en-US" altLang="zh-CN">
                <a:solidFill>
                  <a:schemeClr val="tx1"/>
                </a:solidFill>
              </a:rPr>
              <a:t>"（task queue）的任务，只有"任务队列"通知主线程，某个异步任务可以执行了，该任务才会进入主线程执行。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同步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异步</a:t>
            </a:r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5490" y="3716020"/>
            <a:ext cx="5273040" cy="2933065"/>
          </a:xfrm>
          <a:prstGeom prst="rect">
            <a:avLst/>
          </a:prstGeom>
        </p:spPr>
      </p:pic>
      <p:pic>
        <p:nvPicPr>
          <p:cNvPr id="6" name="图片 5" descr="c385cf41-a8d1-338d-9e7c-d3e90924e19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351020"/>
            <a:ext cx="4836795" cy="221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事件轮询（Event Loop）</a:t>
            </a:r>
            <a:endParaRPr dirty="0" smtClean="0">
              <a:sym typeface="+mn-ea"/>
            </a:endParaRPr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054735"/>
            <a:ext cx="5114925" cy="4562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5290" y="2460625"/>
            <a:ext cx="487172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消息队列：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消息队列是一个先进先出的队列，它里面存放着各种消息（任务）。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事件循环：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事件循环是指主线程重复从消息队列中取消息、执行的过程。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34925" y="-28575"/>
            <a:ext cx="12261850" cy="6915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53340"/>
            <a:ext cx="6720840" cy="6751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5645" y="478155"/>
            <a:ext cx="4951730" cy="632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首先判断 JS 是同步还是异步，同步就进入主进程，异步就进入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vent table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异步任务在 event table 中注册函数，当满足触发条件后，被推入event queue（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callback queue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同步任务进入主线程后一直执行,直到主线程空闲时，才会去 event queue 中查看是否有可执行的异步任务，如果有就推入主进程中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渲染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05370" y="1151255"/>
            <a:ext cx="4373245" cy="2143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目标：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zh-CN" altLang="en-US" sz="2200">
                <a:latin typeface="+mn-ea"/>
                <a:sym typeface="+mn-ea"/>
              </a:rPr>
              <a:t>点击“do something”按钮，然后显示“doing...please wait...”，接着执行sleep函数，最后显示“done”。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5370" y="3294380"/>
            <a:ext cx="4373245" cy="1322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结果：</a:t>
            </a:r>
            <a:endParaRPr lang="zh-CN" altLang="en-US" sz="2200">
              <a:latin typeface="+mn-ea"/>
              <a:sym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点击按钮后，浏览器卡住3秒左右，最后直接显示done。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3205" y="4772025"/>
            <a:ext cx="8065135" cy="1732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分析：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在做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div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.innerHTML 设置的时候，是需要执行 GUI 渲染线程的，但是现在还在执行 JavaScript 引擎线程，而 JavaScript 引擎线程与 GUI 渲染线程是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互斥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的，所以最后显示了 done。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896620"/>
            <a:ext cx="5904230" cy="38754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0" name="文本框 5"/>
          <p:cNvSpPr txBox="1"/>
          <p:nvPr/>
        </p:nvSpPr>
        <p:spPr>
          <a:xfrm>
            <a:off x="10937558" y="628745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DOM</a:t>
            </a:r>
            <a:r>
              <a:rPr lang="zh-CN" altLang="en-US" dirty="0"/>
              <a:t>渲染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15200" y="1466215"/>
            <a:ext cx="4638040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分析：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 fontAlgn="auto">
              <a:lnSpc>
                <a:spcPts val="3200"/>
              </a:lnSpc>
            </a:pP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在“doing...please wait...”后面加了个setTimeout定时器，定时器进入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任务列队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中等待，延时执行，此时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引擎挂起，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GUI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界面引擎启动，浏览器界面渲染，这个时候会显示出“doing...please wait...”的字样，然后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GUI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引擎挂起，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引擎启动，从任务列队中取出定时器的任务，执行sleep函数，最后显示“done”。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984250"/>
            <a:ext cx="6643370" cy="48901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1649730" y="4432300"/>
            <a:ext cx="3816350" cy="11525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10937558" y="628745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定时器执行时间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主程序执行完毕后执行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定时器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2581275"/>
            <a:ext cx="4884420" cy="24536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937558" y="627729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渲染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43180"/>
            <a:ext cx="7109460" cy="6776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470" y="2521585"/>
            <a:ext cx="386651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每次取消息列队中的任务之前进行一次渲染。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37558" y="627729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程序执行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2179320"/>
            <a:ext cx="9037320" cy="24993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练习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23950"/>
            <a:ext cx="4770120" cy="46101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937558" y="627729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事件绑定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练习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" y="1569720"/>
            <a:ext cx="5052060" cy="35280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937558" y="6277293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事件绑定三种形式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事件流：冒泡和捕获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</a:t>
            </a:r>
            <a:r>
              <a:rPr dirty="0" smtClean="0">
                <a:solidFill>
                  <a:srgbClr val="FF0000"/>
                </a:solidFill>
                <a:sym typeface="+mn-ea"/>
              </a:rPr>
              <a:t>事件轮询（Event Loop）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总结</a:t>
            </a:r>
            <a:endParaRPr 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中卷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》第二部分第</a:t>
            </a:r>
            <a:r>
              <a:rPr lang="en-US" altLang="zh-CN">
                <a:sym typeface="+mn-ea"/>
              </a:rPr>
              <a:t>1/2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章</a:t>
            </a:r>
            <a:r>
              <a:rPr lang="en-US" altLang="zh-CN">
                <a:sym typeface="+mn-ea"/>
              </a:rPr>
              <a:t>1/2/3</a:t>
            </a:r>
            <a:r>
              <a:rPr lang="zh-CN" altLang="en-US">
                <a:sym typeface="+mn-ea"/>
              </a:rPr>
              <a:t>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2305" y="1478915"/>
            <a:ext cx="233934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sym typeface="微软雅黑" panose="020B0503020204020204" pitchFamily="34" charset="-122"/>
              </a:rPr>
              <a:t>事件绑定分为两种：一种是传统事件绑定(内联模型，脚本模型)，一种是现代事件绑定(DOM2级模型)</a:t>
            </a:r>
            <a:endParaRPr lang="zh-CN" altLang="en-US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内联模型</a:t>
            </a:r>
            <a:endParaRPr lang="zh-CN" altLang="en-US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defTabSz="0" eaLnBrk="1" latinLnBrk="0" hangingPunct="1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&lt;button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onclick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="tell();"&gt;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弹出提示框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&lt;/button&gt;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0" eaLnBrk="1" latinLnBrk="0" hangingPunct="1">
              <a:lnSpc>
                <a:spcPct val="150000"/>
              </a:lnSpc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违反了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内容与行为相分离的原则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，尽量少用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脚本模型</a:t>
            </a:r>
            <a:endParaRPr lang="zh-CN" altLang="en-US" dirty="0"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document.getElementById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('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btn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').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onclick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= function(){  }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0" eaLnBrk="1" latinLnBrk="0" hangingPunct="1">
              <a:lnSpc>
                <a:spcPct val="150000"/>
              </a:lnSpc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 实现了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内容与行为相分离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但元素只能绑定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一个监听函数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112193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DOM2 </a:t>
            </a:r>
            <a:r>
              <a:rPr lang="zh-CN" altLang="en-US" dirty="0" smtClean="0">
                <a:sym typeface="+mn-ea"/>
              </a:rPr>
              <a:t>模型</a:t>
            </a:r>
            <a:endParaRPr lang="en-US" altLang="zh-CN"/>
          </a:p>
          <a:p>
            <a:pPr lvl="1"/>
            <a:r>
              <a:rPr lang="en-US" altLang="zh-CN" dirty="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实现了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内容与行为相分离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defTabSz="0" eaLnBrk="1" latinLnBrk="0" hangingPunct="1">
              <a:lnSpc>
                <a:spcPct val="150000"/>
              </a:lnSpc>
              <a:spcAft>
                <a:spcPct val="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元素可以绑定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多个监听函数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element.</a:t>
            </a:r>
            <a:r>
              <a:rPr lang="en-US" altLang="zh-CN" b="1" dirty="0">
                <a:sym typeface="+mn-ea"/>
              </a:rPr>
              <a:t>addEventListener</a:t>
            </a:r>
            <a:r>
              <a:rPr lang="en-US" altLang="zh-CN" dirty="0">
                <a:sym typeface="+mn-ea"/>
              </a:rPr>
              <a:t>(type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 listener[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 useCapture])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 type </a:t>
            </a:r>
            <a:r>
              <a:rPr lang="en-US" altLang="zh-CN" sz="2400" dirty="0">
                <a:sym typeface="+mn-ea"/>
              </a:rPr>
              <a:t>——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表示监听事件类型的字符串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不需要加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“on”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前缀</a:t>
            </a:r>
            <a:endParaRPr lang="zh-CN" altLang="en-US" sz="2400" strike="noStrike" noProof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listener </a:t>
            </a:r>
            <a:r>
              <a:rPr lang="en-US" altLang="zh-CN" sz="2400">
                <a:sym typeface="+mn-ea"/>
              </a:rPr>
              <a:t>——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指定事件触发时执行的函数</a:t>
            </a:r>
            <a:endParaRPr lang="zh-CN" altLang="en-US" sz="2400" strike="noStrike" noProof="1">
              <a:solidFill>
                <a:schemeClr val="tx1"/>
              </a:solidFill>
              <a:sym typeface="+mn-ea"/>
            </a:endParaRPr>
          </a:p>
          <a:p>
            <a:pPr lvl="1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ym typeface="+mn-ea"/>
              </a:rPr>
              <a:t> useCapture ——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布尔值，指定事件是否在捕获或冒泡阶段触发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sz="2400" strike="noStrike" noProof="1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400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事件绑定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112193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EventTarget 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EventTarget 是一个由可以接收事件的对象实现的接口，并且可以为它们创建侦听器。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Element，document 和 window 是最常见的事件目标，但是其他对象也可以是事件目标，比如 XMLHttpRequest。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许多事件目标（包括元素，文档和 window）还支持通过 on... 属性设置事件处理程序。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EventTarget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EventTarget.prototype </a:t>
            </a:r>
            <a:r>
              <a:rPr lang="zh-CN" altLang="en-US">
                <a:sym typeface="+mn-ea"/>
              </a:rPr>
              <a:t>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EventTarget</a:t>
            </a:r>
            <a:r>
              <a:rPr lang="zh-CN" altLang="en-US"/>
              <a:t>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49755"/>
            <a:ext cx="10142220" cy="3276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5" name="直接连接符 4"/>
          <p:cNvCxnSpPr/>
          <p:nvPr/>
        </p:nvCxnSpPr>
        <p:spPr>
          <a:xfrm>
            <a:off x="2057400" y="3194685"/>
            <a:ext cx="262064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2057400" y="3580765"/>
            <a:ext cx="217868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2057400" y="3946525"/>
            <a:ext cx="300672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143000" y="5593715"/>
            <a:ext cx="83261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https://developer.mozilla.org/zh-CN/docs/Web/API/EventTarget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addEventListener()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注册特定事件类型的事件处理程序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removeEventListener(</a:t>
            </a:r>
            <a:r>
              <a:rPr lang="en-US" altLang="zh-CN" dirty="0">
                <a:sym typeface="+mn-ea"/>
              </a:rPr>
              <a:t>type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listener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pPr lvl="1" algn="l"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删除事件侦听器</a:t>
            </a:r>
            <a:endParaRPr lang="en-US" altLang="zh-CN" sz="2400">
              <a:solidFill>
                <a:schemeClr val="tx1"/>
              </a:solidFill>
              <a:cs typeface="+mn-ea"/>
              <a:sym typeface="+mn-ea"/>
            </a:endParaRPr>
          </a:p>
          <a:p>
            <a:pPr lvl="1" defTabSz="0" eaLnBrk="1" latinLnBrk="0" hangingPunct="1">
              <a:lnSpc>
                <a:spcPct val="150000"/>
              </a:lnSpc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具名函数可删除，匿名函数不可删除</a:t>
            </a:r>
            <a:endParaRPr lang="en-US" altLang="zh-CN" sz="2400">
              <a:solidFill>
                <a:schemeClr val="tx1"/>
              </a:solidFill>
              <a:cs typeface="+mn-ea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dispatchEvent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lvl="1" algn="l"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向一个指定的事件目标派发一个事件</a:t>
            </a:r>
            <a:endParaRPr lang="en-US" altLang="zh-CN" sz="240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EventTarget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2291" name="文本框 5"/>
          <p:cNvSpPr txBox="1"/>
          <p:nvPr/>
        </p:nvSpPr>
        <p:spPr>
          <a:xfrm>
            <a:off x="10620693" y="6112193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11458932"/>
  <p:tag name="KSO_WM_UNIT_PLACING_PICTURE_USER_VIEWPORT" val="{&quot;height&quot;:4248,&quot;width&quot;:3684}"/>
</p:tagLst>
</file>

<file path=ppt/tags/tag2.xml><?xml version="1.0" encoding="utf-8"?>
<p:tagLst xmlns:p="http://schemas.openxmlformats.org/presentationml/2006/main">
  <p:tag name="KSO_WM_DOC_GUID" val="{bb8f9f22-5d13-4d9a-a1ce-cdb8cdf1da2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4213</Words>
  <Application>WPS 演示</Application>
  <PresentationFormat>宽屏</PresentationFormat>
  <Paragraphs>346</Paragraphs>
  <Slides>43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Consolas</vt:lpstr>
      <vt:lpstr>Office 主题​​</vt:lpstr>
      <vt:lpstr>Office 主题</vt:lpstr>
      <vt:lpstr>2_Office 主题​​</vt:lpstr>
      <vt:lpstr>6_Office 主题​​</vt:lpstr>
      <vt:lpstr>1_Office 主题​​</vt:lpstr>
      <vt:lpstr>3_Office 主题​​</vt:lpstr>
      <vt:lpstr>前导知识：进程与线程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1191</cp:revision>
  <dcterms:created xsi:type="dcterms:W3CDTF">2013-01-31T00:22:00Z</dcterms:created>
  <dcterms:modified xsi:type="dcterms:W3CDTF">2020-05-06T00:06:06Z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