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  <p:sldMasterId id="2147483676" r:id="rId9"/>
  </p:sldMasterIdLst>
  <p:notesMasterIdLst>
    <p:notesMasterId r:id="rId11"/>
  </p:notesMasterIdLst>
  <p:handoutMasterIdLst>
    <p:handoutMasterId r:id="rId41"/>
  </p:handoutMasterIdLst>
  <p:sldIdLst>
    <p:sldId id="284" r:id="rId10"/>
    <p:sldId id="288" r:id="rId12"/>
    <p:sldId id="987" r:id="rId13"/>
    <p:sldId id="993" r:id="rId14"/>
    <p:sldId id="871" r:id="rId15"/>
    <p:sldId id="889" r:id="rId16"/>
    <p:sldId id="872" r:id="rId17"/>
    <p:sldId id="988" r:id="rId18"/>
    <p:sldId id="986" r:id="rId19"/>
    <p:sldId id="963" r:id="rId20"/>
    <p:sldId id="989" r:id="rId21"/>
    <p:sldId id="982" r:id="rId22"/>
    <p:sldId id="983" r:id="rId23"/>
    <p:sldId id="984" r:id="rId24"/>
    <p:sldId id="985" r:id="rId25"/>
    <p:sldId id="990" r:id="rId26"/>
    <p:sldId id="964" r:id="rId27"/>
    <p:sldId id="965" r:id="rId28"/>
    <p:sldId id="966" r:id="rId29"/>
    <p:sldId id="991" r:id="rId30"/>
    <p:sldId id="967" r:id="rId31"/>
    <p:sldId id="968" r:id="rId32"/>
    <p:sldId id="992" r:id="rId33"/>
    <p:sldId id="969" r:id="rId34"/>
    <p:sldId id="971" r:id="rId35"/>
    <p:sldId id="975" r:id="rId36"/>
    <p:sldId id="994" r:id="rId37"/>
    <p:sldId id="995" r:id="rId38"/>
    <p:sldId id="996" r:id="rId39"/>
    <p:sldId id="86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tags" Target="../tags/tag1.xml"/><Relationship Id="rId1" Type="http://schemas.openxmlformats.org/officeDocument/2006/relationships/hyperlink" Target="https://developer.mozilla.org/zh-CN/docs/Web/JavaScript/Reference/Global_Objects/Boolean/toSt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Global_Objects/String/toStr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hyperlink" Target="https://developer.mozilla.org/zh-CN/docs/Web/JavaScript/Reference/Global_Objects/Dat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hyperlink" Target="http://momentjs.cn/ 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Global_Objects/Numb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492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（构造器）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7469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所有对象都是真值</a:t>
            </a:r>
            <a:endParaRPr lang="en-US" altLang="zh-CN">
              <a:sym typeface="+mn-ea"/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Boolean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9750" y="159385"/>
            <a:ext cx="824547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https://developer.mozilla.org/zh-CN/docs/Web/JavaScript/Reference/Global_Objects/Boolean/toString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93850" y="1941830"/>
            <a:ext cx="4482465" cy="31794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字符串方法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29360" y="1066165"/>
          <a:ext cx="1024128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/>
                <a:gridCol w="3152775"/>
              </a:tblGrid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2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indexOf(value)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charAt(i)  str[i]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子串获取（提取）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slice(start,end)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转换为数组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2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拼接符号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删除内容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toUpperCase()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toLowerCase()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614171" y="1039568"/>
            <a:ext cx="3385551" cy="549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中的字符串：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字符串变量是由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双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引号或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单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引号来声明。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字符串是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不可更改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的，故字符串的方法返回的都是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的字符串，</a:t>
            </a:r>
            <a:r>
              <a:rPr lang="zh-CN" altLang="en-US" sz="26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没有</a:t>
            </a:r>
            <a:r>
              <a:rPr lang="zh-CN" altLang="en-US" sz="2600" dirty="0" smtClean="0">
                <a:latin typeface="宋体" panose="02010600030101010101" pitchFamily="2" charset="-122"/>
                <a:sym typeface="+mn-ea"/>
              </a:rPr>
              <a:t>改变原始字符串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字符串的方法书写符合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小驼峰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命名法。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String 包装对象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当访问 String 基本数据类型属性或方法时创建临时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包装对象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，访问的都是对象中的属性或方法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访问对象属性时，首先访问自身属性，访问不到时，则会在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原型链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上寻找对应的属性和方法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2200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静态方法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fromCharCode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(97,98,99);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>
                <a:sym typeface="+mn-ea"/>
              </a:rPr>
              <a:t> 原型方法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176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trim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concat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(str1?,str2?);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toLowerCase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toLocaleLowerCase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toUpperCase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toLocaleUpperCase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 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indexOf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(searchingString,position?);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lastIndexOf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(searchingString,position?);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48100" y="148590"/>
            <a:ext cx="772604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https://developer.mozilla.org/zh-CN/docs/Web/JavaScript/Reference/Global_Objects/String/toString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1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22000" cy="4921885"/>
          </a:xfrm>
        </p:spPr>
        <p:txBody>
          <a:bodyPr/>
          <a:p>
            <a:r>
              <a:rPr lang="en-US" altLang="zh-CN" sz="2800">
                <a:sym typeface="+mn-ea"/>
              </a:rPr>
              <a:t> 原型方法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search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(regexp);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match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(regexp);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String.prototype.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replace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(regexp); 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5" name=" 2050"/>
          <p:cNvSpPr/>
          <p:nvPr/>
        </p:nvSpPr>
        <p:spPr bwMode="auto">
          <a:xfrm rot="16740000">
            <a:off x="6496685" y="160845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2050"/>
          <p:cNvSpPr/>
          <p:nvPr/>
        </p:nvSpPr>
        <p:spPr bwMode="auto">
          <a:xfrm rot="16740000">
            <a:off x="6496685" y="2123440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2050"/>
          <p:cNvSpPr/>
          <p:nvPr/>
        </p:nvSpPr>
        <p:spPr bwMode="auto">
          <a:xfrm rot="16740000">
            <a:off x="6496685" y="263842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函数定义</a:t>
            </a:r>
            <a:endParaRPr lang="zh-CN" altLang="en-US"/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通过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函数声明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lang="zh-CN" altLang="en-US" dirty="0" smtClean="0">
                <a:cs typeface="+mn-ea"/>
                <a:sym typeface="+mn-ea"/>
              </a:rPr>
              <a:t>函数表达式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dirty="0" smtClean="0">
                <a:solidFill>
                  <a:schemeClr val="tx1"/>
                </a:solidFill>
                <a:sym typeface="+mn-ea"/>
              </a:rPr>
              <a:t>通过 </a:t>
            </a:r>
            <a:r>
              <a:rPr lang="zh-CN" altLang="en-US" dirty="0" smtClean="0">
                <a:cs typeface="+mn-ea"/>
                <a:sym typeface="+mn-ea"/>
              </a:rPr>
              <a:t>Function 构造函数实例化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的形式来定义</a:t>
            </a:r>
            <a:endParaRPr lang="zh-CN" altLang="en-US"/>
          </a:p>
          <a:p>
            <a:r>
              <a:rPr lang="zh-CN" altLang="en-US"/>
              <a:t> 函数调用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作为</a:t>
            </a:r>
            <a:r>
              <a:rPr lang="zh-CN" altLang="en-US">
                <a:sym typeface="+mn-ea"/>
              </a:rPr>
              <a:t>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直接调用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对象方法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通过 </a:t>
            </a:r>
            <a:r>
              <a:rPr lang="zh-CN" altLang="en-US">
                <a:cs typeface="+mn-ea"/>
                <a:sym typeface="+mn-ea"/>
              </a:rPr>
              <a:t>call/apply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间接调用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Function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静态</a:t>
            </a:r>
            <a:r>
              <a:rPr lang="zh-CN"/>
              <a:t>属性</a:t>
            </a:r>
            <a:endParaRPr lang="zh-CN"/>
          </a:p>
          <a:p>
            <a:pPr lvl="1"/>
            <a:r>
              <a:rPr lang="zh-CN" sz="24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Function.</a:t>
            </a:r>
            <a:r>
              <a:rPr lang="zh-CN" altLang="en-US"/>
              <a:t>length</a:t>
            </a:r>
            <a:endParaRPr lang="zh-CN" altLang="en-US"/>
          </a:p>
          <a:p>
            <a:pPr lvl="1"/>
            <a:r>
              <a:rPr lang="zh-CN">
                <a:solidFill>
                  <a:schemeClr val="tx1"/>
                </a:solidFill>
                <a:cs typeface="+mn-ea"/>
              </a:rPr>
              <a:t> Function.</a:t>
            </a:r>
            <a:r>
              <a:rPr lang="zh-CN" altLang="en-US"/>
              <a:t>name</a:t>
            </a:r>
            <a:endParaRPr lang="zh-CN" altLang="en-US"/>
          </a:p>
          <a:p>
            <a:r>
              <a:rPr lang="zh-CN" altLang="en-US"/>
              <a:t> 原型方法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>
                <a:solidFill>
                  <a:schemeClr val="tx1"/>
                </a:solidFill>
                <a:cs typeface="+mn-ea"/>
              </a:rPr>
              <a:t>Function.prototype.</a:t>
            </a:r>
            <a:r>
              <a:rPr lang="en-US" altLang="zh-CN"/>
              <a:t>apply()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>
                <a:solidFill>
                  <a:schemeClr val="tx1"/>
                </a:solidFill>
                <a:cs typeface="+mn-ea"/>
              </a:rPr>
              <a:t>Function.prototype.</a:t>
            </a:r>
            <a:r>
              <a:rPr lang="en-US" altLang="zh-CN"/>
              <a:t>bind()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>
                <a:solidFill>
                  <a:schemeClr val="tx1"/>
                </a:solidFill>
                <a:cs typeface="+mn-ea"/>
              </a:rPr>
              <a:t>Function.prototype.</a:t>
            </a:r>
            <a:r>
              <a:rPr lang="en-US" altLang="zh-CN"/>
              <a:t>call()</a:t>
            </a:r>
            <a:endParaRPr lang="en-US" altLang="zh-CN"/>
          </a:p>
          <a:p>
            <a:pPr lvl="1"/>
            <a:r>
              <a:rPr lang="zh-CN">
                <a:solidFill>
                  <a:schemeClr val="tx1"/>
                </a:solidFill>
                <a:cs typeface="+mn-ea"/>
              </a:rPr>
              <a:t> Function.prototype.</a:t>
            </a:r>
            <a:r>
              <a:rPr lang="en-US" altLang="zh-CN"/>
              <a:t>toString()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Function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Function </a:t>
            </a:r>
            <a:r>
              <a:rPr lang="zh-CN" altLang="en-US"/>
              <a:t>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Function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763395"/>
            <a:ext cx="11753850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静态方法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Object</a:t>
            </a:r>
            <a:r>
              <a:rPr lang="zh-CN" altLang="en-US"/>
              <a:t>.create()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.defineProperties()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.defineProperty()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.getOwnPropertyDescriptor()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.getOwnPropertyDescriptors()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.getOwnPropertyNames()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.getPrototypeOf()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zh-CN" altLang="en-US"/>
              <a:t>.setPrototypeOf()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Object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7" name=" 2050"/>
          <p:cNvSpPr/>
          <p:nvPr/>
        </p:nvSpPr>
        <p:spPr bwMode="auto">
          <a:xfrm rot="16740000">
            <a:off x="5156835" y="261810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2050"/>
          <p:cNvSpPr/>
          <p:nvPr/>
        </p:nvSpPr>
        <p:spPr bwMode="auto">
          <a:xfrm rot="16740000">
            <a:off x="4172585" y="159956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 rot="16740000">
            <a:off x="6805295" y="317055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bldLvl="0" animBg="1"/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原型方法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.hasOwnProperty()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.isPrototypeOf()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.propertyIsEnumerable()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.toString()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Object</a:t>
            </a:r>
            <a:r>
              <a:rPr lang="en-US" altLang="zh-CN"/>
              <a:t>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prototype</a:t>
            </a:r>
            <a:r>
              <a:rPr lang="en-US" altLang="zh-CN"/>
              <a:t>.valueOf()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Object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 sz="2400">
              <a:solidFill>
                <a:schemeClr val="tx1"/>
              </a:solidFill>
              <a:cs typeface="+mn-ea"/>
            </a:endParaRPr>
          </a:p>
        </p:txBody>
      </p:sp>
      <p:sp>
        <p:nvSpPr>
          <p:cNvPr id="5" name=" 2050"/>
          <p:cNvSpPr/>
          <p:nvPr/>
        </p:nvSpPr>
        <p:spPr bwMode="auto">
          <a:xfrm rot="16740000">
            <a:off x="6825615" y="1598295"/>
            <a:ext cx="542290" cy="91059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Date 提供了解析、管理和展示时间的功能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Date 对象基于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1970年1月1日（世界标准时间）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起的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毫秒数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以常规函数调用它（即不加 new 操作符）将会返回一个</a:t>
            </a:r>
            <a:r>
              <a:rPr lang="en-US" altLang="zh-CN" b="1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，而不是一个日期对象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Date 对象没有字面量格式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0355" y="159385"/>
            <a:ext cx="67494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https://developer.mozilla.org/zh-CN/docs/Web/JavaScript/Reference/Global_Objects/Date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808730"/>
            <a:ext cx="8618220" cy="2750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Date</a:t>
            </a:r>
            <a:r>
              <a:rPr lang="zh-CN" altLang="en-US"/>
              <a:t>构造器方法（静态方法）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Date.now()</a:t>
            </a:r>
            <a:endParaRPr lang="en-US" altLang="zh-CN" sz="2400"/>
          </a:p>
          <a:p>
            <a:pPr lvl="1"/>
            <a:r>
              <a:rPr lang="en-US" altLang="zh-CN" sz="2400"/>
              <a:t> Date.parse()</a:t>
            </a:r>
            <a:endParaRPr lang="en-US" altLang="zh-CN" sz="2400"/>
          </a:p>
          <a:p>
            <a:pPr lvl="0"/>
            <a:r>
              <a:rPr lang="en-US" altLang="zh-CN" sz="2800"/>
              <a:t> </a:t>
            </a:r>
            <a:r>
              <a:rPr lang="en-US" altLang="zh-CN">
                <a:sym typeface="+mn-ea"/>
              </a:rPr>
              <a:t>原型方法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Date.prototype.get&lt;Unit&gt;( ) 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Date.prototype.set&lt;Unit&gt;( ) 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Date.prototype.toLocalTimeString( )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Date.prototype.toString( ) 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Date.prototype.toLocalString( ) </a:t>
            </a:r>
            <a:br>
              <a:rPr lang="en-US" altLang="zh-CN" dirty="0">
                <a:solidFill>
                  <a:schemeClr val="tx1"/>
                </a:solidFill>
                <a:sym typeface="+mn-ea"/>
              </a:rPr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时间戳(timestamp)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时间戳是指格林威治时间1970年01月01日00时00分00秒(北京时间1970年01月01日08时00分00秒)起至现在的</a:t>
            </a:r>
            <a:r>
              <a:rPr lang="zh-CN" altLang="en-US">
                <a:solidFill>
                  <a:srgbClr val="C00000"/>
                </a:solidFill>
              </a:rPr>
              <a:t>总毫秒数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zh-CN" altLang="en-US">
                <a:sym typeface="+mn-ea"/>
              </a:rPr>
              <a:t>时间转换成</a:t>
            </a:r>
            <a:r>
              <a:rPr lang="zh-CN" altLang="en-US">
                <a:solidFill>
                  <a:srgbClr val="C00000"/>
                </a:solidFill>
              </a:rPr>
              <a:t>时间戳</a:t>
            </a:r>
            <a:endParaRPr lang="zh-CN" altLang="en-US">
              <a:solidFill>
                <a:srgbClr val="C00000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Date.now()</a:t>
            </a:r>
            <a:endParaRPr lang="en-US" altLang="zh-CN" sz="2000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(new Date()).getTime() 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 时间戳</a:t>
            </a:r>
            <a:r>
              <a:rPr lang="zh-CN" altLang="en-US">
                <a:sym typeface="+mn-ea"/>
              </a:rPr>
              <a:t>转换</a:t>
            </a:r>
            <a:r>
              <a:rPr lang="zh-CN" altLang="en-US">
                <a:sym typeface="+mn-ea"/>
              </a:rPr>
              <a:t>成</a:t>
            </a:r>
            <a:r>
              <a:rPr lang="zh-CN" altLang="en-US">
                <a:sym typeface="+mn-ea"/>
              </a:rPr>
              <a:t>时间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new Date(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timestamp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7300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时间戳格式不容易看懂，</a:t>
            </a:r>
            <a:r>
              <a:rPr lang="zh-CN" altLang="en-US">
                <a:sym typeface="+mn-ea"/>
              </a:rPr>
              <a:t>如何</a:t>
            </a:r>
            <a:r>
              <a:rPr lang="en-US" altLang="zh-CN">
                <a:sym typeface="+mn-ea"/>
              </a:rPr>
              <a:t>将其转换为熟悉的时间格式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r>
              <a:rPr lang="zh-CN" altLang="en-US">
                <a:sym typeface="+mn-ea"/>
              </a:rPr>
              <a:t> 日期处理插件 </a:t>
            </a:r>
            <a:r>
              <a:rPr lang="en-US" altLang="zh-CN">
                <a:sym typeface="+mn-ea"/>
              </a:rPr>
              <a:t>Moment.js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  <a:hlinkClick r:id="rId1"/>
              </a:rPr>
              <a:t>http://momentjs.cn/</a:t>
            </a:r>
            <a:r>
              <a:rPr lang="en-US" altLang="zh-CN">
                <a:sym typeface="+mn-ea"/>
                <a:hlinkClick r:id="rId1"/>
              </a:rPr>
              <a:t> </a:t>
            </a:r>
            <a:endParaRPr lang="en-US" altLang="zh-CN"/>
          </a:p>
          <a:p>
            <a:endParaRPr lang="zh-CN" altLang="en-US"/>
          </a:p>
          <a:p>
            <a:pPr lvl="1"/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" y="2510155"/>
            <a:ext cx="7772400" cy="3482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10609583" y="6246831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Arial" panose="020B0604020202020204" pitchFamily="34" charset="0"/>
              </a:rPr>
              <a:t>1.html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构造器的原型链</a:t>
            </a:r>
            <a:endParaRPr lang="zh-CN" altLang="en-US"/>
          </a:p>
          <a:p>
            <a:r>
              <a:rPr lang="zh-CN" altLang="en-US"/>
              <a:t> 构造器的静态属性</a:t>
            </a:r>
            <a:endParaRPr lang="zh-CN" altLang="en-US"/>
          </a:p>
          <a:p>
            <a:r>
              <a:rPr lang="zh-CN" altLang="en-US"/>
              <a:t> 构造器的原型方法</a:t>
            </a:r>
            <a:endParaRPr lang="zh-CN" altLang="en-US"/>
          </a:p>
          <a:p>
            <a:r>
              <a:rPr lang="zh-CN" altLang="en-US"/>
              <a:t> 时间戳概念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 </a:t>
            </a:r>
            <a:r>
              <a:rPr lang="en-US" altLang="zh-CN">
                <a:sym typeface="+mn-ea"/>
              </a:rPr>
              <a:t>10/11/12/15/20 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96830" cy="4921885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.e-5 表示多少？</a:t>
            </a:r>
            <a:endParaRPr lang="en-US" altLang="zh-CN"/>
          </a:p>
          <a:p>
            <a:r>
              <a:rPr lang="en-US" altLang="zh-CN">
                <a:sym typeface="+mn-ea"/>
              </a:rPr>
              <a:t> 怎么表示 8 进制？怎么转换进制？</a:t>
            </a:r>
            <a:endParaRPr lang="en-US" altLang="zh-CN"/>
          </a:p>
          <a:p>
            <a:r>
              <a:rPr lang="en-US" altLang="zh-CN">
                <a:sym typeface="+mn-ea"/>
              </a:rPr>
              <a:t> 如何将字符串转换成数值或整数？十六进制又怎么处理？</a:t>
            </a:r>
            <a:endParaRPr lang="en-US" altLang="zh-CN"/>
          </a:p>
          <a:p>
            <a:r>
              <a:rPr lang="en-US" altLang="zh-CN">
                <a:sym typeface="+mn-ea"/>
              </a:rPr>
              <a:t> parseInt(0x12, 16) 的返回值是多少？是0x12吗？</a:t>
            </a:r>
            <a:endParaRPr lang="en-US" altLang="zh-CN"/>
          </a:p>
          <a:p>
            <a:r>
              <a:rPr lang="en-US" altLang="zh-CN">
                <a:sym typeface="+mn-ea"/>
              </a:rPr>
              <a:t> Number.MAX_VALUE 为最大数值，(new Number(12)).MAX_VALUE 是多少？</a:t>
            </a:r>
            <a:endParaRPr lang="en-US" altLang="zh-CN"/>
          </a:p>
          <a:p>
            <a:r>
              <a:rPr lang="en-US" altLang="zh-CN">
                <a:sym typeface="+mn-ea"/>
              </a:rPr>
              <a:t>JavaScript 中</a:t>
            </a:r>
            <a:r>
              <a:rPr lang="zh-CN" altLang="en-US">
                <a:sym typeface="+mn-ea"/>
              </a:rPr>
              <a:t>如何</a:t>
            </a:r>
            <a:r>
              <a:rPr lang="en-US" altLang="zh-CN">
                <a:sym typeface="+mn-ea"/>
              </a:rPr>
              <a:t>进行四舍五入? 如果保留 3 位小数的精度？</a:t>
            </a:r>
            <a:endParaRPr lang="en-US" altLang="zh-CN"/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Number 包装对象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当访问 Number 基本数据类型属性或方法时创建临时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包装对象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，访问的都是对象中的属性或方法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访问对象属性时，首先访问自身属性，访问不到时，则会在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原型链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上寻找对应的属性和方法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原型方法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Number.prototype.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toFixed(...)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dirty="0">
                <a:cs typeface="+mn-ea"/>
                <a:sym typeface="+mn-ea"/>
              </a:rPr>
              <a:t>toPrecision(...)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dirty="0">
                <a:cs typeface="+mn-ea"/>
                <a:sym typeface="+mn-ea"/>
              </a:rPr>
              <a:t>toString(...)</a:t>
            </a:r>
            <a:endParaRPr lang="en-US" altLang="zh-CN" dirty="0">
              <a:cs typeface="+mn-ea"/>
              <a:sym typeface="+mn-ea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Number.prototype.</a:t>
            </a:r>
            <a:r>
              <a:rPr lang="en-US" altLang="zh-CN" dirty="0">
                <a:cs typeface="+mn-ea"/>
                <a:sym typeface="+mn-ea"/>
              </a:rPr>
              <a:t>toExponential(...)</a:t>
            </a:r>
            <a:endParaRPr lang="en-US" altLang="zh-CN" dirty="0">
              <a:cs typeface="+mn-ea"/>
              <a:sym typeface="+mn-ea"/>
            </a:endParaRPr>
          </a:p>
          <a:p>
            <a:r>
              <a:rPr lang="en-US" altLang="zh-CN">
                <a:sym typeface="+mn-ea"/>
              </a:rPr>
              <a:t> 静态属性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</a:t>
            </a:r>
            <a:r>
              <a:rPr lang="en-US" altLang="zh-CN" dirty="0">
                <a:cs typeface="+mn-ea"/>
                <a:sym typeface="+mn-ea"/>
              </a:rPr>
              <a:t>MAX_VALUE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   Number.</a:t>
            </a:r>
            <a:r>
              <a:rPr lang="en-US" altLang="zh-CN" dirty="0">
                <a:cs typeface="+mn-ea"/>
                <a:sym typeface="+mn-ea"/>
              </a:rPr>
              <a:t>MIN_VALUE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</a:t>
            </a:r>
            <a:r>
              <a:rPr lang="en-US" altLang="zh-CN" dirty="0">
                <a:cs typeface="+mn-ea"/>
                <a:sym typeface="+mn-ea"/>
              </a:rPr>
              <a:t>NaN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  Number.</a:t>
            </a:r>
            <a:r>
              <a:rPr lang="en-US" altLang="zh-CN" dirty="0">
                <a:cs typeface="+mn-ea"/>
                <a:sym typeface="+mn-ea"/>
              </a:rPr>
              <a:t>NEGATIVE_INFINITY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Number.</a:t>
            </a:r>
            <a:r>
              <a:rPr lang="en-US" altLang="zh-CN" dirty="0">
                <a:cs typeface="+mn-ea"/>
                <a:sym typeface="+mn-ea"/>
              </a:rPr>
              <a:t>POSITIVE_INFINITY</a:t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90570" y="159385"/>
            <a:ext cx="715327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https://developer.mozilla.org/zh-CN/docs/Web/JavaScript/Reference/Global_Objects/Number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hlinkClick r:id="rId1" action="ppaction://hlinkfile"/>
            </a:endParaRPr>
          </a:p>
        </p:txBody>
      </p:sp>
      <p:sp>
        <p:nvSpPr>
          <p:cNvPr id="2050" name=" 2050"/>
          <p:cNvSpPr/>
          <p:nvPr/>
        </p:nvSpPr>
        <p:spPr bwMode="auto">
          <a:xfrm rot="16740000">
            <a:off x="6609715" y="2036445"/>
            <a:ext cx="864235" cy="2016125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50"/>
          <p:cNvSpPr/>
          <p:nvPr/>
        </p:nvSpPr>
        <p:spPr bwMode="auto">
          <a:xfrm rot="16740000">
            <a:off x="6609715" y="1045845"/>
            <a:ext cx="864235" cy="2016125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Number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929640"/>
            <a:ext cx="11071860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Boolean </a:t>
            </a:r>
            <a:r>
              <a:rPr lang="en-US" altLang="zh-CN">
                <a:sym typeface="+mn-ea"/>
              </a:rPr>
              <a:t>包装对象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当访问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Boolean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基本数据类型属性或方法时创建临时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包装对象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，访问的都是对象中的属性或方法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访问对象属性时，首先访问自身属性，访问不到时，则会在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原型链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上寻找对应的属性和方法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Boolean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80387636"/>
  <p:tag name="KSO_WM_UNIT_PLACING_PICTURE_USER_VIEWPORT" val="{&quot;height&quot;:5007,&quot;width&quot;:7059}"/>
</p:tagLst>
</file>

<file path=ppt/tags/tag2.xml><?xml version="1.0" encoding="utf-8"?>
<p:tagLst xmlns:p="http://schemas.openxmlformats.org/presentationml/2006/main">
  <p:tag name="KSO_WM_UNIT_TABLE_BEAUTIFY" val="smartTable{27abd805-5d83-46ad-8300-8193344b0916}"/>
</p:tagLst>
</file>

<file path=ppt/tags/tag3.xml><?xml version="1.0" encoding="utf-8"?>
<p:tagLst xmlns:p="http://schemas.openxmlformats.org/presentationml/2006/main">
  <p:tag name="KSO_WM_DOC_GUID" val="{a611c833-8183-4f1a-bec5-76b123e7d1d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3574</Words>
  <Application>WPS 演示</Application>
  <PresentationFormat>宽屏</PresentationFormat>
  <Paragraphs>310</Paragraphs>
  <Slides>30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Office 主题</vt:lpstr>
      <vt:lpstr>1_Office 主题​​</vt:lpstr>
      <vt:lpstr>3_Office 主题​​</vt:lpstr>
      <vt:lpstr>2_Office 主题​​</vt:lpstr>
      <vt:lpstr>8_Office 主题​​</vt:lpstr>
      <vt:lpstr>4_Office 主题​​</vt:lpstr>
      <vt:lpstr>5_Office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1107</cp:revision>
  <dcterms:created xsi:type="dcterms:W3CDTF">2013-01-31T00:22:00Z</dcterms:created>
  <dcterms:modified xsi:type="dcterms:W3CDTF">2020-04-10T03:16:29Z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