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6" r:id="rId3"/>
    <p:sldMasterId id="2147483660" r:id="rId4"/>
    <p:sldMasterId id="2147483664" r:id="rId5"/>
    <p:sldMasterId id="2147483668" r:id="rId6"/>
  </p:sldMasterIdLst>
  <p:notesMasterIdLst>
    <p:notesMasterId r:id="rId32"/>
  </p:notesMasterIdLst>
  <p:handoutMasterIdLst>
    <p:handoutMasterId r:id="rId33"/>
  </p:handoutMasterIdLst>
  <p:sldIdLst>
    <p:sldId id="284" r:id="rId7"/>
    <p:sldId id="288" r:id="rId8"/>
    <p:sldId id="995" r:id="rId9"/>
    <p:sldId id="945" r:id="rId10"/>
    <p:sldId id="946" r:id="rId11"/>
    <p:sldId id="1001" r:id="rId12"/>
    <p:sldId id="1002" r:id="rId13"/>
    <p:sldId id="1003" r:id="rId14"/>
    <p:sldId id="998" r:id="rId15"/>
    <p:sldId id="1005" r:id="rId16"/>
    <p:sldId id="1006" r:id="rId17"/>
    <p:sldId id="1008" r:id="rId18"/>
    <p:sldId id="1007" r:id="rId19"/>
    <p:sldId id="1009" r:id="rId20"/>
    <p:sldId id="1010" r:id="rId21"/>
    <p:sldId id="948" r:id="rId22"/>
    <p:sldId id="1012" r:id="rId23"/>
    <p:sldId id="875" r:id="rId24"/>
    <p:sldId id="972" r:id="rId25"/>
    <p:sldId id="1013" r:id="rId26"/>
    <p:sldId id="1015" r:id="rId27"/>
    <p:sldId id="1016" r:id="rId28"/>
    <p:sldId id="966" r:id="rId29"/>
    <p:sldId id="1023" r:id="rId30"/>
    <p:sldId id="862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pos="37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>
      <p:cViewPr varScale="1">
        <p:scale>
          <a:sx n="45" d="100"/>
          <a:sy n="45" d="100"/>
        </p:scale>
        <p:origin x="58" y="850"/>
      </p:cViewPr>
      <p:guideLst>
        <p:guide orient="horz" pos="2125"/>
        <p:guide pos="37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function Person(name, age) {</a:t>
            </a:r>
          </a:p>
          <a:p>
            <a:r>
              <a:rPr lang="zh-CN" altLang="en-US"/>
              <a:t>            this.name = name;</a:t>
            </a:r>
          </a:p>
          <a:p>
            <a:r>
              <a:rPr lang="zh-CN" altLang="en-US"/>
              <a:t>            this.age = age;</a:t>
            </a:r>
          </a:p>
          <a:p>
            <a:r>
              <a:rPr lang="zh-CN" altLang="en-US"/>
              <a:t>            this.sayHello = function() {</a:t>
            </a:r>
          </a:p>
          <a:p>
            <a:r>
              <a:rPr lang="zh-CN" altLang="en-US"/>
              <a:t>                console.log(this.name + "say hello");</a:t>
            </a:r>
          </a:p>
          <a:p>
            <a:r>
              <a:rPr lang="zh-CN" altLang="en-US"/>
              <a:t>            }</a:t>
            </a:r>
          </a:p>
          <a:p>
            <a:r>
              <a:rPr lang="zh-CN" altLang="en-US"/>
              <a:t>        }</a:t>
            </a:r>
          </a:p>
          <a:p>
            <a:endParaRPr lang="zh-CN" altLang="en-US"/>
          </a:p>
          <a:p>
            <a:r>
              <a:rPr lang="zh-CN" altLang="en-US"/>
              <a:t>        var boy = new Person("bella", 23);</a:t>
            </a:r>
          </a:p>
          <a:p>
            <a:r>
              <a:rPr lang="zh-CN" altLang="en-US"/>
              <a:t>        var girl = new Person("Lucy", 20);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  // 将构造函数以参数形式传入 </a:t>
            </a:r>
          </a:p>
          <a:p>
            <a:r>
              <a:rPr lang="zh-CN" altLang="en-US"/>
              <a:t>        function New(func) {</a:t>
            </a:r>
          </a:p>
          <a:p>
            <a:r>
              <a:rPr lang="zh-CN" altLang="en-US"/>
              <a:t>            // 声明一个中间对象，该对象为最终返回的实例 </a:t>
            </a:r>
          </a:p>
          <a:p>
            <a:r>
              <a:rPr lang="zh-CN" altLang="en-US"/>
              <a:t>            var res = {};</a:t>
            </a:r>
          </a:p>
          <a:p>
            <a:r>
              <a:rPr lang="zh-CN" altLang="en-US"/>
              <a:t>            if(func.prototype !== null) {</a:t>
            </a:r>
          </a:p>
          <a:p>
            <a:r>
              <a:rPr lang="zh-CN" altLang="en-US"/>
              <a:t>                // 将实例的原型指向构造函数的原型</a:t>
            </a:r>
          </a:p>
          <a:p>
            <a:r>
              <a:rPr lang="zh-CN" altLang="en-US"/>
              <a:t>                res.__proto__ = func.prototype;</a:t>
            </a:r>
          </a:p>
          <a:p>
            <a:r>
              <a:rPr lang="zh-CN" altLang="en-US"/>
              <a:t>            }</a:t>
            </a:r>
          </a:p>
          <a:p>
            <a:r>
              <a:rPr lang="zh-CN" altLang="en-US"/>
              <a:t>            // ret为构造函数执行的结果，这里通过apply</a:t>
            </a:r>
          </a:p>
          <a:p>
            <a:r>
              <a:rPr lang="zh-CN" altLang="en-US"/>
              <a:t>            //将构造函数内部的 this 指向修改为指向 res，即为实例对象</a:t>
            </a:r>
          </a:p>
          <a:p>
            <a:r>
              <a:rPr lang="zh-CN" altLang="en-US"/>
              <a:t>            var ret = func.apply(res, Array.prototype.slice.call(arguments, 1));</a:t>
            </a:r>
          </a:p>
          <a:p>
            <a:r>
              <a:rPr lang="zh-CN" altLang="en-US"/>
              <a:t>            // 当我们在构造函数中明确指定了返回对象时，那么new的执行结果就是该返回对象 </a:t>
            </a:r>
          </a:p>
          <a:p>
            <a:r>
              <a:rPr lang="zh-CN" altLang="en-US"/>
              <a:t>            if((typeof ret === "object" || typeof ret === "function") &amp;&amp; ret !== null) {</a:t>
            </a:r>
          </a:p>
          <a:p>
            <a:r>
              <a:rPr lang="zh-CN" altLang="en-US"/>
              <a:t>                return ret;</a:t>
            </a:r>
          </a:p>
          <a:p>
            <a:r>
              <a:rPr lang="zh-CN" altLang="en-US"/>
              <a:t>            }</a:t>
            </a:r>
          </a:p>
          <a:p>
            <a:r>
              <a:rPr lang="zh-CN" altLang="en-US"/>
              <a:t>            // 如果没有明确指定返回对象，则默认返回res，这个res就是实例对象</a:t>
            </a:r>
          </a:p>
          <a:p>
            <a:r>
              <a:rPr lang="zh-CN" altLang="en-US"/>
              <a:t>            return res;</a:t>
            </a:r>
          </a:p>
          <a:p>
            <a:r>
              <a:rPr lang="zh-CN" altLang="en-US"/>
              <a:t>        }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6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0.jpe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tags" Target="../tags/tag8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4.xml"/><Relationship Id="rId11" Type="http://schemas.openxmlformats.org/officeDocument/2006/relationships/image" Target="../media/image24.png"/><Relationship Id="rId5" Type="http://schemas.openxmlformats.org/officeDocument/2006/relationships/tags" Target="../tags/tag10.xml"/><Relationship Id="rId10" Type="http://schemas.openxmlformats.org/officeDocument/2006/relationships/image" Target="../media/image23.png"/><Relationship Id="rId4" Type="http://schemas.openxmlformats.org/officeDocument/2006/relationships/tags" Target="../tags/tag9.xm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3.xml"/><Relationship Id="rId7" Type="http://schemas.openxmlformats.org/officeDocument/2006/relationships/image" Target="../media/image17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0.jpe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endParaRPr 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实例化与内存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254760" y="1570990"/>
            <a:ext cx="4739640" cy="3512820"/>
            <a:chOff x="9845" y="5104"/>
            <a:chExt cx="7464" cy="5532"/>
          </a:xfrm>
        </p:grpSpPr>
        <p:grpSp>
          <p:nvGrpSpPr>
            <p:cNvPr id="9" name="组合 8"/>
            <p:cNvGrpSpPr/>
            <p:nvPr/>
          </p:nvGrpSpPr>
          <p:grpSpPr>
            <a:xfrm>
              <a:off x="9845" y="5104"/>
              <a:ext cx="7464" cy="5532"/>
              <a:chOff x="10275" y="6877"/>
              <a:chExt cx="7464" cy="5532"/>
            </a:xfrm>
          </p:grpSpPr>
          <p:pic>
            <p:nvPicPr>
              <p:cNvPr id="8" name="图片 7" descr="图片1_meitu_1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10275" y="6877"/>
                <a:ext cx="7464" cy="5532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15309" y="9199"/>
                <a:ext cx="1155" cy="888"/>
              </a:xfrm>
              <a:prstGeom prst="rect">
                <a:avLst/>
              </a:prstGeom>
            </p:spPr>
          </p:pic>
        </p:grpSp>
        <p:pic>
          <p:nvPicPr>
            <p:cNvPr id="12" name="图片 1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4879" y="9030"/>
              <a:ext cx="1155" cy="888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5121275" y="3499485"/>
            <a:ext cx="3279140" cy="1224280"/>
            <a:chOff x="8065" y="5511"/>
            <a:chExt cx="5164" cy="1928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8065" y="5511"/>
              <a:ext cx="3350" cy="78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5" name="直接箭头连接符 14"/>
            <p:cNvCxnSpPr>
              <a:endCxn id="16" idx="2"/>
            </p:cNvCxnSpPr>
            <p:nvPr/>
          </p:nvCxnSpPr>
          <p:spPr>
            <a:xfrm flipV="1">
              <a:off x="8065" y="6475"/>
              <a:ext cx="3350" cy="731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6" name="椭圆 15"/>
            <p:cNvSpPr/>
            <p:nvPr/>
          </p:nvSpPr>
          <p:spPr>
            <a:xfrm>
              <a:off x="11415" y="5511"/>
              <a:ext cx="1815" cy="192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96550" cy="4921885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prototype </a:t>
            </a:r>
            <a:r>
              <a:rPr lang="zh-CN" altLang="en-US">
                <a:sym typeface="+mn-ea"/>
              </a:rPr>
              <a:t>属性</a:t>
            </a:r>
            <a:endParaRPr lang="en-US" altLang="zh-CN"/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使用者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：只有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函数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才会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有 prototype 属性</a:t>
            </a: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创建者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只要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创建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一个函数 fun，JavaScript 引擎会根据一组特定的	</a:t>
            </a:r>
          </a:p>
          <a:p>
            <a:pPr marL="168275" lvl="1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               规则为该函数创建一个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对象，并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初始化有一个属性 constructor	 </a:t>
            </a:r>
          </a:p>
          <a:p>
            <a:pPr marL="168275" lvl="1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用来引用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函数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。</a:t>
            </a:r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zh-CN" altLang="en-US" sz="2400">
                <a:solidFill>
                  <a:srgbClr val="C00000"/>
                </a:solidFill>
              </a:rPr>
              <a:t>作用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我们可以通过 </a:t>
            </a:r>
            <a:r>
              <a:rPr lang="en-US" altLang="zh-CN" sz="2400">
                <a:solidFill>
                  <a:schemeClr val="tx1"/>
                </a:solidFill>
              </a:rPr>
              <a:t>prototype 属性使向对象添加属性和方法</a:t>
            </a:r>
          </a:p>
          <a:p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prototype </a:t>
            </a:r>
            <a:r>
              <a:rPr lang="zh-CN" altLang="en-US"/>
              <a:t>属性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prototype </a:t>
            </a:r>
            <a:r>
              <a:rPr lang="zh-CN" altLang="en-US"/>
              <a:t>属性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15" y="4165600"/>
            <a:ext cx="6522720" cy="64008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2505075" y="1080135"/>
            <a:ext cx="6944995" cy="2209800"/>
            <a:chOff x="4137" y="6837"/>
            <a:chExt cx="10937" cy="3480"/>
          </a:xfrm>
        </p:grpSpPr>
        <p:grpSp>
          <p:nvGrpSpPr>
            <p:cNvPr id="20" name="组合 19"/>
            <p:cNvGrpSpPr/>
            <p:nvPr/>
          </p:nvGrpSpPr>
          <p:grpSpPr>
            <a:xfrm>
              <a:off x="4137" y="6837"/>
              <a:ext cx="10937" cy="3480"/>
              <a:chOff x="5908" y="5461"/>
              <a:chExt cx="10937" cy="3480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4"/>
              <a:srcRect l="14900" t="10250" b="29659"/>
              <a:stretch>
                <a:fillRect/>
              </a:stretch>
            </p:blipFill>
            <p:spPr>
              <a:xfrm>
                <a:off x="5908" y="5461"/>
                <a:ext cx="10937" cy="3418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2" y="7730"/>
                <a:ext cx="5935" cy="1211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5058" y="7104"/>
              <a:ext cx="1793" cy="535"/>
              <a:chOff x="10489" y="8740"/>
              <a:chExt cx="1793" cy="535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89" y="8793"/>
                <a:ext cx="1314" cy="482"/>
              </a:xfrm>
              <a:prstGeom prst="rect">
                <a:avLst/>
              </a:prstGeom>
            </p:spPr>
          </p:pic>
          <p:sp>
            <p:nvSpPr>
              <p:cNvPr id="23" name="文本框 22"/>
              <p:cNvSpPr txBox="1"/>
              <p:nvPr/>
            </p:nvSpPr>
            <p:spPr>
              <a:xfrm>
                <a:off x="10835" y="8740"/>
                <a:ext cx="1447" cy="50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500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Fun</a:t>
                </a: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0473" y="8747"/>
              <a:ext cx="1799" cy="544"/>
              <a:chOff x="10489" y="8731"/>
              <a:chExt cx="1799" cy="544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89" y="8793"/>
                <a:ext cx="1314" cy="482"/>
              </a:xfrm>
              <a:prstGeom prst="rect">
                <a:avLst/>
              </a:prstGeom>
            </p:spPr>
          </p:pic>
          <p:sp>
            <p:nvSpPr>
              <p:cNvPr id="27" name="文本框 26"/>
              <p:cNvSpPr txBox="1"/>
              <p:nvPr/>
            </p:nvSpPr>
            <p:spPr>
              <a:xfrm>
                <a:off x="10841" y="8731"/>
                <a:ext cx="1447" cy="50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500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Fun</a:t>
                </a: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3410" y="1580515"/>
            <a:ext cx="952500" cy="526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prototype </a:t>
            </a:r>
            <a:r>
              <a:rPr lang="zh-CN" altLang="en-US"/>
              <a:t>属性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061700" y="6297930"/>
            <a:ext cx="873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09650" y="2668270"/>
            <a:ext cx="4739640" cy="3512820"/>
            <a:chOff x="9845" y="5104"/>
            <a:chExt cx="7464" cy="5532"/>
          </a:xfrm>
        </p:grpSpPr>
        <p:grpSp>
          <p:nvGrpSpPr>
            <p:cNvPr id="9" name="组合 8"/>
            <p:cNvGrpSpPr/>
            <p:nvPr/>
          </p:nvGrpSpPr>
          <p:grpSpPr>
            <a:xfrm>
              <a:off x="9845" y="5104"/>
              <a:ext cx="7464" cy="5532"/>
              <a:chOff x="10275" y="6877"/>
              <a:chExt cx="7464" cy="5532"/>
            </a:xfrm>
          </p:grpSpPr>
          <p:pic>
            <p:nvPicPr>
              <p:cNvPr id="8" name="图片 7" descr="图片1_meitu_1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10275" y="6877"/>
                <a:ext cx="7464" cy="5532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>
                <a:off x="15309" y="9199"/>
                <a:ext cx="1155" cy="888"/>
              </a:xfrm>
              <a:prstGeom prst="rect">
                <a:avLst/>
              </a:prstGeom>
            </p:spPr>
          </p:pic>
        </p:grpSp>
        <p:pic>
          <p:nvPicPr>
            <p:cNvPr id="12" name="图片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14879" y="9030"/>
              <a:ext cx="1155" cy="888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5450840" y="118110"/>
            <a:ext cx="6422390" cy="3144520"/>
            <a:chOff x="8584" y="186"/>
            <a:chExt cx="10114" cy="4952"/>
          </a:xfrm>
        </p:grpSpPr>
        <p:pic>
          <p:nvPicPr>
            <p:cNvPr id="18" name="图片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8584" y="186"/>
              <a:ext cx="10115" cy="4952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84" y="3651"/>
              <a:ext cx="9861" cy="1411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4122420" y="3374390"/>
            <a:ext cx="864235" cy="215900"/>
          </a:xfrm>
          <a:prstGeom prst="rec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  <a:ln w="28575" cap="flat" cmpd="sng" algn="ctr">
            <a:solidFill>
              <a:srgbClr val="009900">
                <a:alpha val="39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t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prototype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986655" y="3482340"/>
            <a:ext cx="3443605" cy="1549400"/>
            <a:chOff x="7991" y="3612"/>
            <a:chExt cx="5687" cy="2621"/>
          </a:xfrm>
        </p:grpSpPr>
        <p:cxnSp>
          <p:nvCxnSpPr>
            <p:cNvPr id="14" name="直接箭头连接符 13"/>
            <p:cNvCxnSpPr>
              <a:stCxn id="2" idx="3"/>
              <a:endCxn id="16" idx="2"/>
            </p:cNvCxnSpPr>
            <p:nvPr/>
          </p:nvCxnSpPr>
          <p:spPr>
            <a:xfrm>
              <a:off x="7991" y="3612"/>
              <a:ext cx="3872" cy="1658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6" name="椭圆 15"/>
            <p:cNvSpPr/>
            <p:nvPr/>
          </p:nvSpPr>
          <p:spPr>
            <a:xfrm>
              <a:off x="11863" y="4305"/>
              <a:ext cx="1815" cy="192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418070" y="4193540"/>
            <a:ext cx="925195" cy="269240"/>
          </a:xfrm>
          <a:prstGeom prst="rec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  <a:ln w="28575" cap="flat" cmpd="sng" algn="ctr">
            <a:solidFill>
              <a:srgbClr val="009900">
                <a:alpha val="39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t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constructor</a:t>
            </a:r>
          </a:p>
        </p:txBody>
      </p:sp>
      <p:sp>
        <p:nvSpPr>
          <p:cNvPr id="20" name="矩形 19"/>
          <p:cNvSpPr/>
          <p:nvPr/>
        </p:nvSpPr>
        <p:spPr>
          <a:xfrm>
            <a:off x="6096000" y="1114425"/>
            <a:ext cx="5616575" cy="935990"/>
          </a:xfrm>
          <a:prstGeom prst="rect">
            <a:avLst/>
          </a:prstGeom>
          <a:solidFill>
            <a:schemeClr val="bg1">
              <a:alpha val="87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197985" y="4522470"/>
            <a:ext cx="741680" cy="1202690"/>
            <a:chOff x="6611" y="7122"/>
            <a:chExt cx="1168" cy="1894"/>
          </a:xfrm>
        </p:grpSpPr>
        <p:sp>
          <p:nvSpPr>
            <p:cNvPr id="21" name="矩形 20"/>
            <p:cNvSpPr/>
            <p:nvPr/>
          </p:nvSpPr>
          <p:spPr>
            <a:xfrm>
              <a:off x="6611" y="7122"/>
              <a:ext cx="1168" cy="290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611" y="8726"/>
              <a:ext cx="1168" cy="290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rcRect t="70376"/>
          <a:stretch>
            <a:fillRect/>
          </a:stretch>
        </p:blipFill>
        <p:spPr>
          <a:xfrm>
            <a:off x="5450840" y="2331085"/>
            <a:ext cx="6423025" cy="931545"/>
          </a:xfrm>
          <a:prstGeom prst="rect">
            <a:avLst/>
          </a:prstGeom>
          <a:ln w="12700" cmpd="sng">
            <a:noFill/>
            <a:prstDash val="solid"/>
          </a:ln>
        </p:spPr>
      </p:pic>
      <p:sp>
        <p:nvSpPr>
          <p:cNvPr id="29" name="云形标注 28"/>
          <p:cNvSpPr/>
          <p:nvPr/>
        </p:nvSpPr>
        <p:spPr>
          <a:xfrm>
            <a:off x="6315710" y="5161280"/>
            <a:ext cx="4874260" cy="1347470"/>
          </a:xfrm>
          <a:prstGeom prst="cloudCallout">
            <a:avLst>
              <a:gd name="adj1" fmla="val -75980"/>
              <a:gd name="adj2" fmla="val -664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boy</a:t>
            </a:r>
            <a:r>
              <a: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kumimoji="0" lang="en-US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girl </a:t>
            </a:r>
            <a:r>
              <a: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对象如何访问 </a:t>
            </a:r>
            <a:r>
              <a:rPr kumimoji="0" lang="en-US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sayHello </a:t>
            </a:r>
            <a:r>
              <a: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呢？</a:t>
            </a:r>
          </a:p>
        </p:txBody>
      </p:sp>
      <p:sp>
        <p:nvSpPr>
          <p:cNvPr id="30" name="矩形 29"/>
          <p:cNvSpPr/>
          <p:nvPr/>
        </p:nvSpPr>
        <p:spPr>
          <a:xfrm>
            <a:off x="7418070" y="4462780"/>
            <a:ext cx="924560" cy="269240"/>
          </a:xfrm>
          <a:prstGeom prst="rec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  <a:ln w="28575" cap="flat" cmpd="sng" algn="ctr">
            <a:solidFill>
              <a:srgbClr val="009900">
                <a:alpha val="39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t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sayHello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2" animBg="1"/>
      <p:bldP spid="3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933305" cy="4921885"/>
          </a:xfrm>
          <a:solidFill>
            <a:schemeClr val="bg1"/>
          </a:solidFill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__proto__  </a:t>
            </a:r>
            <a:r>
              <a:rPr lang="zh-CN" altLang="en-US">
                <a:sym typeface="+mn-ea"/>
              </a:rPr>
              <a:t>属性</a:t>
            </a:r>
          </a:p>
          <a:p>
            <a:pPr lvl="1"/>
            <a:r>
              <a:rPr lang="zh-CN" altLang="en-US" sz="240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每个实例对象（ object ）都有一个属性 __proto__ 指向它的构造函数的原型对象（prototype ）</a:t>
            </a:r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实例对象可以访问这个原型对象中的属性，就像本身拥有该属性一样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__proto__ </a:t>
            </a:r>
            <a:r>
              <a:rPr lang="zh-CN" altLang="en-US"/>
              <a:t>属性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644015" y="3392805"/>
            <a:ext cx="7638415" cy="2872740"/>
            <a:chOff x="3146" y="2304"/>
            <a:chExt cx="12974" cy="5688"/>
          </a:xfrm>
        </p:grpSpPr>
        <p:grpSp>
          <p:nvGrpSpPr>
            <p:cNvPr id="9" name="组合 8"/>
            <p:cNvGrpSpPr/>
            <p:nvPr/>
          </p:nvGrpSpPr>
          <p:grpSpPr>
            <a:xfrm>
              <a:off x="3146" y="2304"/>
              <a:ext cx="12974" cy="5688"/>
              <a:chOff x="2627" y="2556"/>
              <a:chExt cx="12974" cy="5688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9" y="2556"/>
                <a:ext cx="12852" cy="5688"/>
              </a:xfrm>
              <a:prstGeom prst="rect">
                <a:avLst/>
              </a:prstGeom>
            </p:spPr>
          </p:pic>
          <p:sp>
            <p:nvSpPr>
              <p:cNvPr id="4" name="左弧形箭头 3"/>
              <p:cNvSpPr/>
              <p:nvPr/>
            </p:nvSpPr>
            <p:spPr>
              <a:xfrm>
                <a:off x="2627" y="3747"/>
                <a:ext cx="2188" cy="3990"/>
              </a:xfrm>
              <a:prstGeom prst="curvedRightArrow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6323" y="3138"/>
              <a:ext cx="1928" cy="454"/>
            </a:xfrm>
            <a:prstGeom prst="rect">
              <a:avLst/>
            </a:prstGeom>
            <a:solidFill>
              <a:srgbClr val="FFF2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Person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509" y="6413"/>
              <a:ext cx="1002" cy="454"/>
            </a:xfrm>
            <a:prstGeom prst="rect">
              <a:avLst/>
            </a:prstGeom>
            <a:solidFill>
              <a:srgbClr val="FFF2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boy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1787" y="4811"/>
              <a:ext cx="2696" cy="454"/>
            </a:xfrm>
            <a:prstGeom prst="rect">
              <a:avLst/>
            </a:prstGeom>
            <a:solidFill>
              <a:srgbClr val="FFF2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Person.prototype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/>
              <a:t>__proto__ </a:t>
            </a:r>
            <a:r>
              <a:rPr lang="zh-CN" altLang="en-US"/>
              <a:t>属性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009650" y="2665730"/>
            <a:ext cx="7419975" cy="3512820"/>
            <a:chOff x="1590" y="4198"/>
            <a:chExt cx="11685" cy="5532"/>
          </a:xfrm>
        </p:grpSpPr>
        <p:grpSp>
          <p:nvGrpSpPr>
            <p:cNvPr id="13" name="组合 12"/>
            <p:cNvGrpSpPr/>
            <p:nvPr/>
          </p:nvGrpSpPr>
          <p:grpSpPr>
            <a:xfrm>
              <a:off x="1590" y="4198"/>
              <a:ext cx="7464" cy="5532"/>
              <a:chOff x="9845" y="5104"/>
              <a:chExt cx="7464" cy="5532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9845" y="5104"/>
                <a:ext cx="7464" cy="5532"/>
                <a:chOff x="10275" y="6877"/>
                <a:chExt cx="7464" cy="5532"/>
              </a:xfrm>
            </p:grpSpPr>
            <p:pic>
              <p:nvPicPr>
                <p:cNvPr id="8" name="图片 7" descr="图片1_meitu_1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75" y="6877"/>
                  <a:ext cx="7464" cy="5532"/>
                </a:xfrm>
                <a:prstGeom prst="rect">
                  <a:avLst/>
                </a:prstGeom>
              </p:spPr>
            </p:pic>
            <p:pic>
              <p:nvPicPr>
                <p:cNvPr id="10" name="图片 9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309" y="9199"/>
                  <a:ext cx="1155" cy="888"/>
                </a:xfrm>
                <a:prstGeom prst="rect">
                  <a:avLst/>
                </a:prstGeom>
              </p:spPr>
            </p:pic>
          </p:grpSp>
          <p:pic>
            <p:nvPicPr>
              <p:cNvPr id="12" name="图片 11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14879" y="9030"/>
                <a:ext cx="1155" cy="888"/>
              </a:xfrm>
              <a:prstGeom prst="rect">
                <a:avLst/>
              </a:prstGeom>
            </p:spPr>
          </p:pic>
        </p:grpSp>
        <p:sp>
          <p:nvSpPr>
            <p:cNvPr id="2" name="矩形 1"/>
            <p:cNvSpPr/>
            <p:nvPr/>
          </p:nvSpPr>
          <p:spPr>
            <a:xfrm>
              <a:off x="6492" y="5314"/>
              <a:ext cx="1361" cy="34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2000"/>
              </a:schemeClr>
            </a:solidFill>
            <a:ln w="28575" cap="flat" cmpd="sng" algn="ctr">
              <a:solidFill>
                <a:srgbClr val="009900">
                  <a:alpha val="39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t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prototype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7853" y="5484"/>
              <a:ext cx="5423" cy="2440"/>
              <a:chOff x="7991" y="3612"/>
              <a:chExt cx="5687" cy="2621"/>
            </a:xfrm>
          </p:grpSpPr>
          <p:cxnSp>
            <p:nvCxnSpPr>
              <p:cNvPr id="14" name="直接箭头连接符 13"/>
              <p:cNvCxnSpPr>
                <a:stCxn id="2" idx="3"/>
                <a:endCxn id="16" idx="2"/>
              </p:cNvCxnSpPr>
              <p:nvPr/>
            </p:nvCxnSpPr>
            <p:spPr>
              <a:xfrm>
                <a:off x="7991" y="3612"/>
                <a:ext cx="3872" cy="1658"/>
              </a:xfrm>
              <a:prstGeom prst="straightConnector1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16" name="椭圆 15"/>
              <p:cNvSpPr/>
              <p:nvPr/>
            </p:nvSpPr>
            <p:spPr>
              <a:xfrm>
                <a:off x="11863" y="4305"/>
                <a:ext cx="1815" cy="192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1682" y="6604"/>
              <a:ext cx="1457" cy="42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2000"/>
              </a:schemeClr>
            </a:solidFill>
            <a:ln w="28575" cap="flat" cmpd="sng" algn="ctr">
              <a:solidFill>
                <a:srgbClr val="009900">
                  <a:alpha val="39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t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constructor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6676" y="7118"/>
              <a:ext cx="1061" cy="1866"/>
              <a:chOff x="5936" y="6606"/>
              <a:chExt cx="1061" cy="186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945" y="6606"/>
                <a:ext cx="1052" cy="25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936" y="8238"/>
                <a:ext cx="1052" cy="2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11682" y="7028"/>
              <a:ext cx="1456" cy="42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2000"/>
              </a:schemeClr>
            </a:solidFill>
            <a:ln w="28575" cap="flat" cmpd="sng" algn="ctr">
              <a:solidFill>
                <a:srgbClr val="009900">
                  <a:alpha val="39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t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sayHello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6583" y="7068"/>
              <a:ext cx="1432" cy="340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t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rPr>
                <a:t>__proto__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583" y="8697"/>
              <a:ext cx="1432" cy="340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t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rPr>
                <a:t>__proto__</a:t>
              </a:r>
            </a:p>
          </p:txBody>
        </p:sp>
      </p:grpSp>
      <p:cxnSp>
        <p:nvCxnSpPr>
          <p:cNvPr id="15" name="直接箭头连接符 14"/>
          <p:cNvCxnSpPr>
            <a:endCxn id="16" idx="2"/>
          </p:cNvCxnSpPr>
          <p:nvPr/>
        </p:nvCxnSpPr>
        <p:spPr>
          <a:xfrm flipV="1">
            <a:off x="4939665" y="4462145"/>
            <a:ext cx="2391410" cy="11366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直接箭头连接符 16"/>
          <p:cNvCxnSpPr/>
          <p:nvPr/>
        </p:nvCxnSpPr>
        <p:spPr>
          <a:xfrm flipV="1">
            <a:off x="4912995" y="4437380"/>
            <a:ext cx="2407285" cy="119888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3860" y="508000"/>
            <a:ext cx="6537325" cy="24523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4908550" cy="4699635"/>
          </a:xfrm>
          <a:solidFill>
            <a:schemeClr val="bg1"/>
          </a:solidFill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原型对象</a:t>
            </a:r>
          </a:p>
          <a:p>
            <a:pPr lvl="1"/>
            <a:r>
              <a:rPr lang="zh-CN" sz="2400">
                <a:solidFill>
                  <a:schemeClr val="tx1"/>
                </a:solidFill>
              </a:rPr>
              <a:t> 可以看做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公共容器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，把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重复的东西放到公共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容器</a:t>
            </a:r>
          </a:p>
          <a:p>
            <a:pPr lvl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定义在原型对象上的属性会让它的所有实例对象都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共享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这个属性，但是不会在每个实例的内部重新定义这个方法，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内存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占用就比较小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endParaRPr lang="en-US" altLang="zh-CN" sz="2400">
              <a:solidFill>
                <a:schemeClr val="tx1"/>
              </a:solidFill>
            </a:endParaRPr>
          </a:p>
          <a:p>
            <a:pPr>
              <a:buNone/>
            </a:pP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原型对象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1888" b="374"/>
          <a:stretch>
            <a:fillRect/>
          </a:stretch>
        </p:blipFill>
        <p:spPr>
          <a:xfrm>
            <a:off x="6163310" y="1556385"/>
            <a:ext cx="5635625" cy="33458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构造函数三要素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prototype/__proto__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009650" y="998220"/>
            <a:ext cx="6753860" cy="3302000"/>
            <a:chOff x="1590" y="1572"/>
            <a:chExt cx="10636" cy="52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0" y="1572"/>
              <a:ext cx="10637" cy="52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7" y="4205"/>
              <a:ext cx="264" cy="463"/>
            </a:xfrm>
            <a:prstGeom prst="rect">
              <a:avLst/>
            </a:prstGeom>
          </p:spPr>
        </p:pic>
      </p:grp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属性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519805" y="3840480"/>
            <a:ext cx="3075940" cy="521970"/>
            <a:chOff x="5671" y="7276"/>
            <a:chExt cx="4844" cy="822"/>
          </a:xfrm>
        </p:grpSpPr>
        <p:sp>
          <p:nvSpPr>
            <p:cNvPr id="12" name="文本框 11"/>
            <p:cNvSpPr txBox="1"/>
            <p:nvPr/>
          </p:nvSpPr>
          <p:spPr>
            <a:xfrm>
              <a:off x="7987" y="7276"/>
              <a:ext cx="2528" cy="8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 anchor="t">
              <a:spAutoFit/>
            </a:bodyPr>
            <a:lstStyle/>
            <a:p>
              <a:r>
                <a:rPr lang="zh-CN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实例属性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箭头连接符 12"/>
            <p:cNvCxnSpPr>
              <a:endCxn id="12" idx="1"/>
            </p:cNvCxnSpPr>
            <p:nvPr/>
          </p:nvCxnSpPr>
          <p:spPr>
            <a:xfrm flipV="1">
              <a:off x="5671" y="7687"/>
              <a:ext cx="2316" cy="1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6" name="组合 15"/>
          <p:cNvGrpSpPr/>
          <p:nvPr/>
        </p:nvGrpSpPr>
        <p:grpSpPr>
          <a:xfrm>
            <a:off x="7634605" y="2610485"/>
            <a:ext cx="3171825" cy="521970"/>
            <a:chOff x="12151" y="5339"/>
            <a:chExt cx="4995" cy="822"/>
          </a:xfrm>
        </p:grpSpPr>
        <p:sp>
          <p:nvSpPr>
            <p:cNvPr id="9" name="文本框 8"/>
            <p:cNvSpPr txBox="1"/>
            <p:nvPr/>
          </p:nvSpPr>
          <p:spPr>
            <a:xfrm>
              <a:off x="14618" y="5339"/>
              <a:ext cx="2528" cy="8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 anchor="t">
              <a:spAutoFit/>
            </a:bodyPr>
            <a:lstStyle/>
            <a:p>
              <a:r>
                <a:rPr lang="zh-CN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原型属性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V="1">
              <a:off x="12151" y="5750"/>
              <a:ext cx="2128" cy="28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20" name="组合 19"/>
          <p:cNvGrpSpPr/>
          <p:nvPr/>
        </p:nvGrpSpPr>
        <p:grpSpPr>
          <a:xfrm>
            <a:off x="4177665" y="2110105"/>
            <a:ext cx="3379470" cy="521970"/>
            <a:chOff x="6707" y="4551"/>
            <a:chExt cx="5322" cy="822"/>
          </a:xfrm>
        </p:grpSpPr>
        <p:sp>
          <p:nvSpPr>
            <p:cNvPr id="18" name="文本框 17"/>
            <p:cNvSpPr txBox="1"/>
            <p:nvPr/>
          </p:nvSpPr>
          <p:spPr>
            <a:xfrm>
              <a:off x="9501" y="4551"/>
              <a:ext cx="2528" cy="8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 anchor="t">
              <a:spAutoFit/>
            </a:bodyPr>
            <a:lstStyle/>
            <a:p>
              <a:r>
                <a:rPr lang="zh-CN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静态属性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6707" y="5130"/>
              <a:ext cx="2794" cy="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2" name="文本框 1"/>
          <p:cNvSpPr txBox="1"/>
          <p:nvPr/>
        </p:nvSpPr>
        <p:spPr>
          <a:xfrm>
            <a:off x="905510" y="4434205"/>
            <a:ext cx="106502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/>
              <a:t>实例对象可以访问本身对象上的实例属性，也可以访问原型对象上的原型属性，但是不能访问构造函数上的静态属性。</a:t>
            </a:r>
            <a:r>
              <a:rPr lang="zh-CN" sz="2400">
                <a:ea typeface="微软雅黑" panose="020B0503020204020204" pitchFamily="34" charset="-122"/>
                <a:sym typeface="+mn-ea"/>
              </a:rPr>
              <a:t>静态属性只能通过构造函数来访问。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11061700" y="6297930"/>
            <a:ext cx="873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152255" cy="4921885"/>
          </a:xfrm>
          <a:solidFill>
            <a:schemeClr val="bg1"/>
          </a:solidFill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查看 </a:t>
            </a:r>
            <a:r>
              <a:rPr lang="en-US" altLang="zh-CN"/>
              <a:t>Object / Array/ Function </a:t>
            </a:r>
            <a:r>
              <a:rPr lang="zh-CN" altLang="en-US"/>
              <a:t>的静态属性和原型属性。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任务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00200" y="2795270"/>
            <a:ext cx="3139440" cy="25908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rcRect b="10526"/>
          <a:stretch>
            <a:fillRect/>
          </a:stretch>
        </p:blipFill>
        <p:spPr>
          <a:xfrm>
            <a:off x="4940300" y="1725613"/>
            <a:ext cx="6477000" cy="46907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cxnSp>
        <p:nvCxnSpPr>
          <p:cNvPr id="13" name="直接连接符 12"/>
          <p:cNvCxnSpPr/>
          <p:nvPr/>
        </p:nvCxnSpPr>
        <p:spPr>
          <a:xfrm>
            <a:off x="5460365" y="3992245"/>
            <a:ext cx="2098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>
          <a:xfrm>
            <a:off x="5460365" y="4261485"/>
            <a:ext cx="2098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/>
        </p:nvCxnSpPr>
        <p:spPr>
          <a:xfrm>
            <a:off x="5460365" y="4530725"/>
            <a:ext cx="2098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构造函数三要素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prototype/__proto__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原型属性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构造函数三要素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prototype/__proto__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83495" cy="4921885"/>
          </a:xfrm>
          <a:solidFill>
            <a:schemeClr val="bg1"/>
          </a:solidFill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new </a:t>
            </a:r>
            <a:r>
              <a:rPr lang="zh-CN" altLang="en-US" sz="2800">
                <a:sym typeface="+mn-ea"/>
              </a:rPr>
              <a:t>运算符</a:t>
            </a:r>
            <a:endParaRPr lang="en-US" altLang="zh-CN" sz="2800"/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创建一个空的简单 JavaScript 对象（即 {}）</a:t>
            </a: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对象会被执行 [[ prototype ]] 连接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将该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对象作为 this 的上下文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，并执行构造函数中的代码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如果构造函数没有返回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引用类型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则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返回 this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指向的实例对象</a:t>
            </a:r>
          </a:p>
          <a:p>
            <a:pPr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new</a:t>
            </a:r>
            <a:r>
              <a:rPr lang="zh-CN" altLang="en-US"/>
              <a:t>运算符的作用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new</a:t>
            </a:r>
            <a:r>
              <a:rPr lang="zh-CN" altLang="en-US" dirty="0"/>
              <a:t>功能封装</a:t>
            </a: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061700" y="6297930"/>
            <a:ext cx="873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70" y="1172845"/>
            <a:ext cx="9420860" cy="48228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构造函数与普通函数的区别</a:t>
            </a:r>
          </a:p>
          <a:p>
            <a:pPr lvl="1"/>
            <a:r>
              <a:rPr lang="zh-CN" altLang="en-US">
                <a:ea typeface="微软雅黑" panose="020B0503020204020204" pitchFamily="34" charset="-122"/>
                <a:sym typeface="+mn-ea"/>
              </a:rPr>
              <a:t> 名字  返回值  调用形式</a:t>
            </a:r>
          </a:p>
          <a:p>
            <a:pPr lvl="0"/>
            <a:r>
              <a:rPr lang="zh-CN" altLang="en-US"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prototype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__proto__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constructor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的含义和关系</a:t>
            </a:r>
          </a:p>
          <a:p>
            <a:pPr lvl="1"/>
            <a:r>
              <a:rPr lang="zh-CN" altLang="en-US"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Fun.prototype === fun.__proto__</a:t>
            </a:r>
          </a:p>
          <a:p>
            <a:pPr lvl="1"/>
            <a:r>
              <a:rPr lang="en-US" altLang="zh-CN">
                <a:ea typeface="微软雅黑" panose="020B0503020204020204" pitchFamily="34" charset="-122"/>
                <a:sym typeface="+mn-ea"/>
              </a:rPr>
              <a:t> Fun.prototype.constructor === Fun</a:t>
            </a:r>
          </a:p>
          <a:p>
            <a:pPr lvl="0"/>
            <a:r>
              <a:rPr lang="en-US" altLang="zh-CN"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属性分类</a:t>
            </a:r>
          </a:p>
          <a:p>
            <a:pPr lvl="1"/>
            <a:r>
              <a:rPr lang="zh-CN" altLang="en-US" sz="2400">
                <a:ea typeface="微软雅黑" panose="020B0503020204020204" pitchFamily="34" charset="-122"/>
                <a:sym typeface="+mn-ea"/>
              </a:rPr>
              <a:t> 静态属性、实例属性、原型属性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zh-CN" altLang="en-US"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new 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运算符的功能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章相关内容 </a:t>
            </a:r>
          </a:p>
          <a:p>
            <a:pPr lvl="0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ym typeface="+mn-ea"/>
              </a:rPr>
              <a:t>总结相关知识点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构造函数三要素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prototype/__proto__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构造函数定义与调用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构造函数的首字母必须大写，用来区分于普通函数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内部使用的 this 对象，来指向即将要生成的实例对象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使用 new </a:t>
            </a:r>
            <a:r>
              <a:rPr lang="zh-CN" altLang="en-US">
                <a:solidFill>
                  <a:schemeClr val="tx1"/>
                </a:solidFill>
              </a:rPr>
              <a:t>运算符调用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构造函数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3333115"/>
            <a:ext cx="5676900" cy="29260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3830" cy="4921885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实例化与内存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实例化即创建一个实例对象，分配内存</a:t>
            </a: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执行构造函数即对分配的内存空间进行初始化</a:t>
            </a:r>
            <a:endParaRPr lang="zh-CN" altLang="en-US"/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实例化与内存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555" y="3230245"/>
            <a:ext cx="4641850" cy="22929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1061700" y="6297930"/>
            <a:ext cx="873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</a:p>
        </p:txBody>
      </p:sp>
      <p:pic>
        <p:nvPicPr>
          <p:cNvPr id="8" name="图片 7" descr="图片1_meitu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388100" y="2785110"/>
            <a:ext cx="4739640" cy="351282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388100" y="2785110"/>
            <a:ext cx="4739640" cy="3512820"/>
            <a:chOff x="8887" y="2389"/>
            <a:chExt cx="7464" cy="553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87" y="2389"/>
              <a:ext cx="7464" cy="553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877" y="3140"/>
              <a:ext cx="1212" cy="93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3830" cy="4921885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普通</a:t>
            </a:r>
            <a:r>
              <a:rPr lang="zh-CN" altLang="en-US">
                <a:sym typeface="+mn-ea"/>
              </a:rPr>
              <a:t>函数返回值</a:t>
            </a: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pPr lvl="1"/>
            <a:endParaRPr lang="zh-CN">
              <a:solidFill>
                <a:srgbClr val="333333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zh-CN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没有 return 语句，默认返回 undefined</a:t>
            </a:r>
          </a:p>
          <a:p>
            <a:pPr lvl="1"/>
            <a:r>
              <a:rPr lang="zh-CN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有 return 语句，则返回 return 后面表达式的值</a:t>
            </a:r>
            <a:endParaRPr lang="zh-CN" altLang="en-US"/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普通函数返回值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565910" y="1788795"/>
            <a:ext cx="9558020" cy="1995170"/>
            <a:chOff x="1314" y="1930"/>
            <a:chExt cx="15052" cy="3142"/>
          </a:xfrm>
        </p:grpSpPr>
        <p:pic>
          <p:nvPicPr>
            <p:cNvPr id="9" name="图片 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956" y="1930"/>
              <a:ext cx="5410" cy="309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0" name="图片 1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184" y="1930"/>
              <a:ext cx="4659" cy="307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1" name="图片 2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314" y="1930"/>
              <a:ext cx="4757" cy="314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98150" cy="4921885"/>
          </a:xfrm>
        </p:spPr>
        <p:txBody>
          <a:bodyPr/>
          <a:lstStyle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构造函数返回值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lvl="1">
              <a:spcBef>
                <a:spcPts val="1200"/>
              </a:spcBef>
            </a:pPr>
            <a:r>
              <a:rPr lang="zh-CN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24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没有</a:t>
            </a:r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return 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语句，</a:t>
            </a:r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返回 this，即实例对象</a:t>
            </a:r>
          </a:p>
          <a:p>
            <a:pPr lvl="1"/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有 </a:t>
            </a:r>
            <a:r>
              <a:rPr lang="en-US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return 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</a:t>
            </a:r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，且返回值为</a:t>
            </a:r>
            <a:r>
              <a:rPr lang="zh-CN" sz="24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基本数据类型</a:t>
            </a:r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，构造函数会</a:t>
            </a:r>
            <a:r>
              <a:rPr lang="zh-CN" sz="24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忽略 </a:t>
            </a:r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return 的值，依然返回 this 对象</a:t>
            </a:r>
          </a:p>
          <a:p>
            <a:pPr lvl="1"/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有 </a:t>
            </a:r>
            <a:r>
              <a:rPr lang="en-US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return 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</a:t>
            </a:r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，且返回值为</a:t>
            </a:r>
            <a:r>
              <a:rPr lang="zh-CN" sz="24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引用数据类型</a:t>
            </a:r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，构造函数会</a:t>
            </a:r>
            <a:r>
              <a:rPr lang="zh-CN" sz="24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返回</a:t>
            </a:r>
            <a:r>
              <a:rPr lang="zh-CN" sz="240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return 的值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endParaRPr lang="zh-CN" altLang="en-US"/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构造函数返回值</a:t>
            </a:r>
            <a:endParaRPr lang="zh-CN" altLang="en-US"/>
          </a:p>
        </p:txBody>
      </p:sp>
      <p:pic>
        <p:nvPicPr>
          <p:cNvPr id="5" name="图片 4" descr="图片2_meitu_1_meitu_2"/>
          <p:cNvPicPr>
            <a:picLocks noChangeAspect="1"/>
          </p:cNvPicPr>
          <p:nvPr/>
        </p:nvPicPr>
        <p:blipFill>
          <a:blip r:embed="rId3"/>
          <a:srcRect b="19110"/>
          <a:stretch>
            <a:fillRect/>
          </a:stretch>
        </p:blipFill>
        <p:spPr>
          <a:xfrm>
            <a:off x="1479550" y="1663700"/>
            <a:ext cx="10058400" cy="1720215"/>
          </a:xfrm>
          <a:prstGeom prst="rect">
            <a:avLst/>
          </a:prstGeom>
        </p:spPr>
      </p:pic>
      <p:pic>
        <p:nvPicPr>
          <p:cNvPr id="4" name="图片 3" descr="图片2_meitu_1_meitu_2"/>
          <p:cNvPicPr>
            <a:picLocks noChangeAspect="1"/>
          </p:cNvPicPr>
          <p:nvPr/>
        </p:nvPicPr>
        <p:blipFill>
          <a:blip r:embed="rId3"/>
          <a:srcRect t="80263"/>
          <a:stretch>
            <a:fillRect/>
          </a:stretch>
        </p:blipFill>
        <p:spPr>
          <a:xfrm>
            <a:off x="1368425" y="3383915"/>
            <a:ext cx="10058400" cy="4197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61700" y="6297930"/>
            <a:ext cx="873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构造函数三要素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prototype/__proto__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考试必考，面试比问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实例化与内存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45" y="988695"/>
            <a:ext cx="6120130" cy="30232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1061700" y="6297930"/>
            <a:ext cx="873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1080" y="4559935"/>
            <a:ext cx="6119495" cy="460375"/>
          </a:xfrm>
          <a:prstGeom prst="rect">
            <a:avLst/>
          </a:prstGeom>
          <a:noFill/>
          <a:ln w="31750" cmpd="sng">
            <a:solidFill>
              <a:srgbClr val="00B0F0"/>
            </a:solidFill>
            <a:prstDash val="sysDot"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40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     </a:t>
            </a:r>
            <a:r>
              <a:rPr lang="zh-CN" altLang="en-US" sz="240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boy.sayHello === girl.sayHello</a:t>
            </a:r>
          </a:p>
        </p:txBody>
      </p:sp>
      <p:sp>
        <p:nvSpPr>
          <p:cNvPr id="6" name="云形标注 5"/>
          <p:cNvSpPr/>
          <p:nvPr/>
        </p:nvSpPr>
        <p:spPr>
          <a:xfrm>
            <a:off x="7710805" y="1826895"/>
            <a:ext cx="3235960" cy="1347470"/>
          </a:xfrm>
          <a:prstGeom prst="cloudCallout">
            <a:avLst>
              <a:gd name="adj1" fmla="val -57380"/>
              <a:gd name="adj2" fmla="val 1536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对内存有什么影响？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43880" y="4559935"/>
            <a:ext cx="9912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Calibri" panose="020F0502020204030204" charset="0"/>
                <a:cs typeface="Calibri" panose="020F0502020204030204" charset="0"/>
              </a:rPr>
              <a:t>//false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729980" y="3282315"/>
            <a:ext cx="1402080" cy="46037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浪费内存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ldLvl="0" animBg="1"/>
      <p:bldP spid="12" grpId="0"/>
      <p:bldP spid="14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3103162-0eae-4492-b11d-e273ff5c0af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88,&quot;width&quot;:115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88,&quot;width&quot;:1155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532,&quot;width&quot;:7464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88,&quot;width&quot;:115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031758764"/>
  <p:tag name="KSO_WM_UNIT_PLACING_PICTURE_USER_VIEWPORT" val="{&quot;height&quot;:4080,&quot;width&quot;:49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532,&quot;width&quot;:746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88,&quot;width&quot;:115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532,&quot;width&quot;:746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88,&quot;width&quot;:115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22369052"/>
  <p:tag name="KSO_WM_UNIT_PLACING_PICTURE_USER_VIEWPORT" val="{&quot;height&quot;:6744,&quot;width&quot;:13776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22369052"/>
  <p:tag name="KSO_WM_UNIT_PLACING_PICTURE_USER_VIEWPORT" val="{&quot;height&quot;:6744,&quot;width&quot;:13776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88,&quot;width&quot;:115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532,&quot;width&quot;:746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952</Words>
  <Application>Microsoft Office PowerPoint</Application>
  <PresentationFormat>宽屏</PresentationFormat>
  <Paragraphs>153</Paragraphs>
  <Slides>25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Franklin Gothic Book</vt:lpstr>
      <vt:lpstr>Wingdings</vt:lpstr>
      <vt:lpstr>Office 主题​​</vt:lpstr>
      <vt:lpstr>Office 主题</vt:lpstr>
      <vt:lpstr>4_Office 主题​​</vt:lpstr>
      <vt:lpstr>5_Office 主题​​</vt:lpstr>
      <vt:lpstr>6_Office 主题​​</vt:lpstr>
      <vt:lpstr>7_Office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荣 妍</cp:lastModifiedBy>
  <cp:revision>1180</cp:revision>
  <dcterms:created xsi:type="dcterms:W3CDTF">2013-01-31T00:22:00Z</dcterms:created>
  <dcterms:modified xsi:type="dcterms:W3CDTF">2020-03-25T07:40:03Z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