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60" r:id="rId4"/>
    <p:sldMasterId id="2147483664" r:id="rId5"/>
    <p:sldMasterId id="2147483668" r:id="rId6"/>
  </p:sldMasterIdLst>
  <p:notesMasterIdLst>
    <p:notesMasterId r:id="rId50"/>
  </p:notesMasterIdLst>
  <p:handoutMasterIdLst>
    <p:handoutMasterId r:id="rId51"/>
  </p:handoutMasterIdLst>
  <p:sldIdLst>
    <p:sldId id="284" r:id="rId7"/>
    <p:sldId id="288" r:id="rId8"/>
    <p:sldId id="1066" r:id="rId9"/>
    <p:sldId id="948" r:id="rId10"/>
    <p:sldId id="1058" r:id="rId11"/>
    <p:sldId id="1059" r:id="rId12"/>
    <p:sldId id="984" r:id="rId13"/>
    <p:sldId id="957" r:id="rId14"/>
    <p:sldId id="955" r:id="rId15"/>
    <p:sldId id="967" r:id="rId16"/>
    <p:sldId id="972" r:id="rId17"/>
    <p:sldId id="1060" r:id="rId18"/>
    <p:sldId id="977" r:id="rId19"/>
    <p:sldId id="890" r:id="rId20"/>
    <p:sldId id="877" r:id="rId21"/>
    <p:sldId id="1062" r:id="rId22"/>
    <p:sldId id="878" r:id="rId23"/>
    <p:sldId id="1063" r:id="rId24"/>
    <p:sldId id="1061" r:id="rId25"/>
    <p:sldId id="882" r:id="rId26"/>
    <p:sldId id="986" r:id="rId27"/>
    <p:sldId id="987" r:id="rId28"/>
    <p:sldId id="1033" r:id="rId29"/>
    <p:sldId id="988" r:id="rId30"/>
    <p:sldId id="989" r:id="rId31"/>
    <p:sldId id="990" r:id="rId32"/>
    <p:sldId id="991" r:id="rId33"/>
    <p:sldId id="993" r:id="rId34"/>
    <p:sldId id="994" r:id="rId35"/>
    <p:sldId id="995" r:id="rId36"/>
    <p:sldId id="996" r:id="rId37"/>
    <p:sldId id="881" r:id="rId38"/>
    <p:sldId id="980" r:id="rId39"/>
    <p:sldId id="1064" r:id="rId40"/>
    <p:sldId id="1025" r:id="rId41"/>
    <p:sldId id="1065" r:id="rId42"/>
    <p:sldId id="1026" r:id="rId43"/>
    <p:sldId id="1027" r:id="rId44"/>
    <p:sldId id="1028" r:id="rId45"/>
    <p:sldId id="1029" r:id="rId46"/>
    <p:sldId id="1030" r:id="rId47"/>
    <p:sldId id="1031" r:id="rId48"/>
    <p:sldId id="862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7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5226" autoAdjust="0"/>
  </p:normalViewPr>
  <p:slideViewPr>
    <p:cSldViewPr>
      <p:cViewPr varScale="1">
        <p:scale>
          <a:sx n="50" d="100"/>
          <a:sy n="50" d="100"/>
        </p:scale>
        <p:origin x="43" y="739"/>
      </p:cViewPr>
      <p:guideLst>
        <p:guide orient="horz" pos="2157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fn</a:t>
            </a:r>
            <a:r>
              <a:rPr lang="en-US" altLang="zh-CN" dirty="0"/>
              <a:t>.__proto__ =&gt;</a:t>
            </a:r>
            <a:r>
              <a:rPr lang="en-US" altLang="zh-CN" dirty="0" err="1"/>
              <a:t>Function.prototype</a:t>
            </a:r>
            <a:endParaRPr lang="en-US" altLang="zh-CN" dirty="0"/>
          </a:p>
          <a:p>
            <a:r>
              <a:rPr lang="en-US" altLang="zh-CN" dirty="0" err="1"/>
              <a:t>Function.prototype.__proto</a:t>
            </a:r>
            <a:r>
              <a:rPr lang="en-US" altLang="zh-CN" dirty="0"/>
              <a:t>__ =&gt;</a:t>
            </a:r>
            <a:r>
              <a:rPr lang="en-US" altLang="zh-CN" dirty="0" err="1"/>
              <a:t>Object.prototype</a:t>
            </a:r>
            <a:endParaRPr lang="en-US" altLang="zh-CN" dirty="0"/>
          </a:p>
          <a:p>
            <a:r>
              <a:rPr lang="en-US" altLang="zh-CN" dirty="0" err="1"/>
              <a:t>Object.prototype.__proto</a:t>
            </a:r>
            <a:r>
              <a:rPr lang="en-US" altLang="zh-CN" dirty="0"/>
              <a:t>__ =&gt;null</a:t>
            </a:r>
          </a:p>
          <a:p>
            <a:endParaRPr lang="en-US" altLang="zh-CN" dirty="0"/>
          </a:p>
          <a:p>
            <a:r>
              <a:rPr lang="en-US" altLang="zh-CN" dirty="0" err="1"/>
              <a:t>fn.prototype.__proto</a:t>
            </a:r>
            <a:r>
              <a:rPr lang="en-US" altLang="zh-CN" dirty="0"/>
              <a:t>__ </a:t>
            </a:r>
            <a:r>
              <a:rPr lang="en-US" altLang="zh-CN" dirty="0">
                <a:sym typeface="Wingdings" panose="05000000000000000000" pitchFamily="2" charset="2"/>
              </a:rPr>
              <a:t>=&gt;</a:t>
            </a:r>
            <a:r>
              <a:rPr lang="en-US" altLang="zh-CN" dirty="0" err="1">
                <a:sym typeface="Wingdings" panose="05000000000000000000" pitchFamily="2" charset="2"/>
              </a:rPr>
              <a:t>Object.prototype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f1.__proto__ =&gt;</a:t>
            </a:r>
            <a:r>
              <a:rPr lang="en-US" altLang="zh-CN" dirty="0" err="1">
                <a:sym typeface="Wingdings" panose="05000000000000000000" pitchFamily="2" charset="2"/>
              </a:rPr>
              <a:t>fn.prototype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cn/web/1306_jiangjj_jsinstanceof/index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uaihuajun.com/project/fui-jscore/index.html?_blank%0d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添加属性</a:t>
            </a:r>
          </a:p>
          <a:p>
            <a:r>
              <a:rPr lang="zh-CN" altLang="en-US" dirty="0">
                <a:latin typeface="+mn-ea"/>
                <a:sym typeface="+mn-ea"/>
              </a:rPr>
              <a:t> 修改属性</a:t>
            </a:r>
          </a:p>
          <a:p>
            <a:r>
              <a:rPr lang="zh-CN" altLang="en-US" dirty="0">
                <a:latin typeface="+mn-ea"/>
                <a:sym typeface="+mn-ea"/>
              </a:rPr>
              <a:t> 删除属性</a:t>
            </a:r>
          </a:p>
          <a:p>
            <a:r>
              <a:rPr lang="zh-CN" altLang="en-US" dirty="0">
                <a:latin typeface="+mn-ea"/>
                <a:sym typeface="+mn-ea"/>
              </a:rPr>
              <a:t> 遍历属性</a:t>
            </a:r>
          </a:p>
          <a:p>
            <a:r>
              <a:rPr lang="zh-CN" altLang="en-US" dirty="0">
                <a:latin typeface="+mn-ea"/>
                <a:sym typeface="+mn-ea"/>
              </a:rPr>
              <a:t> 访问属性</a:t>
            </a:r>
          </a:p>
          <a:p>
            <a:r>
              <a:rPr lang="en-US" altLang="zh-CN"/>
              <a:t> </a:t>
            </a:r>
            <a:r>
              <a:rPr lang="zh-CN" altLang="en-US"/>
              <a:t>检测属性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3280410" y="1146810"/>
            <a:ext cx="647700" cy="1871980"/>
          </a:xfrm>
          <a:prstGeom prst="rightBrace">
            <a:avLst/>
          </a:prstGeom>
          <a:solidFill>
            <a:schemeClr val="bg1"/>
          </a:solidFill>
          <a:ln w="603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8460" y="179133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自有属性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3280410" y="3153410"/>
            <a:ext cx="647700" cy="1790700"/>
          </a:xfrm>
          <a:prstGeom prst="rightBrace">
            <a:avLst/>
          </a:prstGeom>
          <a:solidFill>
            <a:schemeClr val="bg1"/>
          </a:solidFill>
          <a:ln w="603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8460" y="3510598"/>
            <a:ext cx="180848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自有属性</a:t>
            </a:r>
          </a:p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09580" cy="492188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检测属性</a:t>
            </a:r>
          </a:p>
          <a:p>
            <a:pPr lvl="1"/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obj.hasOwnProperty</a:t>
            </a:r>
            <a:r>
              <a:rPr lang="en-US" altLang="zh-CN" dirty="0">
                <a:sym typeface="+mn-ea"/>
              </a:rPr>
              <a:t>(prop) 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继承属性 原型属性</a:t>
            </a:r>
            <a:endParaRPr lang="en-US" altLang="zh-CN" dirty="0">
              <a:solidFill>
                <a:srgbClr val="00B0F0"/>
              </a:solidFill>
              <a:sym typeface="+mn-ea"/>
            </a:endParaRPr>
          </a:p>
          <a:p>
            <a:pPr lvl="2"/>
            <a:r>
              <a:rPr lang="en-US" altLang="zh-CN" sz="2000" dirty="0" err="1">
                <a:sym typeface="+mn-ea"/>
              </a:rPr>
              <a:t>返回一个布尔值</a:t>
            </a:r>
            <a:r>
              <a:rPr lang="en-US" altLang="zh-CN" sz="2000" dirty="0">
                <a:sym typeface="+mn-ea"/>
              </a:rPr>
              <a:t>，</a:t>
            </a:r>
            <a:r>
              <a:rPr lang="zh-CN" altLang="en-US" sz="2000" dirty="0">
                <a:sym typeface="+mn-ea"/>
              </a:rPr>
              <a:t>判断</a:t>
            </a:r>
            <a:r>
              <a:rPr lang="en-US" altLang="zh-CN" sz="2000" dirty="0" err="1">
                <a:sym typeface="+mn-ea"/>
              </a:rPr>
              <a:t>对象自身属性中是否具有指定的属性</a:t>
            </a:r>
            <a:endParaRPr lang="en-US" altLang="zh-CN" sz="2000" dirty="0"/>
          </a:p>
          <a:p>
            <a:pPr lvl="2"/>
            <a:r>
              <a:rPr lang="en-US" altLang="zh-CN" sz="2000" dirty="0">
                <a:sym typeface="+mn-ea"/>
              </a:rPr>
              <a:t> prop —— </a:t>
            </a:r>
            <a:r>
              <a:rPr lang="en-US" altLang="zh-CN" sz="2000" dirty="0" err="1">
                <a:sym typeface="+mn-ea"/>
              </a:rPr>
              <a:t>要检测的属性</a:t>
            </a:r>
            <a:r>
              <a:rPr lang="zh-CN" altLang="en-US" sz="2000" dirty="0">
                <a:sym typeface="+mn-ea"/>
              </a:rPr>
              <a:t>的键</a:t>
            </a:r>
            <a:r>
              <a:rPr lang="en-US" altLang="zh-CN" sz="2000" dirty="0">
                <a:sym typeface="+mn-ea"/>
              </a:rPr>
              <a:t> </a:t>
            </a:r>
          </a:p>
          <a:p>
            <a:pPr lvl="1"/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b="1" dirty="0" err="1">
                <a:sym typeface="+mn-ea"/>
              </a:rPr>
              <a:t>Object</a:t>
            </a:r>
            <a:r>
              <a:rPr lang="en-US" altLang="zh-CN" sz="2400" dirty="0" err="1">
                <a:sym typeface="+mn-ea"/>
              </a:rPr>
              <a:t>.getOwnPropertyNames</a:t>
            </a:r>
            <a:r>
              <a:rPr lang="en-US" altLang="zh-CN" sz="2400" dirty="0">
                <a:sym typeface="+mn-ea"/>
              </a:rPr>
              <a:t>(obj)</a:t>
            </a:r>
            <a:r>
              <a:rPr lang="zh-CN" altLang="en-US" sz="2400" dirty="0">
                <a:solidFill>
                  <a:srgbClr val="00B0F0"/>
                </a:solidFill>
                <a:sym typeface="+mn-ea"/>
              </a:rPr>
              <a:t>静态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属性</a:t>
            </a:r>
            <a:endParaRPr lang="en-US" altLang="zh-CN" sz="2400" dirty="0"/>
          </a:p>
          <a:p>
            <a:pPr lvl="2"/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返回一个由指定对象的所有自身属性的属性名（包括不可枚举属性）组成的数组</a:t>
            </a:r>
            <a:endParaRPr lang="en-US" altLang="zh-CN" sz="3000" dirty="0"/>
          </a:p>
          <a:p>
            <a:pPr lvl="1"/>
            <a:r>
              <a:rPr lang="en-US" altLang="zh-CN" sz="2570" dirty="0">
                <a:sym typeface="+mn-ea"/>
              </a:rPr>
              <a:t> prop </a:t>
            </a:r>
            <a:r>
              <a:rPr lang="en-US" altLang="zh-CN" sz="2570" b="1" dirty="0">
                <a:sym typeface="+mn-ea"/>
              </a:rPr>
              <a:t> in</a:t>
            </a:r>
            <a:r>
              <a:rPr lang="en-US" altLang="zh-CN" sz="2570" dirty="0">
                <a:sym typeface="+mn-ea"/>
              </a:rPr>
              <a:t>  obj </a:t>
            </a:r>
          </a:p>
          <a:p>
            <a:pPr lvl="2"/>
            <a:r>
              <a:rPr lang="en-US" altLang="zh-CN" sz="2000" dirty="0">
                <a:sym typeface="+mn-ea"/>
              </a:rPr>
              <a:t> obj —— </a:t>
            </a:r>
            <a:r>
              <a:rPr lang="en-US" altLang="zh-CN" sz="2000" dirty="0" err="1">
                <a:sym typeface="+mn-ea"/>
              </a:rPr>
              <a:t>检查它</a:t>
            </a:r>
            <a:r>
              <a:rPr lang="en-US" altLang="zh-CN" sz="2000" b="1" dirty="0">
                <a:sym typeface="+mn-ea"/>
              </a:rPr>
              <a:t>（</a:t>
            </a:r>
            <a:r>
              <a:rPr lang="zh-CN" altLang="en-US" sz="2000" b="1" dirty="0">
                <a:sym typeface="+mn-ea"/>
              </a:rPr>
              <a:t>包括它的</a:t>
            </a:r>
            <a:r>
              <a:rPr lang="en-US" altLang="zh-CN" sz="2000" b="1" dirty="0" err="1">
                <a:sym typeface="+mn-ea"/>
              </a:rPr>
              <a:t>原型链）</a:t>
            </a:r>
            <a:r>
              <a:rPr lang="en-US" altLang="zh-CN" sz="2000" dirty="0" err="1">
                <a:sym typeface="+mn-ea"/>
              </a:rPr>
              <a:t>是否包含具有指定名称的属性的对象</a:t>
            </a:r>
            <a:r>
              <a:rPr lang="en-US" altLang="zh-CN" sz="2000" dirty="0">
                <a:sym typeface="+mn-ea"/>
              </a:rPr>
              <a:t>。</a:t>
            </a:r>
          </a:p>
          <a:p>
            <a:pPr lvl="2"/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如果指定的属性在指定的对象或其原型链中，则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in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运算符返回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true。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09580" cy="4921885"/>
          </a:xfrm>
        </p:spPr>
        <p:txBody>
          <a:bodyPr/>
          <a:lstStyle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遍历属性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 sz="2800">
                <a:sym typeface="+mn-ea"/>
              </a:rPr>
              <a:t>for  in </a:t>
            </a:r>
            <a:r>
              <a:rPr lang="zh-CN" altLang="en-US" sz="2800">
                <a:sym typeface="+mn-ea"/>
              </a:rPr>
              <a:t>遍历</a:t>
            </a:r>
          </a:p>
          <a:p>
            <a:pPr lvl="2"/>
            <a:r>
              <a:rPr lang="en-US" altLang="zh-CN" sz="124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遍历一个对象的所有可枚举属性键（包括自有和继承）</a:t>
            </a:r>
          </a:p>
          <a:p>
            <a:pPr lvl="0">
              <a:buNone/>
            </a:pPr>
            <a:endParaRPr lang="zh-CN" altLang="en-US" sz="3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原型链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1553210"/>
            <a:ext cx="9361805" cy="37515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6100" y="1443355"/>
            <a:ext cx="3799205" cy="1440180"/>
          </a:xfrm>
          <a:prstGeom prst="rect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4780" y="1443355"/>
            <a:ext cx="5227955" cy="369506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0000">
            <a:off x="10367645" y="2494915"/>
            <a:ext cx="857885" cy="8578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E4DF74-04BF-4B5D-86EA-CAAC81B52377}"/>
              </a:ext>
            </a:extLst>
          </p:cNvPr>
          <p:cNvSpPr txBox="1"/>
          <p:nvPr/>
        </p:nvSpPr>
        <p:spPr>
          <a:xfrm flipH="1">
            <a:off x="7941919" y="3369019"/>
            <a:ext cx="3374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</a:rPr>
              <a:t>找它的构造函数的</a:t>
            </a:r>
            <a:r>
              <a:rPr lang="en-US" altLang="zh-CN" sz="4000" dirty="0">
                <a:solidFill>
                  <a:srgbClr val="00B0F0"/>
                </a:solidFill>
              </a:rPr>
              <a:t>prototype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87990" cy="4921885"/>
          </a:xfrm>
        </p:spPr>
        <p:txBody>
          <a:bodyPr/>
          <a:lstStyle/>
          <a:p>
            <a:r>
              <a:rPr lang="en-US" altLang="zh-CN"/>
              <a:t> JavaScript 基于原型的语言 (prototype-based language)</a:t>
            </a:r>
          </a:p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原型链 (prototype chain)</a:t>
            </a: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每个对象拥有一个原型对象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__proto__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，对象以其原型为模板、从原</a:t>
            </a: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型继承方法和属性。原型对象也可能拥有原型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r>
              <a:rPr lang="en-US" altLang="zh-CN">
                <a:solidFill>
                  <a:schemeClr val="tx1"/>
                </a:solidFill>
              </a:rPr>
              <a:t>，并从中继承方法和  </a:t>
            </a:r>
          </a:p>
          <a:p>
            <a:pPr marL="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属性，一层一层、以此类推。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这种关系常被称为原型链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层层向上直到一个对象的原型对象为 null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。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根据定义，null 没有原型，并</a:t>
            </a: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   作为这个原型链中的最后一个环节。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原型链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instance.__proto__ === Constructor.prototype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所有对象具有 </a:t>
            </a:r>
            <a:r>
              <a:rPr lang="en-US" altLang="zh-CN">
                <a:solidFill>
                  <a:schemeClr val="tx1"/>
                </a:solidFill>
              </a:rPr>
              <a:t>__proto__ </a:t>
            </a:r>
            <a:r>
              <a:rPr lang="zh-CN" altLang="en-US">
                <a:solidFill>
                  <a:schemeClr val="tx1"/>
                </a:solidFill>
              </a:rPr>
              <a:t>属性，没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有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函数具有 </a:t>
            </a:r>
            <a:r>
              <a:rPr lang="en-US" altLang="zh-CN">
                <a:solidFill>
                  <a:schemeClr val="tx1"/>
                </a:solidFill>
              </a:rPr>
              <a:t>prototype </a:t>
            </a:r>
            <a:r>
              <a:rPr lang="zh-CN" altLang="en-US">
                <a:solidFill>
                  <a:schemeClr val="tx1"/>
                </a:solidFill>
              </a:rPr>
              <a:t>属性，也具有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__proto__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Function.prototype </a:t>
            </a:r>
            <a:r>
              <a:rPr lang="zh-CN" altLang="en-US" sz="2000">
                <a:solidFill>
                  <a:schemeClr val="tx1"/>
                </a:solidFill>
              </a:rPr>
              <a:t>是例外，虽然是函数，但是不具有 </a:t>
            </a:r>
            <a:r>
              <a:rPr lang="en-US" altLang="zh-CN" sz="2000">
                <a:solidFill>
                  <a:schemeClr val="tx1"/>
                </a:solidFill>
              </a:rPr>
              <a:t>prototype </a:t>
            </a:r>
            <a:r>
              <a:rPr lang="zh-CN" altLang="en-US" sz="2000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原型链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22392" t="4395" r="18226" b="2764"/>
          <a:stretch>
            <a:fillRect/>
          </a:stretch>
        </p:blipFill>
        <p:spPr>
          <a:xfrm>
            <a:off x="1799590" y="3390265"/>
            <a:ext cx="2283460" cy="31889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39641" y="3524452"/>
            <a:ext cx="5388808" cy="28112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有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属性的一定是函数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Object.prototype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???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ath.prototype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???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没有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4130" y="0"/>
            <a:ext cx="12240895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84220" y="34290"/>
            <a:ext cx="5623560" cy="6789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165205" cy="5448935"/>
          </a:xfrm>
        </p:spPr>
        <p:txBody>
          <a:bodyPr/>
          <a:lstStyle/>
          <a:p>
            <a:r>
              <a:rPr lang="en-US" altLang="zh-CN"/>
              <a:t> Function created by Function</a:t>
            </a:r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Function.__proto__==Function.prototype</a:t>
            </a:r>
            <a:endParaRPr lang="en-US" altLang="zh-CN"/>
          </a:p>
          <a:p>
            <a:pPr lvl="0"/>
            <a:r>
              <a:rPr lang="zh-CN" altLang="en-US"/>
              <a:t> </a:t>
            </a:r>
            <a:r>
              <a:rPr lang="en-US" altLang="zh-CN"/>
              <a:t>Object created </a:t>
            </a:r>
            <a:r>
              <a:rPr lang="en-US" altLang="zh-CN">
                <a:sym typeface="+mn-ea"/>
              </a:rPr>
              <a:t> by Function</a:t>
            </a: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Object.__proto__==Function.prototype</a:t>
            </a:r>
          </a:p>
          <a:p>
            <a:pPr lvl="0"/>
            <a:r>
              <a:rPr lang="en-US" altLang="zh-CN" sz="2800">
                <a:sym typeface="+mn-ea"/>
              </a:rPr>
              <a:t> Function.prototype.__proto__ == Object.prototype</a:t>
            </a:r>
            <a:endParaRPr lang="en-US" altLang="zh-CN" sz="28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给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添加方法和属性，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Function.prototype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也会拥有</a:t>
            </a:r>
          </a:p>
          <a:p>
            <a:pPr marL="168275" lvl="1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   相同的方法和属性，相反则不具有</a:t>
            </a:r>
          </a:p>
          <a:p>
            <a:pPr lvl="0">
              <a:spcAft>
                <a:spcPts val="0"/>
              </a:spcAft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Function.prototype </a:t>
            </a:r>
            <a:r>
              <a:rPr lang="zh-CN" altLang="en-US">
                <a:sym typeface="+mn-ea"/>
              </a:rPr>
              <a:t>是函数的起源，</a:t>
            </a:r>
            <a:r>
              <a:rPr lang="en-US" altLang="zh-CN">
                <a:sym typeface="+mn-ea"/>
              </a:rPr>
              <a:t>Object.prototype </a:t>
            </a:r>
            <a:r>
              <a:rPr lang="zh-CN" altLang="en-US">
                <a:sym typeface="+mn-ea"/>
              </a:rPr>
              <a:t>是对象的起源</a:t>
            </a:r>
          </a:p>
          <a:p>
            <a:pPr lvl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原型链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4130" y="0"/>
            <a:ext cx="12240895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2475" y="132715"/>
            <a:ext cx="11275695" cy="6619875"/>
            <a:chOff x="2151" y="319"/>
            <a:chExt cx="15840" cy="9688"/>
          </a:xfrm>
        </p:grpSpPr>
        <p:pic>
          <p:nvPicPr>
            <p:cNvPr id="6" name="图片 5" descr="原型链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" y="319"/>
              <a:ext cx="15840" cy="96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941" y="5740"/>
              <a:ext cx="680" cy="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属性访问机制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04145" cy="4921885"/>
          </a:xfrm>
        </p:spPr>
        <p:txBody>
          <a:bodyPr/>
          <a:lstStyle/>
          <a:p>
            <a:r>
              <a:rPr lang="en-US" altLang="zh-CN"/>
              <a:t> Object.</a:t>
            </a:r>
            <a:r>
              <a:rPr lang="en-US" altLang="zh-CN" b="1"/>
              <a:t>getPrototypeOf</a:t>
            </a:r>
            <a:r>
              <a:rPr lang="en-US" altLang="zh-CN"/>
              <a:t>(obj) </a:t>
            </a:r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返回指定对象的原型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如果没有继承属性，则返回 null </a:t>
            </a:r>
            <a:endParaRPr lang="en-US" altLang="zh-CN"/>
          </a:p>
          <a:p>
            <a:pPr lvl="0"/>
            <a:r>
              <a:rPr lang="en-US" altLang="zh-CN"/>
              <a:t> Object.create(proto)</a:t>
            </a:r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创建一个新对象，使用现有的对象来提供新创建的对象的__proto__</a:t>
            </a:r>
            <a:endParaRPr lang="en-US" altLang="zh-CN"/>
          </a:p>
          <a:p>
            <a:pPr lvl="0"/>
            <a:r>
              <a:rPr lang="en-US" altLang="zh-CN"/>
              <a:t> prototypeObj.</a:t>
            </a:r>
            <a:r>
              <a:rPr lang="en-US" altLang="zh-CN" b="1"/>
              <a:t>isPrototypeOf</a:t>
            </a:r>
            <a:r>
              <a:rPr lang="en-US" altLang="zh-CN"/>
              <a:t>(object)</a:t>
            </a:r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测试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prototypeObj </a:t>
            </a:r>
            <a:r>
              <a:rPr lang="en-US" altLang="zh-CN">
                <a:solidFill>
                  <a:schemeClr val="tx1"/>
                </a:solidFill>
              </a:rPr>
              <a:t>对象是否存在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 </a:t>
            </a:r>
            <a:r>
              <a:rPr lang="en-US" altLang="zh-CN">
                <a:solidFill>
                  <a:schemeClr val="tx1"/>
                </a:solidFill>
              </a:rPr>
              <a:t>对象的原型链上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/</a:t>
            </a:r>
            <a:r>
              <a:rPr lang="zh-CN" altLang="en-US"/>
              <a:t>设置</a:t>
            </a:r>
            <a:r>
              <a:rPr lang="en-US" altLang="zh-CN"/>
              <a:t>/</a:t>
            </a:r>
            <a:r>
              <a:rPr lang="zh-CN" altLang="en-US"/>
              <a:t>判断原型对象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现有变量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可能是 </a:t>
            </a:r>
            <a:r>
              <a:rPr lang="en-US" altLang="zh-CN"/>
              <a:t>number/string/boolean/array/object </a:t>
            </a:r>
            <a:r>
              <a:rPr lang="zh-CN" altLang="en-US"/>
              <a:t>中的一种，请检测 </a:t>
            </a:r>
            <a:r>
              <a:rPr lang="en-US" altLang="zh-CN"/>
              <a:t>a </a:t>
            </a:r>
            <a:r>
              <a:rPr lang="zh-CN" altLang="en-US"/>
              <a:t>的数据类型。</a:t>
            </a:r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如果 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zh-CN" altLang="en-US">
                <a:solidFill>
                  <a:schemeClr val="tx1"/>
                </a:solidFill>
              </a:rPr>
              <a:t>为 </a:t>
            </a:r>
            <a:r>
              <a:rPr lang="en-US" altLang="zh-CN">
                <a:solidFill>
                  <a:schemeClr val="tx1"/>
                </a:solidFill>
              </a:rPr>
              <a:t>number</a:t>
            </a:r>
            <a:r>
              <a:rPr lang="zh-CN" altLang="en-US">
                <a:solidFill>
                  <a:schemeClr val="tx1"/>
                </a:solidFill>
              </a:rPr>
              <a:t>，将变量 </a:t>
            </a:r>
            <a:r>
              <a:rPr lang="en-US" altLang="zh-CN">
                <a:solidFill>
                  <a:schemeClr val="tx1"/>
                </a:solidFill>
              </a:rPr>
              <a:t>b </a:t>
            </a:r>
            <a:r>
              <a:rPr lang="zh-CN" altLang="en-US">
                <a:solidFill>
                  <a:schemeClr val="tx1"/>
                </a:solidFill>
              </a:rPr>
              <a:t>赋值为 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“”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boolean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true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，将变量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赋值为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{}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/>
              <a:t>typeof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5" y="2014855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578090" y="3204845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5685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/>
              <a:t>constructor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对象的 constructor 属性用于返回创建该对象的函数，也就是我们常说的构造函数。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例如：Array、Boolean、Date、Function、Number、Object</a:t>
            </a:r>
            <a:endParaRPr lang="zh-CN" altLang="en-US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在 JavaScript 中，</a:t>
            </a:r>
            <a:r>
              <a:rPr lang="zh-CN" altLang="en-US">
                <a:solidFill>
                  <a:schemeClr val="tx1"/>
                </a:solidFill>
              </a:rPr>
              <a:t>通过构造函数创建的实例对象可以访问</a:t>
            </a:r>
            <a:r>
              <a:rPr lang="en-US" altLang="zh-CN">
                <a:solidFill>
                  <a:schemeClr val="tx1"/>
                </a:solidFill>
              </a:rPr>
              <a:t>原型对象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constructor 属性。</a:t>
            </a: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95" y="3437890"/>
            <a:ext cx="4886325" cy="24872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lstStyle/>
          <a:p>
            <a:r>
              <a:rPr lang="en-US" altLang="zh-CN"/>
              <a:t> constructor</a:t>
            </a:r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通过改变原型对象，可以破坏 </a:t>
            </a:r>
            <a:r>
              <a:rPr lang="en-US" altLang="zh-CN">
                <a:solidFill>
                  <a:schemeClr val="tx1"/>
                </a:solidFill>
              </a:rPr>
              <a:t>constructor </a:t>
            </a:r>
            <a:r>
              <a:rPr lang="zh-CN" altLang="en-US">
                <a:solidFill>
                  <a:schemeClr val="tx1"/>
                </a:solidFill>
              </a:rPr>
              <a:t>的指向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2492375"/>
            <a:ext cx="5690235" cy="28155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2094865" y="4027805"/>
            <a:ext cx="3623310" cy="854075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15855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obj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返回一个布尔值，</a:t>
            </a:r>
            <a:r>
              <a:rPr lang="en-US" altLang="zh-CN">
                <a:solidFill>
                  <a:schemeClr val="tx1"/>
                </a:solidFill>
              </a:rPr>
              <a:t>用于检测构造函数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constructor 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的 prototype 属性</a:t>
            </a:r>
            <a:r>
              <a:rPr lang="zh-CN" altLang="en-US">
                <a:solidFill>
                  <a:schemeClr val="tx1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是否出现在某个实例对象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的原型链上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sym typeface="+mn-ea"/>
                <a:hlinkClick r:id="rId2" action="ppaction://hlinkfile"/>
              </a:rPr>
              <a:t>https://www.ibm.com/developerworks/cn/web/1306_jiangjj_jsinstanceof/index.html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37190" y="-13335"/>
            <a:ext cx="1664970" cy="6884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490" y="-85725"/>
            <a:ext cx="10791190" cy="6884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750" y="503555"/>
            <a:ext cx="5075555" cy="17786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0" y="4625975"/>
            <a:ext cx="5085080" cy="12560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lstStyle/>
          <a:p>
            <a:r>
              <a:rPr lang="en-US" altLang="zh-CN"/>
              <a:t> o</a:t>
            </a:r>
            <a:r>
              <a:rPr lang="en-US" altLang="zh-CN" sz="2800">
                <a:sym typeface="+mn-ea"/>
              </a:rPr>
              <a:t>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90" y="1828165"/>
            <a:ext cx="5829300" cy="34061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7752080" y="2747010"/>
            <a:ext cx="40786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instanceof 不能判断一个对象具体属于哪种类型。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lstStyle/>
          <a:p>
            <a:r>
              <a:rPr lang="en-US" altLang="zh-CN"/>
              <a:t> o</a:t>
            </a:r>
            <a:r>
              <a:rPr lang="en-US" altLang="zh-CN" sz="2800">
                <a:sym typeface="+mn-ea"/>
              </a:rPr>
              <a:t>bj </a:t>
            </a:r>
            <a:r>
              <a:rPr lang="en-US" altLang="zh-CN" sz="2800" b="1">
                <a:sym typeface="+mn-ea"/>
              </a:rPr>
              <a:t>instanceof </a:t>
            </a:r>
            <a:r>
              <a:rPr lang="en-US" altLang="zh-CN" sz="2800">
                <a:sym typeface="+mn-ea"/>
              </a:rPr>
              <a:t>constructor</a:t>
            </a:r>
            <a:endParaRPr lang="en-US" altLang="zh-CN" sz="28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2015490"/>
            <a:ext cx="93497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属性访问机制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数据类型检测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405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toString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toString 是</a:t>
            </a:r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 Object.prototype 对象上的方法，返回一个表示该对象的字符串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属性访问规则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，所有对象都可以访问到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方法，而事实上，大部分的对象都实现了自身的 toString 方法，实现了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属性覆写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，这可能会导致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被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屏蔽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。所以，需要通过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call/apply 来借用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Object.prototype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 toString 方法。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call 来</a:t>
            </a:r>
            <a:r>
              <a:rPr lang="zh-CN" altLang="en-US">
                <a:solidFill>
                  <a:srgbClr val="C00000"/>
                </a:solidFill>
              </a:rPr>
              <a:t>借</a:t>
            </a:r>
            <a:r>
              <a:rPr lang="en-US" altLang="zh-CN">
                <a:solidFill>
                  <a:srgbClr val="C00000"/>
                </a:solidFill>
              </a:rPr>
              <a:t>用该方法</a:t>
            </a:r>
            <a:r>
              <a:rPr lang="en-US" altLang="zh-CN">
                <a:solidFill>
                  <a:schemeClr val="tx1"/>
                </a:solidFill>
              </a:rPr>
              <a:t>会返回调用者的类型字符串，格式为</a:t>
            </a:r>
            <a:r>
              <a:rPr lang="en-US" altLang="zh-CN" b="1">
                <a:solidFill>
                  <a:srgbClr val="C00000"/>
                </a:solidFill>
              </a:rPr>
              <a:t> [object xxx]</a:t>
            </a:r>
            <a:r>
              <a:rPr lang="en-US" altLang="zh-CN">
                <a:solidFill>
                  <a:schemeClr val="tx1"/>
                </a:solidFill>
              </a:rPr>
              <a:t>，xxx 是调用者的数据类型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toString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数据类型检测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1786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1725295"/>
            <a:ext cx="8717280" cy="4267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908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属性访问机制</a:t>
            </a:r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当通过对象访问属性时，</a:t>
            </a:r>
            <a:r>
              <a:rPr lang="en-US" altLang="zh-CN" sz="2400">
                <a:solidFill>
                  <a:schemeClr val="tx1"/>
                </a:solidFill>
              </a:rPr>
              <a:t>JavaScript </a:t>
            </a:r>
            <a:r>
              <a:rPr lang="zh-CN" altLang="en-US" sz="2400">
                <a:solidFill>
                  <a:schemeClr val="tx1"/>
                </a:solidFill>
              </a:rPr>
              <a:t>首先从本对象查找，接着是它的原型对象，以及原型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的原型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</a:t>
            </a:r>
            <a:r>
              <a:rPr lang="zh-CN" altLang="en-US" sz="2400">
                <a:solidFill>
                  <a:schemeClr val="tx1"/>
                </a:solidFill>
              </a:rPr>
              <a:t>。即按照原型链查找属性。</a:t>
            </a:r>
          </a:p>
          <a:p>
            <a:pPr lvl="0"/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继承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属性的继承只发生在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读属性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时，而在</a:t>
            </a:r>
            <a:r>
              <a:rPr lang="zh-CN" altLang="en-US">
                <a:cs typeface="+mn-ea"/>
                <a:sym typeface="+mn-ea"/>
              </a:rPr>
              <a:t>写属性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值时不会发生。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cs typeface="+mn-ea"/>
                <a:sym typeface="+mn-ea"/>
              </a:rPr>
              <a:t>读属性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首先从本对象查找，接着是它的原型，以及原型的原型，直到原型链的顶端。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可以访问原型链上的任何一个属性，就</a:t>
            </a:r>
            <a:r>
              <a:rPr lang="zh-CN" altLang="en-US">
                <a:cs typeface="+mn-ea"/>
                <a:sym typeface="+mn-ea"/>
              </a:rPr>
              <a:t>好像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对象本身拥有该属性一样。</a:t>
            </a:r>
          </a:p>
          <a:p>
            <a:pPr lvl="0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4915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原型链</a:t>
            </a: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constructor</a:t>
            </a:r>
          </a:p>
          <a:p>
            <a:pPr lvl="1"/>
            <a:r>
              <a:rPr lang="en-US" altLang="zh-CN" sz="2400">
                <a:sym typeface="+mn-ea"/>
              </a:rPr>
              <a:t> prototype</a:t>
            </a:r>
          </a:p>
          <a:p>
            <a:pPr lvl="1"/>
            <a:r>
              <a:rPr lang="en-US" altLang="zh-CN" sz="2400">
                <a:sym typeface="+mn-ea"/>
              </a:rPr>
              <a:t> __proto__</a:t>
            </a:r>
          </a:p>
          <a:p>
            <a:pPr lvl="1"/>
            <a:r>
              <a:rPr lang="en-US" altLang="zh-CN" sz="2400">
                <a:sym typeface="+mn-ea"/>
              </a:rPr>
              <a:t> instanceof</a:t>
            </a:r>
          </a:p>
          <a:p>
            <a:pPr lvl="1"/>
            <a:r>
              <a:rPr lang="en-US" altLang="zh-CN" sz="2400">
                <a:sym typeface="+mn-ea"/>
              </a:rPr>
              <a:t> in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数据类型检测</a:t>
            </a: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typeof   constructor   instanceof   toString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81425" y="2247265"/>
            <a:ext cx="70224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>可视化原型链：</a:t>
            </a:r>
            <a:endParaRPr lang="zh-CN" altLang="en-US" sz="2400">
              <a:latin typeface="Calibri" panose="020F0502020204030204" charset="0"/>
              <a:cs typeface="Calibri" panose="020F0502020204030204" charset="0"/>
              <a:hlinkClick r:id="rId2" action="ppaction://hlinkfile"/>
            </a:endParaRPr>
          </a:p>
          <a:p>
            <a:r>
              <a:rPr lang="zh-CN" altLang="en-US" sz="2800">
                <a:latin typeface="Calibri" panose="020F0502020204030204" charset="0"/>
                <a:cs typeface="Calibri" panose="020F0502020204030204" charset="0"/>
                <a:hlinkClick r:id="rId2" action="ppaction://hlinkfile"/>
              </a:rPr>
              <a:t>https://www.shuaihuajun.com/project/fui-jscore/index.html?_blank</a:t>
            </a:r>
            <a:endParaRPr lang="zh-C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上卷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 </a:t>
            </a: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 </a:t>
            </a: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</a:p>
          <a:p>
            <a:pPr lvl="0"/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095" y="1236345"/>
            <a:ext cx="2675255" cy="28124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如何准确判断一个变量是数组类型？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2. 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分析下列输出情况，画出相应原型链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33100" y="619506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807970"/>
            <a:ext cx="9371330" cy="20955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60550"/>
            <a:ext cx="7694930" cy="3634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分析控制台输出情况，画出原型链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30" y="1908175"/>
            <a:ext cx="5670550" cy="44011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1771015"/>
            <a:ext cx="4130040" cy="4221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130" y="2121535"/>
            <a:ext cx="7399020" cy="3520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分析控制台输出情况，画出内存和原型链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802130"/>
            <a:ext cx="4122420" cy="4615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0" y="2278380"/>
            <a:ext cx="4853940" cy="3429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685290"/>
            <a:ext cx="4122420" cy="4615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30" y="2278380"/>
            <a:ext cx="4853940" cy="3429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属性访问机制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95495" y="3524250"/>
            <a:ext cx="7152005" cy="3065145"/>
            <a:chOff x="3146" y="2304"/>
            <a:chExt cx="12974" cy="5688"/>
          </a:xfrm>
        </p:grpSpPr>
        <p:grpSp>
          <p:nvGrpSpPr>
            <p:cNvPr id="2" name="组合 1"/>
            <p:cNvGrpSpPr/>
            <p:nvPr/>
          </p:nvGrpSpPr>
          <p:grpSpPr>
            <a:xfrm>
              <a:off x="3146" y="2304"/>
              <a:ext cx="12974" cy="5688"/>
              <a:chOff x="2627" y="2556"/>
              <a:chExt cx="12974" cy="5688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2749" y="2556"/>
                <a:ext cx="12852" cy="5688"/>
              </a:xfrm>
              <a:prstGeom prst="rect">
                <a:avLst/>
              </a:prstGeom>
            </p:spPr>
          </p:pic>
          <p:sp>
            <p:nvSpPr>
              <p:cNvPr id="6" name="左弧形箭头 5"/>
              <p:cNvSpPr/>
              <p:nvPr/>
            </p:nvSpPr>
            <p:spPr>
              <a:xfrm>
                <a:off x="2627" y="3747"/>
                <a:ext cx="2188" cy="3990"/>
              </a:xfrm>
              <a:prstGeom prst="curvedRightArrow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323" y="3138"/>
              <a:ext cx="1928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509" y="6413"/>
              <a:ext cx="1002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boy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94" y="4812"/>
              <a:ext cx="2853" cy="454"/>
            </a:xfrm>
            <a:prstGeom prst="rect">
              <a:avLst/>
            </a:prstGeom>
            <a:solidFill>
              <a:srgbClr val="FFF2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Person.prototype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t="4381" b="5416"/>
          <a:stretch>
            <a:fillRect/>
          </a:stretch>
        </p:blipFill>
        <p:spPr>
          <a:xfrm>
            <a:off x="939165" y="869950"/>
            <a:ext cx="6093460" cy="2654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在问号的地方填上什么使得输出为</a:t>
            </a:r>
            <a:r>
              <a:rPr lang="en-US" altLang="zh-CN"/>
              <a:t>true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1847850"/>
            <a:ext cx="7306945" cy="42754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分析控制台输出情况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1764030"/>
            <a:ext cx="794258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833100" y="619506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H5</a:t>
            </a:r>
            <a:r>
              <a:rPr lang="zh-CN" altLang="en-US" dirty="0">
                <a:sym typeface="+mn-ea"/>
              </a:rPr>
              <a:t>方向课程体系介绍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" y="236855"/>
            <a:ext cx="7033260" cy="6370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670" y="236855"/>
            <a:ext cx="3787140" cy="43662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8027670" y="4823460"/>
            <a:ext cx="3840480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this的指向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原型与原型链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继承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ts val="33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原始类型和引用类型的区别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33100" y="511302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属性访问机制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237105" y="1672590"/>
            <a:ext cx="7419340" cy="3512820"/>
            <a:chOff x="1590" y="4198"/>
            <a:chExt cx="11684" cy="5532"/>
          </a:xfrm>
        </p:grpSpPr>
        <p:grpSp>
          <p:nvGrpSpPr>
            <p:cNvPr id="5" name="组合 4"/>
            <p:cNvGrpSpPr/>
            <p:nvPr/>
          </p:nvGrpSpPr>
          <p:grpSpPr>
            <a:xfrm>
              <a:off x="1590" y="4198"/>
              <a:ext cx="11685" cy="5532"/>
              <a:chOff x="1590" y="4198"/>
              <a:chExt cx="11685" cy="553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590" y="4198"/>
                <a:ext cx="7464" cy="5532"/>
                <a:chOff x="9845" y="5104"/>
                <a:chExt cx="7464" cy="5532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9845" y="5104"/>
                  <a:ext cx="7464" cy="5532"/>
                  <a:chOff x="10275" y="6877"/>
                  <a:chExt cx="7464" cy="5532"/>
                </a:xfrm>
              </p:grpSpPr>
              <p:pic>
                <p:nvPicPr>
                  <p:cNvPr id="14" name="图片 13" descr="图片1_meitu_1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275" y="6877"/>
                    <a:ext cx="7464" cy="5532"/>
                  </a:xfrm>
                  <a:prstGeom prst="rect">
                    <a:avLst/>
                  </a:prstGeom>
                </p:spPr>
              </p:pic>
              <p:pic>
                <p:nvPicPr>
                  <p:cNvPr id="15" name="图片 14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5309" y="9199"/>
                    <a:ext cx="1155" cy="88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" name="图片 15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879" y="9030"/>
                  <a:ext cx="1155" cy="888"/>
                </a:xfrm>
                <a:prstGeom prst="rect">
                  <a:avLst/>
                </a:prstGeom>
              </p:spPr>
            </p:pic>
          </p:grpSp>
          <p:sp>
            <p:nvSpPr>
              <p:cNvPr id="17" name="矩形 16"/>
              <p:cNvSpPr/>
              <p:nvPr/>
            </p:nvSpPr>
            <p:spPr>
              <a:xfrm>
                <a:off x="6492" y="5314"/>
                <a:ext cx="1361" cy="3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prototype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7853" y="5484"/>
                <a:ext cx="5423" cy="2440"/>
                <a:chOff x="7991" y="3612"/>
                <a:chExt cx="5687" cy="2621"/>
              </a:xfrm>
            </p:grpSpPr>
            <p:cxnSp>
              <p:nvCxnSpPr>
                <p:cNvPr id="18" name="直接箭头连接符 17"/>
                <p:cNvCxnSpPr>
                  <a:stCxn id="17" idx="3"/>
                  <a:endCxn id="20" idx="2"/>
                </p:cNvCxnSpPr>
                <p:nvPr/>
              </p:nvCxnSpPr>
              <p:spPr>
                <a:xfrm>
                  <a:off x="7991" y="3612"/>
                  <a:ext cx="3872" cy="1658"/>
                </a:xfrm>
                <a:prstGeom prst="straightConnector1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sp>
              <p:nvSpPr>
                <p:cNvPr id="20" name="椭圆 19"/>
                <p:cNvSpPr/>
                <p:nvPr/>
              </p:nvSpPr>
              <p:spPr>
                <a:xfrm>
                  <a:off x="11863" y="4305"/>
                  <a:ext cx="1815" cy="1928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11682" y="6604"/>
                <a:ext cx="1457" cy="4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t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constructor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6676" y="7118"/>
                <a:ext cx="1061" cy="1866"/>
                <a:chOff x="5936" y="6606"/>
                <a:chExt cx="1061" cy="1866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945" y="6606"/>
                  <a:ext cx="1052" cy="2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36" y="8238"/>
                  <a:ext cx="1052" cy="23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3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1682" y="7028"/>
                <a:ext cx="1456" cy="4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72000"/>
                </a:schemeClr>
              </a:solidFill>
              <a:ln w="28575" cap="flat" cmpd="sng" algn="ctr">
                <a:solidFill>
                  <a:srgbClr val="009900">
                    <a:alpha val="39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t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sayHello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583" y="7068"/>
                <a:ext cx="1432" cy="34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1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__proto__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3" y="8697"/>
                <a:ext cx="1432" cy="340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indent="0" algn="l" defTabSz="914400" rtl="0" eaLnBrk="0" fontAlgn="t" latinLnBrk="0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1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__proto__</a:t>
                </a:r>
              </a:p>
            </p:txBody>
          </p:sp>
        </p:grpSp>
        <p:cxnSp>
          <p:nvCxnSpPr>
            <p:cNvPr id="27" name="直接箭头连接符 26"/>
            <p:cNvCxnSpPr>
              <a:endCxn id="20" idx="2"/>
            </p:cNvCxnSpPr>
            <p:nvPr/>
          </p:nvCxnSpPr>
          <p:spPr>
            <a:xfrm flipV="1">
              <a:off x="7779" y="7027"/>
              <a:ext cx="3766" cy="179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直接箭头连接符 27"/>
            <p:cNvCxnSpPr/>
            <p:nvPr/>
          </p:nvCxnSpPr>
          <p:spPr>
            <a:xfrm flipV="1">
              <a:off x="7737" y="6988"/>
              <a:ext cx="3791" cy="1888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024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属性访问机制</a:t>
            </a:r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实例对象继承原型对象的属性，即可以访问原型对象上的属性，好像本身</a:t>
            </a: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拥有该属性一样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构造函数与原型对象方法中的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，指向调用该方法的对象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当通过对象访问属性时，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首先从本对象查找，接着是它的原型，</a:t>
            </a:r>
          </a:p>
          <a:p>
            <a:pPr marL="168275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以及原型的原型。即按照原型链查找属性。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属性访问机制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58705" cy="4921885"/>
          </a:xfrm>
        </p:spPr>
        <p:txBody>
          <a:bodyPr/>
          <a:lstStyle/>
          <a:p>
            <a:r>
              <a:rPr lang="zh-CN" altLang="en-US"/>
              <a:t> 属性屏蔽</a:t>
            </a:r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当本对象和原型对象具有相同的属性时，不会再去原型对象上访问。也就是说本对象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</a:rPr>
              <a:t>遮蔽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或者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lang="zh-CN" altLang="en-US" sz="2400">
                <a:solidFill>
                  <a:schemeClr val="tx1"/>
                </a:solidFill>
              </a:rPr>
              <a:t>隐藏</a:t>
            </a:r>
            <a:r>
              <a:rPr lang="en-US" altLang="zh-CN" sz="2400">
                <a:solidFill>
                  <a:schemeClr val="tx1"/>
                </a:solidFill>
              </a:rPr>
              <a:t>”</a:t>
            </a:r>
            <a:r>
              <a:rPr lang="zh-CN" altLang="en-US" sz="2400">
                <a:solidFill>
                  <a:schemeClr val="tx1"/>
                </a:solidFill>
              </a:rPr>
              <a:t>了原型对象中的属性。</a:t>
            </a:r>
          </a:p>
          <a:p>
            <a:pPr lvl="0"/>
            <a:r>
              <a:rPr lang="zh-CN" altLang="en-US">
                <a:sym typeface="+mn-ea"/>
              </a:rPr>
              <a:t> 覆写</a:t>
            </a:r>
          </a:p>
          <a:p>
            <a:pPr lvl="1"/>
            <a:r>
              <a:rPr lang="zh-CN" altLang="en-US" dirty="0">
                <a:latin typeface="+mn-ea"/>
                <a:sym typeface="+mn-ea"/>
              </a:rPr>
              <a:t> </a:t>
            </a:r>
            <a:r>
              <a:rPr lang="zh-CN" dirty="0">
                <a:solidFill>
                  <a:schemeClr val="tx1"/>
                </a:solidFill>
                <a:latin typeface="+mn-ea"/>
                <a:sym typeface="+mn-ea"/>
              </a:rPr>
              <a:t>一个对象的属性可以覆写原型对象相同键的属性。此时，前者的属性最先被找到，可以隐藏原型对象的属性，使得原型对象的属性不能被访问。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属性访问机制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67060" y="62820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属性访问机制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数据类型检测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属性分类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43590" cy="4921885"/>
          </a:xfrm>
        </p:spPr>
        <p:txBody>
          <a:bodyPr/>
          <a:lstStyle/>
          <a:p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自有属性</a:t>
            </a: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直接赋予该对象的属性，不需要从原型链上进行查找的属性</a:t>
            </a:r>
          </a:p>
          <a:p>
            <a:r>
              <a:rPr lang="zh-CN" altLang="en-US" dirty="0">
                <a:latin typeface="+mn-ea"/>
                <a:sym typeface="+mn-ea"/>
              </a:rPr>
              <a:t> 继承属性</a:t>
            </a:r>
          </a:p>
          <a:p>
            <a:pPr lvl="1"/>
            <a:r>
              <a:rPr lang="en-US" altLang="zh-CN" b="1"/>
              <a:t> </a:t>
            </a:r>
            <a:r>
              <a:rPr lang="zh-CN" altLang="en-US">
                <a:solidFill>
                  <a:schemeClr val="tx1"/>
                </a:solidFill>
              </a:rPr>
              <a:t>从原型链上查找的属性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3103162-0eae-4492-b11d-e273ff5c0af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4302876"/>
  <p:tag name="KSO_WM_UNIT_PLACING_PICTURE_USER_VIEWPORT" val="{&quot;height&quot;:5076,&quot;width&quot;:1051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61,&quot;width&quot;:13180.87806381994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32,&quot;width&quot;:746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8,&quot;width&quot;:11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80346180"/>
  <p:tag name="KSO_WM_UNIT_PLACING_PICTURE_USER_VIEWPORT" val="{&quot;height&quot;:10692,&quot;width&quot;:885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1423</Words>
  <Application>Microsoft Office PowerPoint</Application>
  <PresentationFormat>宽屏</PresentationFormat>
  <Paragraphs>218</Paragraphs>
  <Slides>43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5_Office 主题​​</vt:lpstr>
      <vt:lpstr>6_Office 主题​​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荣 妍</cp:lastModifiedBy>
  <cp:revision>1246</cp:revision>
  <dcterms:created xsi:type="dcterms:W3CDTF">2013-01-31T00:22:00Z</dcterms:created>
  <dcterms:modified xsi:type="dcterms:W3CDTF">2020-04-08T07:31:45Z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