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6" r:id="rId3"/>
    <p:sldMasterId id="2147483660" r:id="rId4"/>
  </p:sldMasterIdLst>
  <p:notesMasterIdLst>
    <p:notesMasterId r:id="rId30"/>
  </p:notesMasterIdLst>
  <p:handoutMasterIdLst>
    <p:handoutMasterId r:id="rId31"/>
  </p:handoutMasterIdLst>
  <p:sldIdLst>
    <p:sldId id="284" r:id="rId5"/>
    <p:sldId id="288" r:id="rId6"/>
    <p:sldId id="962" r:id="rId7"/>
    <p:sldId id="925" r:id="rId8"/>
    <p:sldId id="926" r:id="rId9"/>
    <p:sldId id="927" r:id="rId10"/>
    <p:sldId id="928" r:id="rId11"/>
    <p:sldId id="950" r:id="rId12"/>
    <p:sldId id="929" r:id="rId13"/>
    <p:sldId id="963" r:id="rId14"/>
    <p:sldId id="979" r:id="rId15"/>
    <p:sldId id="980" r:id="rId16"/>
    <p:sldId id="981" r:id="rId17"/>
    <p:sldId id="982" r:id="rId18"/>
    <p:sldId id="983" r:id="rId19"/>
    <p:sldId id="984" r:id="rId20"/>
    <p:sldId id="985" r:id="rId21"/>
    <p:sldId id="986" r:id="rId22"/>
    <p:sldId id="988" r:id="rId23"/>
    <p:sldId id="989" r:id="rId24"/>
    <p:sldId id="990" r:id="rId25"/>
    <p:sldId id="993" r:id="rId26"/>
    <p:sldId id="995" r:id="rId27"/>
    <p:sldId id="996" r:id="rId28"/>
    <p:sldId id="862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82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ry-catch语句的一个常见用途是创建块级作用域，其中声明的变量仅仅在catch内部有效</a:t>
            </a:r>
            <a:endParaRPr lang="zh-CN" altLang="en-US"/>
          </a:p>
          <a:p>
            <a:pPr marL="0" lvl="1"/>
            <a:endParaRPr lang="zh-CN" altLang="en-US"/>
          </a:p>
          <a:p>
            <a:pPr marL="0" lvl="1"/>
            <a:r>
              <a:rPr lang="zh-CN" altLang="en-US">
                <a:sym typeface="+mn-ea"/>
              </a:rPr>
              <a:t>ES6引入了let关键字，为其声明的变量创建块级作用域。但是，在目前ES3和ES5的情况下，常常使用try-catch语句来实现类似的效果</a:t>
            </a:r>
            <a:endParaRPr lang="zh-CN" altLang="en-US"/>
          </a:p>
          <a:p>
            <a:pPr marL="0" lvl="1"/>
            <a:endParaRPr lang="zh-CN" altLang="en-US"/>
          </a:p>
          <a:p>
            <a:pPr marL="0" lvl="1"/>
            <a:r>
              <a:rPr lang="zh-CN" altLang="en-US">
                <a:sym typeface="+mn-ea"/>
              </a:rPr>
              <a:t>e仅存在于catch分句内部，当试图从别处引用它时会抛出错误</a:t>
            </a:r>
            <a:endParaRPr lang="zh-CN" altLang="en-US"/>
          </a:p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r>
              <a:rPr lang="zh-CN" altLang="en-US">
                <a:sym typeface="+mn-ea"/>
              </a:rPr>
              <a:t>浏览器还对error对象的属性做了扩展，添加了其他相关信息。</a:t>
            </a:r>
            <a:endParaRPr lang="zh-CN" altLang="en-US"/>
          </a:p>
          <a:p>
            <a:pPr marL="0" lvl="1"/>
            <a:r>
              <a:rPr lang="zh-CN" altLang="en-US">
                <a:sym typeface="+mn-ea"/>
              </a:rPr>
              <a:t>其中各浏览器厂商实现最多的是stack属性，它表示栈跟踪信息(safari不支持)</a:t>
            </a:r>
            <a:endParaRPr lang="zh-CN" altLang="en-US"/>
          </a:p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lvl="1"/>
            <a:r>
              <a:rPr lang="zh-CN" altLang="en-US">
                <a:sym typeface="+mn-ea"/>
              </a:rPr>
              <a:t>　throw语句用于抛出错误。抛出错误时，必须要给throw语句指定一个值，这个值是什么类型，没有要求</a:t>
            </a:r>
            <a:endParaRPr lang="zh-CN" altLang="en-US"/>
          </a:p>
          <a:p>
            <a:pPr marL="0" lvl="1"/>
            <a:r>
              <a:rPr lang="zh-CN" altLang="en-US">
                <a:sym typeface="+mn-ea"/>
              </a:rPr>
              <a:t>  </a:t>
            </a:r>
            <a:endParaRPr lang="zh-CN" altLang="en-US"/>
          </a:p>
          <a:p>
            <a:pPr marL="0" lvl="1"/>
            <a:r>
              <a:rPr lang="zh-CN" altLang="en-US">
                <a:sym typeface="+mn-ea"/>
              </a:rPr>
              <a:t> 抛出错误的过程是阻塞的，后续代码将不会执行</a:t>
            </a:r>
            <a:endParaRPr lang="zh-CN" altLang="en-US"/>
          </a:p>
          <a:p>
            <a:pPr marL="0" lvl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8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JavaScript/Reference/Global_Objects/Array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473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标准内置对象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（构造器）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7469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Error </a:t>
            </a:r>
          </a:p>
          <a:p>
            <a:pPr marL="168275" lvl="1" indent="0">
              <a:buNone/>
            </a:pP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Error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70" y="1858010"/>
            <a:ext cx="9029700" cy="36817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zh-CN" altLang="en-US">
                <a:sym typeface="+mn-ea"/>
              </a:rPr>
              <a:t>异常</a:t>
            </a: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如果执行的语句中有一句产生错误，后面的语句不会继续执行</a:t>
            </a: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异常捕获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try catch finally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/>
              <a:t> </a:t>
            </a:r>
          </a:p>
          <a:p>
            <a:pPr marL="168275" lvl="1" indent="0">
              <a:buNone/>
            </a:pP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异常捕获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45" y="2433955"/>
            <a:ext cx="8830945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>
                <a:sym typeface="+mn-ea"/>
              </a:rPr>
              <a:t> try catch finally</a:t>
            </a:r>
          </a:p>
          <a:p>
            <a:pPr lvl="1"/>
            <a:r>
              <a:rPr lang="en-US" sz="2400">
                <a:sym typeface="+mn-ea"/>
              </a:rPr>
              <a:t> </a:t>
            </a:r>
            <a:r>
              <a:rPr lang="en-US">
                <a:solidFill>
                  <a:schemeClr val="tx1"/>
                </a:solidFill>
                <a:sym typeface="+mn-ea"/>
              </a:rPr>
              <a:t>try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是必选的，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catch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finally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两者至少要有其一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如果没有 catch 块，程序将会终止</a:t>
            </a:r>
          </a:p>
          <a:p>
            <a:pPr marL="168275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异常捕获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40" y="2856865"/>
            <a:ext cx="6007735" cy="30441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3.html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异常捕获</a:t>
            </a:r>
            <a:endParaRPr lang="en-US" altLang="zh-CN"/>
          </a:p>
        </p:txBody>
      </p:sp>
      <p:pic>
        <p:nvPicPr>
          <p:cNvPr id="7" name="图片 6" descr="try-catch-flow@2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80" y="882650"/>
            <a:ext cx="6714490" cy="55606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54310" cy="4921885"/>
          </a:xfrm>
        </p:spPr>
        <p:txBody>
          <a:bodyPr/>
          <a:lstStyle/>
          <a:p>
            <a:r>
              <a:rPr lang="en-US"/>
              <a:t> </a:t>
            </a:r>
            <a:r>
              <a:rPr lang="zh-CN" altLang="en-US" dirty="0">
                <a:sym typeface="+mn-ea"/>
              </a:rPr>
              <a:t>异常捕获</a:t>
            </a:r>
          </a:p>
          <a:p>
            <a:pPr lvl="1"/>
            <a:r>
              <a:rPr lang="en-US">
                <a:solidFill>
                  <a:schemeClr val="tx1"/>
                </a:solidFill>
                <a:sym typeface="+mn-ea"/>
              </a:rPr>
              <a:t> catch 块指定一个标识符（在上面的示例中为 e），该标识符保存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抛出异常信息</a:t>
            </a:r>
          </a:p>
          <a:p>
            <a:pPr lvl="1"/>
            <a:r>
              <a:rPr lang="en-US">
                <a:solidFill>
                  <a:schemeClr val="tx1"/>
                </a:solidFill>
                <a:sym typeface="+mn-ea"/>
              </a:rPr>
              <a:t> 标识符仅在 catch 块执行时存在；catch 块执行完成后，标识符不再可用</a:t>
            </a:r>
          </a:p>
          <a:p>
            <a:endParaRPr lang="zh-CN" altLang="en-US" dirty="0"/>
          </a:p>
          <a:p>
            <a:endParaRPr lang="zh-CN" altLang="en-US"/>
          </a:p>
          <a:p>
            <a:endParaRPr lang="zh-CN" altLang="en-US" dirty="0"/>
          </a:p>
          <a:p>
            <a:endParaRPr lang="zh-CN" altLang="en-US"/>
          </a:p>
          <a:p>
            <a:endParaRPr lang="en-US"/>
          </a:p>
          <a:p>
            <a:pPr marL="168275" lvl="1" indent="0">
              <a:buNone/>
            </a:pP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Error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70" y="3808730"/>
            <a:ext cx="5920740" cy="18211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330" y="3465195"/>
            <a:ext cx="4401185" cy="2507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4.html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altLang="zh-CN" sz="2800">
                <a:sym typeface="+mn-ea"/>
              </a:rPr>
              <a:t>对所有内置错误，catch 内的错误对象主要有两个属性：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name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错误名称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message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错误信息的文本描述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stack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非标准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当前调用栈：关于导致错误的嵌套调用序列，用于调试目的</a:t>
            </a:r>
            <a:endParaRPr lang="en-US" altLang="zh-CN">
              <a:solidFill>
                <a:schemeClr val="tx1"/>
              </a:solidFill>
            </a:endParaRPr>
          </a:p>
          <a:p>
            <a:endParaRPr lang="en-US"/>
          </a:p>
          <a:p>
            <a:pPr marL="168275" lvl="1" indent="0">
              <a:buNone/>
            </a:pP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异常捕获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3749675"/>
            <a:ext cx="5052060" cy="20542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775" y="3796030"/>
            <a:ext cx="6336030" cy="19615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4.html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z="2800">
                <a:sym typeface="+mn-ea"/>
              </a:rPr>
              <a:t>throw  &lt;</a:t>
            </a:r>
            <a:r>
              <a:rPr lang="en-US" altLang="zh-CN" sz="2800">
                <a:sym typeface="+mn-ea"/>
              </a:rPr>
              <a:t>expression </a:t>
            </a:r>
            <a:r>
              <a:rPr lang="en-US" sz="2800">
                <a:sym typeface="+mn-ea"/>
              </a:rPr>
              <a:t>&gt; </a:t>
            </a:r>
          </a:p>
          <a:p>
            <a:pPr lvl="1"/>
            <a:r>
              <a:rPr lang="en-US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抛出一个用户自定义的异常。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expression 指定了异常的内容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，可以为任何的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</a:t>
            </a:r>
            <a:endParaRPr 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异常抛出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45" y="3477260"/>
            <a:ext cx="8256905" cy="1541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5.html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sym typeface="+mn-ea"/>
              </a:rPr>
              <a:t>try catch finally </a:t>
            </a:r>
            <a:r>
              <a:rPr lang="zh-CN" altLang="en-US">
                <a:sym typeface="+mn-ea"/>
              </a:rPr>
              <a:t>嵌套</a:t>
            </a:r>
            <a:endParaRPr lang="en-US"/>
          </a:p>
          <a:p>
            <a:pPr marL="168275" lvl="1" indent="0">
              <a:buNone/>
            </a:pP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异常捕获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80" y="1801495"/>
            <a:ext cx="6187440" cy="4191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6.html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sym typeface="+mn-ea"/>
              </a:rPr>
              <a:t>Error </a:t>
            </a:r>
            <a:r>
              <a:rPr lang="zh-CN" altLang="en-US">
                <a:sym typeface="+mn-ea"/>
              </a:rPr>
              <a:t>构造器</a:t>
            </a: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new Error(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[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message</a:t>
            </a:r>
            <a:r>
              <a:rPr lang="en-US" altLang="zh-CN" b="1">
                <a:solidFill>
                  <a:schemeClr val="tx1"/>
                </a:solidFill>
                <a:cs typeface="+mn-ea"/>
                <a:sym typeface="+mn-ea"/>
              </a:rPr>
              <a:t>]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通过 Error 的构造器可以创建一个错误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对象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。当运行时错误产生时，Error 的实例对象会被抛出</a:t>
            </a:r>
            <a:endParaRPr lang="en-US" altLang="zh-CN">
              <a:solidFill>
                <a:schemeClr val="tx1"/>
              </a:solidFill>
            </a:endParaRPr>
          </a:p>
          <a:p>
            <a:endParaRPr lang="en-US"/>
          </a:p>
          <a:p>
            <a:pPr marL="168275" lvl="1" indent="0">
              <a:buNone/>
            </a:pP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Error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3401060"/>
            <a:ext cx="4460240" cy="2484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zh-CN" altLang="en-US">
                <a:sym typeface="+mn-ea"/>
              </a:rPr>
              <a:t>ECMAScript 定义了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七</a:t>
            </a:r>
            <a:r>
              <a:rPr lang="zh-CN" altLang="en-US">
                <a:sym typeface="+mn-ea"/>
              </a:rPr>
              <a:t>种类型的错误。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Error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ReferenceError: 引用错误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TypeError: 类型错误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RangeError: 范围错误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SyntaxError: 语法错误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EvalError: Eval错误   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URIError: URI错误</a:t>
            </a:r>
          </a:p>
          <a:p>
            <a:pPr lvl="0"/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Error 是基类型，其他错误类型都继承自该类型。</a:t>
            </a: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  <a:p>
            <a:endParaRPr lang="en-US"/>
          </a:p>
          <a:p>
            <a:pPr marL="168275" lvl="1" indent="0">
              <a:buNone/>
            </a:pP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Error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205" y="2635885"/>
            <a:ext cx="5364480" cy="25387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7.html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Error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1285240"/>
            <a:ext cx="11917680" cy="4965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异常处理的案例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endParaRPr lang="en-US" altLang="zh-CN" sz="2800"/>
          </a:p>
          <a:p>
            <a:pPr marL="168275" lvl="1" indent="0">
              <a:buNone/>
            </a:pPr>
            <a:endParaRPr lang="en-US" altLang="zh-CN" sz="2800"/>
          </a:p>
          <a:p>
            <a:pPr>
              <a:buNone/>
            </a:pPr>
            <a:endParaRPr lang="en-US"/>
          </a:p>
          <a:p>
            <a:pPr marL="168275" lvl="1" indent="0">
              <a:buNone/>
            </a:pP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Error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0609583" y="6246831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8.html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50" y="1792605"/>
            <a:ext cx="10142855" cy="42843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58400" cy="4921885"/>
          </a:xfrm>
          <a:solidFill>
            <a:schemeClr val="bg1"/>
          </a:solidFill>
        </p:spPr>
        <p:txBody>
          <a:bodyPr/>
          <a:lstStyle/>
          <a:p>
            <a:r>
              <a:rPr lang="en-US" altLang="zh-CN"/>
              <a:t> Array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静态方法  </a:t>
            </a:r>
            <a:r>
              <a:rPr lang="en-US" altLang="zh-CN"/>
              <a:t>from  of  isArray</a:t>
            </a:r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原型方法</a:t>
            </a:r>
            <a:r>
              <a:rPr lang="zh-CN" altLang="en-US"/>
              <a:t> </a:t>
            </a:r>
            <a:r>
              <a:rPr lang="en-US" altLang="zh-CN"/>
              <a:t>map ervery  some  filter  reduce</a:t>
            </a:r>
          </a:p>
          <a:p>
            <a:pPr lvl="0"/>
            <a:r>
              <a:rPr lang="en-US" altLang="zh-CN"/>
              <a:t> Error</a:t>
            </a:r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七种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错误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try  catch  finally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throw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章</a:t>
            </a: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静态方法</a:t>
            </a:r>
            <a:r>
              <a:rPr lang="en-US" altLang="zh-CN">
                <a:sym typeface="+mn-ea"/>
              </a:rPr>
              <a:t>( ES6 )</a:t>
            </a:r>
            <a:endParaRPr lang="zh-CN" alt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Array.from(...)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Array.isArray(...)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Array.of(...)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</a:t>
            </a:r>
          </a:p>
          <a:p>
            <a:pPr lvl="0"/>
            <a:r>
              <a:rPr lang="zh-CN" altLang="en-US">
                <a:sym typeface="+mn-ea"/>
              </a:rPr>
              <a:t> 原型方法（添加和删除元素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>
                <a:sym typeface="+mn-ea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Array.prototype.shift()    Array.prototype.unshift(elem1?,elem2?,...)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Array.prototype.pop()     Array.prototype.push(elem1?,elem2?,...)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Array.prototype.splice(start,deleteCount?,elem1?,elem2?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en-US" altLang="zh-CN" sz="1540"/>
          </a:p>
          <a:p>
            <a:pPr marL="168275" lvl="1" indent="0">
              <a:buNone/>
            </a:pPr>
            <a:endParaRPr lang="en-US" altLang="zh-CN" sz="18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90570" y="159385"/>
            <a:ext cx="715327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https://developer.mozilla.org/zh-CN/docs/Web/JavaScript/Reference/Global_Objects/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Array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1.html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原型方法（排序和颠倒元素顺序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破坏性</a:t>
            </a:r>
            <a:r>
              <a:rPr lang="zh-CN" altLang="en-US">
                <a:sym typeface="+mn-ea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Array.prototype.reverse()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Array.prototype.sort(compareFunction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) </a:t>
            </a:r>
          </a:p>
          <a:p>
            <a:pPr lvl="0"/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原型方法（合并、切分和连接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非破坏性</a:t>
            </a:r>
            <a:r>
              <a:rPr lang="zh-CN" altLang="en-US">
                <a:sym typeface="+mn-ea"/>
              </a:rPr>
              <a:t>）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Array.prototype.concat(arr1?,arr2?,...)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Array.prototype.slice(begin?,end?) 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Array.prototype.join(separator?) //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注意返回的类型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原型方法（值的查找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非破坏性</a:t>
            </a:r>
            <a:r>
              <a:rPr lang="zh-CN" altLang="en-US" dirty="0">
                <a:sym typeface="+mn-ea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Array.prototype.indexOf(searchValue,startIndex?)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Array.prototype.lastIndexOf(searchElement,startIndex?)</a:t>
            </a:r>
          </a:p>
          <a:p>
            <a:pPr lvl="0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原型方法（迭代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非破坏性</a:t>
            </a:r>
            <a:r>
              <a:rPr lang="zh-CN" altLang="en-US" dirty="0">
                <a:sym typeface="+mn-ea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Array.prototype.forEach(callback,thisValue?) //(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arg1: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函数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,arg2: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可以改变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rgbClr val="00B0F0"/>
                </a:solidFill>
                <a:sym typeface="+mn-ea"/>
              </a:rPr>
              <a:t>指向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Array.prototype.every(callback,thisValue?)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Array.prototype.some(callback,thisValue?)  </a:t>
            </a:r>
            <a:endParaRPr lang="en-US" altLang="zh-CN" dirty="0"/>
          </a:p>
          <a:p>
            <a:pPr marL="168275" lvl="1" indent="0">
              <a:buNone/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6" name="太阳形 5"/>
          <p:cNvSpPr/>
          <p:nvPr/>
        </p:nvSpPr>
        <p:spPr>
          <a:xfrm>
            <a:off x="154940" y="2828925"/>
            <a:ext cx="935990" cy="935990"/>
          </a:xfrm>
          <a:prstGeom prst="sun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2.html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原型方法（迭代-转换方法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非破坏性</a:t>
            </a:r>
            <a:r>
              <a:rPr lang="zh-CN" altLang="en-US">
                <a:sym typeface="+mn-ea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Array.prototype.map(callback,thisValue?)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Array.prototype.filter(callback,thisValue?)</a:t>
            </a: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 原型方法（迭代-归约方法 </a:t>
            </a:r>
            <a:r>
              <a:rPr lang="en-US" altLang="zh-CN">
                <a:sym typeface="+mn-ea"/>
              </a:rPr>
              <a:t>——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非破坏性</a:t>
            </a:r>
            <a:r>
              <a:rPr lang="zh-CN" altLang="en-US">
                <a:sym typeface="+mn-ea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Array.prototype.reduce(element,initialValue?)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Array.prototype.reduceRight(callback,initialValue?)</a:t>
            </a: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Array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5" name="太阳形 4"/>
          <p:cNvSpPr/>
          <p:nvPr/>
        </p:nvSpPr>
        <p:spPr>
          <a:xfrm>
            <a:off x="154940" y="875665"/>
            <a:ext cx="935990" cy="935990"/>
          </a:xfrm>
          <a:prstGeom prst="sun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太阳形 5"/>
          <p:cNvSpPr/>
          <p:nvPr/>
        </p:nvSpPr>
        <p:spPr>
          <a:xfrm>
            <a:off x="160655" y="2961005"/>
            <a:ext cx="935990" cy="935990"/>
          </a:xfrm>
          <a:prstGeom prst="sun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10520" y="5977255"/>
            <a:ext cx="1481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2.html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43185" cy="492188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 forEach  </a:t>
            </a:r>
            <a:r>
              <a:rPr lang="zh-CN" altLang="en-US"/>
              <a:t>遍历所有元素</a:t>
            </a:r>
          </a:p>
          <a:p>
            <a:r>
              <a:rPr lang="zh-CN" altLang="en-US"/>
              <a:t> </a:t>
            </a:r>
            <a:r>
              <a:rPr lang="en-US" altLang="zh-CN"/>
              <a:t>every </a:t>
            </a:r>
            <a:r>
              <a:rPr lang="zh-CN" altLang="en-US"/>
              <a:t>判断所有元素是否都符合条件</a:t>
            </a:r>
          </a:p>
          <a:p>
            <a:r>
              <a:rPr lang="en-US"/>
              <a:t> some </a:t>
            </a:r>
            <a:r>
              <a:rPr lang="zh-CN" altLang="en-US"/>
              <a:t>判断是否有至少一个元素符合条件</a:t>
            </a:r>
          </a:p>
          <a:p>
            <a:r>
              <a:rPr lang="zh-CN" altLang="en-US"/>
              <a:t> </a:t>
            </a:r>
            <a:r>
              <a:rPr lang="en-US" altLang="zh-CN"/>
              <a:t>map </a:t>
            </a:r>
            <a:r>
              <a:rPr lang="zh-CN" altLang="en-US"/>
              <a:t>对元素重新组装，生成新的数组</a:t>
            </a:r>
          </a:p>
          <a:p>
            <a:r>
              <a:rPr lang="zh-CN" altLang="en-US"/>
              <a:t> </a:t>
            </a:r>
            <a:r>
              <a:rPr lang="en-US" altLang="zh-CN"/>
              <a:t>filter </a:t>
            </a:r>
            <a:r>
              <a:rPr lang="zh-CN" altLang="en-US"/>
              <a:t>过滤符合条件的元素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Array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</a:t>
            </a:r>
            <a:r>
              <a:t>类数组</a:t>
            </a:r>
          </a:p>
          <a:p>
            <a:r>
              <a:rPr lang="zh-CN" altLang="en-US">
                <a:sym typeface="+mn-ea"/>
              </a:rPr>
              <a:t> 稀疏数组</a:t>
            </a:r>
          </a:p>
          <a:p>
            <a:r>
              <a:rPr lang="zh-CN" altLang="en-US">
                <a:sym typeface="+mn-ea"/>
              </a:rPr>
              <a:t> 密集数组</a:t>
            </a:r>
          </a:p>
          <a:p>
            <a:r>
              <a:rPr lang="zh-CN" altLang="en-US">
                <a:sym typeface="+mn-ea"/>
              </a:rPr>
              <a:t> 关联数组</a:t>
            </a:r>
          </a:p>
          <a:p>
            <a:pPr marL="168275" lvl="1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数组相关（自学内容）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a611c833-8183-4f1a-bec5-76b123e7d1d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925</Words>
  <Application>Microsoft Office PowerPoint</Application>
  <PresentationFormat>宽屏</PresentationFormat>
  <Paragraphs>145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Wingdings</vt:lpstr>
      <vt:lpstr>Office 主题​​</vt:lpstr>
      <vt:lpstr>Office 主题</vt:lpstr>
      <vt:lpstr>1_Office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荣 妍</cp:lastModifiedBy>
  <cp:revision>1101</cp:revision>
  <dcterms:created xsi:type="dcterms:W3CDTF">2013-01-31T00:22:00Z</dcterms:created>
  <dcterms:modified xsi:type="dcterms:W3CDTF">2020-04-20T01:32:28Z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