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7" r:id="rId4"/>
    <p:sldMasterId id="2147483661" r:id="rId5"/>
    <p:sldMasterId id="2147483665" r:id="rId6"/>
    <p:sldMasterId id="2147483669" r:id="rId7"/>
    <p:sldMasterId id="2147483673" r:id="rId8"/>
  </p:sldMasterIdLst>
  <p:notesMasterIdLst>
    <p:notesMasterId r:id="rId10"/>
  </p:notesMasterIdLst>
  <p:handoutMasterIdLst>
    <p:handoutMasterId r:id="rId47"/>
  </p:handoutMasterIdLst>
  <p:sldIdLst>
    <p:sldId id="284" r:id="rId9"/>
    <p:sldId id="1003" r:id="rId11"/>
    <p:sldId id="1004" r:id="rId12"/>
    <p:sldId id="1002" r:id="rId13"/>
    <p:sldId id="921" r:id="rId14"/>
    <p:sldId id="997" r:id="rId15"/>
    <p:sldId id="999" r:id="rId16"/>
    <p:sldId id="1000" r:id="rId17"/>
    <p:sldId id="952" r:id="rId18"/>
    <p:sldId id="1009" r:id="rId19"/>
    <p:sldId id="1005" r:id="rId20"/>
    <p:sldId id="872" r:id="rId21"/>
    <p:sldId id="1008" r:id="rId22"/>
    <p:sldId id="873" r:id="rId23"/>
    <p:sldId id="874" r:id="rId24"/>
    <p:sldId id="875" r:id="rId25"/>
    <p:sldId id="876" r:id="rId26"/>
    <p:sldId id="890" r:id="rId27"/>
    <p:sldId id="877" r:id="rId28"/>
    <p:sldId id="954" r:id="rId29"/>
    <p:sldId id="1010" r:id="rId30"/>
    <p:sldId id="1007" r:id="rId31"/>
    <p:sldId id="1011" r:id="rId32"/>
    <p:sldId id="878" r:id="rId33"/>
    <p:sldId id="909" r:id="rId34"/>
    <p:sldId id="1013" r:id="rId35"/>
    <p:sldId id="881" r:id="rId36"/>
    <p:sldId id="913" r:id="rId37"/>
    <p:sldId id="914" r:id="rId38"/>
    <p:sldId id="1019" r:id="rId39"/>
    <p:sldId id="1020" r:id="rId40"/>
    <p:sldId id="922" r:id="rId41"/>
    <p:sldId id="1015" r:id="rId42"/>
    <p:sldId id="918" r:id="rId43"/>
    <p:sldId id="1016" r:id="rId44"/>
    <p:sldId id="1018" r:id="rId45"/>
    <p:sldId id="862" r:id="rId4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44"/>
        <p:guide pos="38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0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var obj = {</a:t>
            </a:r>
            <a:endParaRPr lang="zh-CN" altLang="en-US"/>
          </a:p>
          <a:p>
            <a:r>
              <a:rPr lang="zh-CN" altLang="en-US"/>
              <a:t>			0: "hello",</a:t>
            </a:r>
            <a:endParaRPr lang="zh-CN" altLang="en-US"/>
          </a:p>
          <a:p>
            <a:r>
              <a:rPr lang="zh-CN" altLang="en-US"/>
              <a:t>			1: "world",</a:t>
            </a:r>
            <a:endParaRPr lang="zh-CN" altLang="en-US"/>
          </a:p>
          <a:p>
            <a:r>
              <a:rPr lang="zh-CN" altLang="en-US"/>
              <a:t>			length: 2</a:t>
            </a:r>
            <a:endParaRPr lang="zh-CN" altLang="en-US"/>
          </a:p>
          <a:p>
            <a:r>
              <a:rPr lang="zh-CN" altLang="en-US"/>
              <a:t>		};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function fun(a, b) {</a:t>
            </a:r>
            <a:endParaRPr lang="zh-CN" altLang="en-US"/>
          </a:p>
          <a:p>
            <a:r>
              <a:rPr lang="zh-CN" altLang="en-US"/>
              <a:t>            console.log(a);</a:t>
            </a:r>
            <a:endParaRPr lang="zh-CN" altLang="en-US"/>
          </a:p>
          <a:p>
            <a:r>
              <a:rPr lang="zh-CN" altLang="en-US"/>
              <a:t>            console.log(b);</a:t>
            </a:r>
            <a:endParaRPr lang="zh-CN" altLang="en-US"/>
          </a:p>
          <a:p>
            <a:r>
              <a:rPr lang="zh-CN" altLang="en-US"/>
              <a:t>            console.dir(arguments);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fun(1, 2, 3);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var x = 100;</a:t>
            </a:r>
            <a:endParaRPr lang="zh-CN" altLang="en-US"/>
          </a:p>
          <a:p>
            <a:r>
              <a:rPr lang="zh-CN" altLang="en-US"/>
              <a:t>    var obj = {</a:t>
            </a:r>
            <a:endParaRPr lang="zh-CN" altLang="en-US"/>
          </a:p>
          <a:p>
            <a:r>
              <a:rPr lang="zh-CN" altLang="en-US"/>
              <a:t>        x: 50</a:t>
            </a:r>
            <a:endParaRPr lang="zh-CN" altLang="en-US"/>
          </a:p>
          <a:p>
            <a:r>
              <a:rPr lang="zh-CN" altLang="en-US"/>
              <a:t>    };</a:t>
            </a:r>
            <a:endParaRPr lang="zh-CN" altLang="en-US"/>
          </a:p>
          <a:p>
            <a:r>
              <a:rPr lang="zh-CN" altLang="en-US"/>
              <a:t>    var foo = {</a:t>
            </a:r>
            <a:endParaRPr lang="zh-CN" altLang="en-US"/>
          </a:p>
          <a:p>
            <a:r>
              <a:rPr lang="zh-CN" altLang="en-US"/>
              <a:t>        x: 0,</a:t>
            </a:r>
            <a:endParaRPr lang="zh-CN" altLang="en-US"/>
          </a:p>
          <a:p>
            <a:r>
              <a:rPr lang="zh-CN" altLang="en-US"/>
              <a:t>        getX: function () {</a:t>
            </a:r>
            <a:endParaRPr lang="zh-CN" altLang="en-US"/>
          </a:p>
          <a:p>
            <a:r>
              <a:rPr lang="zh-CN" altLang="en-US"/>
              <a:t>            return this.x;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};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//通过对象调用方法</a:t>
            </a:r>
            <a:endParaRPr lang="zh-CN" altLang="en-US"/>
          </a:p>
          <a:p>
            <a:r>
              <a:rPr lang="zh-CN" altLang="en-US"/>
              <a:t>    console.log(foo.getX());//0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//call()、apply()改变调用方法中this的指向为指定对象</a:t>
            </a:r>
            <a:endParaRPr lang="zh-CN" altLang="en-US"/>
          </a:p>
          <a:p>
            <a:r>
              <a:rPr lang="zh-CN" altLang="en-US"/>
              <a:t>    console.log(foo.getX.call(obj));//50</a:t>
            </a:r>
            <a:endParaRPr lang="zh-CN" altLang="en-US"/>
          </a:p>
          <a:p>
            <a:r>
              <a:rPr lang="zh-CN" altLang="en-US"/>
              <a:t>    console.log(foo.getX.apply(obj));//50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//call()、apply()没有指定对象时 默认指向全局对象（window）</a:t>
            </a:r>
            <a:endParaRPr lang="zh-CN" altLang="en-US"/>
          </a:p>
          <a:p>
            <a:r>
              <a:rPr lang="zh-CN" altLang="en-US"/>
              <a:t>    console.log(foo.getX.call());//100</a:t>
            </a:r>
            <a:endParaRPr lang="zh-CN" altLang="en-US"/>
          </a:p>
          <a:p>
            <a:r>
              <a:rPr lang="zh-CN" altLang="en-US"/>
              <a:t>    console.log(foo.getX.apply());//100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//call()、apply()使用仍然是执行原来对象的方法里面的代码，</a:t>
            </a:r>
            <a:endParaRPr lang="zh-CN" altLang="en-US"/>
          </a:p>
          <a:p>
            <a:r>
              <a:rPr lang="zh-CN" altLang="en-US">
                <a:sym typeface="+mn-ea"/>
              </a:rPr>
              <a:t>    //只是代码中的this指向改变了</a:t>
            </a:r>
            <a:endParaRPr lang="zh-CN" altLang="en-US"/>
          </a:p>
          <a:p>
            <a:r>
              <a:rPr lang="zh-CN" altLang="en-US">
                <a:sym typeface="+mn-ea"/>
              </a:rPr>
              <a:t>    //如果调用的对象方法里面没有this，</a:t>
            </a:r>
            <a:endParaRPr lang="zh-CN" altLang="en-US"/>
          </a:p>
          <a:p>
            <a:r>
              <a:rPr lang="zh-CN" altLang="en-US">
                <a:sym typeface="+mn-ea"/>
              </a:rPr>
              <a:t>    //那么使用call()和apply()没有任何改变，也没有意义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function add(a,b){</a:t>
            </a:r>
            <a:endParaRPr lang="zh-CN" altLang="en-US"/>
          </a:p>
          <a:p>
            <a:r>
              <a:rPr lang="zh-CN" altLang="en-US"/>
              <a:t>        this(a,b);</a:t>
            </a:r>
            <a:endParaRPr lang="zh-CN" altLang="en-US"/>
          </a:p>
          <a:p>
            <a:r>
              <a:rPr lang="zh-CN" altLang="en-US"/>
              <a:t>        console.log(a+b);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function sub(a,b){</a:t>
            </a:r>
            <a:endParaRPr lang="zh-CN" altLang="en-US"/>
          </a:p>
          <a:p>
            <a:r>
              <a:rPr lang="zh-CN" altLang="en-US"/>
              <a:t>        console.log(a-b);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add(3,1);</a:t>
            </a:r>
            <a:endParaRPr lang="zh-CN" altLang="en-US"/>
          </a:p>
          <a:p>
            <a:r>
              <a:rPr lang="zh-CN" altLang="en-US"/>
              <a:t>    add.call(sub,3,1);//参数列表</a:t>
            </a:r>
            <a:endParaRPr lang="zh-CN" altLang="en-US"/>
          </a:p>
          <a:p>
            <a:r>
              <a:rPr lang="zh-CN" altLang="en-US"/>
              <a:t>    add.apply(sub,[3,1]);//参数数组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&lt;!DOCTYPE html&gt;</a:t>
            </a:r>
            <a:endParaRPr lang="zh-CN" altLang="en-US"/>
          </a:p>
          <a:p>
            <a:r>
              <a:rPr lang="zh-CN" altLang="en-US"/>
              <a:t>&lt;html&gt;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&lt;head&gt;</a:t>
            </a:r>
            <a:endParaRPr lang="zh-CN" altLang="en-US"/>
          </a:p>
          <a:p>
            <a:r>
              <a:rPr lang="zh-CN" altLang="en-US"/>
              <a:t>    &lt;meta charset="{CHARSET}"&gt;</a:t>
            </a:r>
            <a:endParaRPr lang="zh-CN" altLang="en-US"/>
          </a:p>
          <a:p>
            <a:r>
              <a:rPr lang="zh-CN" altLang="en-US"/>
              <a:t>    &lt;title&gt;&lt;/title&gt;</a:t>
            </a:r>
            <a:endParaRPr lang="zh-CN" altLang="en-US"/>
          </a:p>
          <a:p>
            <a:r>
              <a:rPr lang="zh-CN" altLang="en-US"/>
              <a:t>    &lt;style type="text/css"&gt;</a:t>
            </a:r>
            <a:endParaRPr lang="zh-CN" altLang="en-US"/>
          </a:p>
          <a:p>
            <a:r>
              <a:rPr lang="zh-CN" altLang="en-US"/>
              <a:t>        div {</a:t>
            </a:r>
            <a:endParaRPr lang="zh-CN" altLang="en-US"/>
          </a:p>
          <a:p>
            <a:r>
              <a:rPr lang="zh-CN" altLang="en-US"/>
              <a:t>            height: 300px;</a:t>
            </a:r>
            <a:endParaRPr lang="zh-CN" altLang="en-US"/>
          </a:p>
          <a:p>
            <a:r>
              <a:rPr lang="zh-CN" altLang="en-US"/>
              <a:t>            width: 300px;</a:t>
            </a:r>
            <a:endParaRPr lang="zh-CN" altLang="en-US"/>
          </a:p>
          <a:p>
            <a:r>
              <a:rPr lang="zh-CN" altLang="en-US"/>
              <a:t>            background: red;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&lt;/style&gt;</a:t>
            </a:r>
            <a:endParaRPr lang="zh-CN" altLang="en-US"/>
          </a:p>
          <a:p>
            <a:r>
              <a:rPr lang="zh-CN" altLang="en-US"/>
              <a:t>&lt;/head&gt;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&lt;body&gt;</a:t>
            </a:r>
            <a:endParaRPr lang="zh-CN" altLang="en-US"/>
          </a:p>
          <a:p>
            <a:r>
              <a:rPr lang="zh-CN" altLang="en-US"/>
              <a:t>    &lt;div id="div"&gt;&lt;/div&gt;</a:t>
            </a:r>
            <a:endParaRPr lang="zh-CN" altLang="en-US"/>
          </a:p>
          <a:p>
            <a:r>
              <a:rPr lang="zh-CN" altLang="en-US"/>
              <a:t>    &lt;script type="text/javascript"&gt;</a:t>
            </a:r>
            <a:endParaRPr lang="zh-CN" altLang="en-US"/>
          </a:p>
          <a:p>
            <a:r>
              <a:rPr lang="zh-CN" altLang="en-US"/>
              <a:t>        var div = document.getElementById('div');</a:t>
            </a:r>
            <a:endParaRPr lang="zh-CN" altLang="en-US"/>
          </a:p>
          <a:p>
            <a:r>
              <a:rPr lang="zh-CN" altLang="en-US"/>
              <a:t>        div.onclick = function () {</a:t>
            </a:r>
            <a:endParaRPr lang="zh-CN" altLang="en-US"/>
          </a:p>
          <a:p>
            <a:r>
              <a:rPr lang="zh-CN" altLang="en-US"/>
              <a:t>            function change() {</a:t>
            </a:r>
            <a:endParaRPr lang="zh-CN" altLang="en-US"/>
          </a:p>
          <a:p>
            <a:r>
              <a:rPr lang="zh-CN" altLang="en-US"/>
              <a:t>                this.style.background = "black";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    setTimeout(change, 2000);</a:t>
            </a:r>
            <a:endParaRPr lang="zh-CN" altLang="en-US"/>
          </a:p>
          <a:p>
            <a:r>
              <a:rPr lang="zh-CN" altLang="en-US"/>
              <a:t>            //setTimeout(change.bind(this), 2000);</a:t>
            </a:r>
            <a:endParaRPr lang="zh-CN" altLang="en-US"/>
          </a:p>
          <a:p>
            <a:r>
              <a:rPr lang="zh-CN" altLang="en-US"/>
              <a:t>        };</a:t>
            </a:r>
            <a:endParaRPr lang="zh-CN" altLang="en-US"/>
          </a:p>
          <a:p>
            <a:r>
              <a:rPr lang="zh-CN" altLang="en-US"/>
              <a:t>    &lt;/script&gt;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&lt;/body&gt;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&lt;/html&gt;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//作为函数直接调用</a:t>
            </a:r>
            <a:endParaRPr lang="zh-CN" altLang="en-US"/>
          </a:p>
          <a:p>
            <a:r>
              <a:rPr lang="zh-CN" altLang="en-US"/>
              <a:t>        function test() {</a:t>
            </a:r>
            <a:endParaRPr lang="zh-CN" altLang="en-US"/>
          </a:p>
          <a:p>
            <a:r>
              <a:rPr lang="zh-CN" altLang="en-US"/>
              <a:t>            console.log(this);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test(); //window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//作为方法调用</a:t>
            </a:r>
            <a:endParaRPr lang="zh-CN" altLang="en-US"/>
          </a:p>
          <a:p>
            <a:r>
              <a:rPr lang="zh-CN" altLang="en-US"/>
              <a:t>        var obj = {</a:t>
            </a:r>
            <a:endParaRPr lang="zh-CN" altLang="en-US"/>
          </a:p>
          <a:p>
            <a:r>
              <a:rPr lang="zh-CN" altLang="en-US"/>
              <a:t>            x: 0,</a:t>
            </a:r>
            <a:endParaRPr lang="zh-CN" altLang="en-US"/>
          </a:p>
          <a:p>
            <a:r>
              <a:rPr lang="zh-CN" altLang="en-US"/>
              <a:t>            test: function() {</a:t>
            </a:r>
            <a:endParaRPr lang="zh-CN" altLang="en-US"/>
          </a:p>
          <a:p>
            <a:r>
              <a:rPr lang="zh-CN" altLang="en-US"/>
              <a:t>                console.log(this.x);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};</a:t>
            </a:r>
            <a:endParaRPr lang="zh-CN" altLang="en-US"/>
          </a:p>
          <a:p>
            <a:r>
              <a:rPr lang="zh-CN" altLang="en-US"/>
              <a:t>        obj.test(); //0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//作为构造函数调用</a:t>
            </a:r>
            <a:endParaRPr lang="zh-CN" altLang="en-US"/>
          </a:p>
          <a:p>
            <a:r>
              <a:rPr lang="zh-CN" altLang="en-US"/>
              <a:t>        function Person(name) {</a:t>
            </a:r>
            <a:endParaRPr lang="zh-CN" altLang="en-US"/>
          </a:p>
          <a:p>
            <a:r>
              <a:rPr lang="zh-CN" altLang="en-US"/>
              <a:t>            this.name = name;</a:t>
            </a:r>
            <a:endParaRPr lang="zh-CN" altLang="en-US"/>
          </a:p>
          <a:p>
            <a:r>
              <a:rPr lang="zh-CN" altLang="en-US"/>
              <a:t>            this.sayHi = function() {</a:t>
            </a:r>
            <a:endParaRPr lang="zh-CN" altLang="en-US"/>
          </a:p>
          <a:p>
            <a:r>
              <a:rPr lang="zh-CN" altLang="en-US"/>
              <a:t>                console.log("Hi,I'm " + this.name);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var p1 = new Person('Tom');</a:t>
            </a:r>
            <a:endParaRPr lang="zh-CN" altLang="en-US"/>
          </a:p>
          <a:p>
            <a:r>
              <a:rPr lang="zh-CN" altLang="en-US"/>
              <a:t>        p1.sayHi(); //Hi,I'm Tom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fontAlgn="auto">
              <a:lnSpc>
                <a:spcPct val="13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形参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Parameters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是函数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定义时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的形式参数，作为函数定义的一部分，是列出类的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Arguments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是函数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调用时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的实际参数，是在函数被调用时传递给该函数的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变量值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4.png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7.xml.rels><?xml version="1.0" encoding="UTF-8" standalone="yes"?>
<Relationships xmlns="http://schemas.openxmlformats.org/package/2006/relationships"><Relationship Id="rId7" Type="http://schemas.openxmlformats.org/officeDocument/2006/relationships/theme" Target="../theme/theme7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developer.mozilla.org/zh-CN/docs/Web/JavaScript/Reference/Global_Objects/Function" TargetMode="Externa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函数定义和调用形式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0020" cy="4921885"/>
          </a:xfrm>
        </p:spPr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en-US" altLang="zh-CN" sz="2800"/>
              <a:t>length</a:t>
            </a:r>
            <a:r>
              <a:rPr lang="en-US" altLang="zh-CN" sz="2800"/>
              <a:t> </a:t>
            </a:r>
            <a:r>
              <a:rPr lang="zh-CN" altLang="en-US" sz="2800"/>
              <a:t>属性</a:t>
            </a:r>
            <a:endParaRPr lang="zh-CN" altLang="en-US" sz="2800" b="1"/>
          </a:p>
          <a:p>
            <a:pPr lvl="1"/>
            <a:r>
              <a:rPr lang="zh-CN" altLang="en-US" sz="2400"/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length 属性指明函数定义的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形参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个数</a:t>
            </a:r>
            <a:endParaRPr lang="zh-CN" altLang="en-US"/>
          </a:p>
          <a:p>
            <a:pPr lvl="1"/>
            <a:endParaRPr lang="zh-CN" altLang="en-US" sz="2400"/>
          </a:p>
          <a:p>
            <a:endParaRPr lang="en-US" altLang="zh-CN" sz="2400" b="1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length </a:t>
            </a:r>
            <a:r>
              <a:rPr lang="zh-CN" altLang="en-US"/>
              <a:t>属性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310" y="2469515"/>
            <a:ext cx="4229100" cy="25984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arguments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call/apply/bind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54285" cy="4921885"/>
          </a:xfrm>
          <a:solidFill>
            <a:schemeClr val="bg1"/>
          </a:solidFill>
        </p:spPr>
        <p:txBody>
          <a:bodyPr/>
          <a:p>
            <a:r>
              <a:rPr lang="en-US" altLang="zh-CN">
                <a:sym typeface="+mn-ea"/>
              </a:rPr>
              <a:t> JavaScript </a:t>
            </a:r>
            <a:r>
              <a:rPr lang="zh-CN" altLang="en-US">
                <a:sym typeface="+mn-ea"/>
              </a:rPr>
              <a:t>函数在定义时有固定数目的命名参数，但当调用这个函数时，传递给它的参数数目却可以是任意的。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168275" lvl="1" indent="0">
              <a:buNone/>
            </a:pPr>
            <a:endParaRPr lang="en-US" altLang="zh-CN" b="1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函数的参数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6550" y="2538730"/>
            <a:ext cx="3794760" cy="27965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0" name="圆角矩形标注 9"/>
          <p:cNvSpPr/>
          <p:nvPr/>
        </p:nvSpPr>
        <p:spPr>
          <a:xfrm>
            <a:off x="4294505" y="4782820"/>
            <a:ext cx="5292725" cy="552450"/>
          </a:xfrm>
          <a:prstGeom prst="wedgeRoundRectCallout">
            <a:avLst>
              <a:gd name="adj1" fmla="val -56035"/>
              <a:gd name="adj2" fmla="val 1517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如何在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fun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函数中访问数值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1, 2, 3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？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54285" cy="4921885"/>
          </a:xfrm>
        </p:spPr>
        <p:txBody>
          <a:bodyPr/>
          <a:p>
            <a:r>
              <a:rPr lang="en-US" altLang="zh-CN"/>
              <a:t> arguments </a:t>
            </a:r>
            <a:r>
              <a:rPr lang="zh-CN" altLang="en-US"/>
              <a:t>对象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代表传入函数的</a:t>
            </a:r>
            <a:r>
              <a:rPr lang="en-US" altLang="zh-CN">
                <a:solidFill>
                  <a:srgbClr val="C00000"/>
                </a:solidFill>
              </a:rPr>
              <a:t>实参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是函数中的</a:t>
            </a:r>
            <a:r>
              <a:rPr lang="en-US" altLang="zh-CN">
                <a:solidFill>
                  <a:srgbClr val="C00000"/>
                </a:solidFill>
              </a:rPr>
              <a:t>局部变量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不能显式创建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只有函数</a:t>
            </a:r>
            <a:r>
              <a:rPr lang="zh-CN" altLang="en-US">
                <a:solidFill>
                  <a:schemeClr val="tx1"/>
                </a:solidFill>
              </a:rPr>
              <a:t>调用</a:t>
            </a:r>
            <a:r>
              <a:rPr lang="en-US" altLang="zh-CN">
                <a:solidFill>
                  <a:schemeClr val="tx1"/>
                </a:solidFill>
              </a:rPr>
              <a:t>时才可用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它是一个</a:t>
            </a:r>
            <a:r>
              <a:rPr lang="en-US" altLang="zh-CN">
                <a:sym typeface="+mn-ea"/>
              </a:rPr>
              <a:t>类数组对象</a:t>
            </a:r>
            <a:endParaRPr lang="en-US" altLang="zh-CN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/>
              <a:t>类数组对象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与数组一样具有 length 与 index 属性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本质确实个 Object</a:t>
            </a:r>
            <a:endParaRPr lang="en-US" altLang="zh-CN"/>
          </a:p>
          <a:p>
            <a:pPr marL="168275" lvl="1" indent="0">
              <a:buNone/>
            </a:pPr>
            <a:endParaRPr lang="en-US" altLang="zh-CN" b="1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arguments </a:t>
            </a:r>
            <a:r>
              <a:rPr lang="zh-CN" altLang="en-US"/>
              <a:t>对象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8675" y="3463925"/>
            <a:ext cx="2926080" cy="19659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arguments </a:t>
            </a:r>
            <a:r>
              <a:rPr lang="zh-CN" altLang="en-US">
                <a:sym typeface="+mn-ea"/>
              </a:rPr>
              <a:t>对象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695" y="1170940"/>
            <a:ext cx="5273040" cy="24841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140" y="1170940"/>
            <a:ext cx="5253990" cy="34677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云形标注 1"/>
          <p:cNvSpPr/>
          <p:nvPr/>
        </p:nvSpPr>
        <p:spPr>
          <a:xfrm>
            <a:off x="897890" y="4638675"/>
            <a:ext cx="7742555" cy="1347470"/>
          </a:xfrm>
          <a:prstGeom prst="cloudCallout">
            <a:avLst>
              <a:gd name="adj1" fmla="val 20647"/>
              <a:gd name="adj2" fmla="val -1278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arguments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是否可修改？修改后与形参变量是否保持同步？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28765" y="5785485"/>
            <a:ext cx="2011680" cy="460375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双向绑定特性</a:t>
            </a:r>
            <a:endParaRPr lang="zh-CN" altLang="en-US" sz="24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arguments </a:t>
            </a:r>
            <a:r>
              <a:rPr lang="zh-CN" altLang="en-US"/>
              <a:t>与形参的</a:t>
            </a:r>
            <a:r>
              <a:rPr lang="en-US" altLang="zh-CN"/>
              <a:t>“</a:t>
            </a:r>
            <a:r>
              <a:rPr lang="zh-CN" altLang="en-US"/>
              <a:t>双向绑定</a:t>
            </a:r>
            <a:r>
              <a:rPr lang="en-US" altLang="zh-CN">
                <a:sym typeface="+mn-ea"/>
              </a:rPr>
              <a:t>”</a:t>
            </a:r>
            <a:r>
              <a:rPr lang="zh-CN" altLang="en-US"/>
              <a:t>特性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r="18393"/>
          <a:stretch>
            <a:fillRect/>
          </a:stretch>
        </p:blipFill>
        <p:spPr>
          <a:xfrm>
            <a:off x="979805" y="1158240"/>
            <a:ext cx="6635115" cy="37795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9" name="组合 8"/>
          <p:cNvGrpSpPr/>
          <p:nvPr/>
        </p:nvGrpSpPr>
        <p:grpSpPr>
          <a:xfrm>
            <a:off x="7760970" y="2392045"/>
            <a:ext cx="1480820" cy="1290320"/>
            <a:chOff x="12448" y="3767"/>
            <a:chExt cx="2332" cy="2032"/>
          </a:xfrm>
        </p:grpSpPr>
        <p:sp>
          <p:nvSpPr>
            <p:cNvPr id="7" name="矩形 6"/>
            <p:cNvSpPr/>
            <p:nvPr/>
          </p:nvSpPr>
          <p:spPr>
            <a:xfrm>
              <a:off x="12448" y="3767"/>
              <a:ext cx="2333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 true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2448" y="4386"/>
              <a:ext cx="2333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 true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448" y="5005"/>
              <a:ext cx="2333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 true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arguments </a:t>
            </a:r>
            <a:r>
              <a:rPr lang="zh-CN" altLang="en-US">
                <a:sym typeface="+mn-ea"/>
              </a:rPr>
              <a:t>与形参的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双向绑定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特性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15962"/>
          <a:stretch>
            <a:fillRect/>
          </a:stretch>
        </p:blipFill>
        <p:spPr>
          <a:xfrm>
            <a:off x="1090930" y="1158240"/>
            <a:ext cx="7114540" cy="37338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8" name="组合 7"/>
          <p:cNvGrpSpPr/>
          <p:nvPr/>
        </p:nvGrpSpPr>
        <p:grpSpPr>
          <a:xfrm>
            <a:off x="8258810" y="1562100"/>
            <a:ext cx="1480820" cy="2118995"/>
            <a:chOff x="13232" y="2460"/>
            <a:chExt cx="2332" cy="3337"/>
          </a:xfrm>
        </p:grpSpPr>
        <p:sp>
          <p:nvSpPr>
            <p:cNvPr id="9" name="矩形 8"/>
            <p:cNvSpPr/>
            <p:nvPr/>
          </p:nvSpPr>
          <p:spPr>
            <a:xfrm>
              <a:off x="13232" y="2460"/>
              <a:ext cx="2333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 true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32" y="3764"/>
              <a:ext cx="2333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 true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232" y="5003"/>
              <a:ext cx="2333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 true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arguments</a:t>
            </a:r>
            <a:r>
              <a:rPr lang="zh-CN" altLang="en-US">
                <a:sym typeface="+mn-ea"/>
              </a:rPr>
              <a:t>与形参的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双向绑定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特性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014730"/>
            <a:ext cx="6065520" cy="38100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11" name="组合 10"/>
          <p:cNvGrpSpPr/>
          <p:nvPr/>
        </p:nvGrpSpPr>
        <p:grpSpPr>
          <a:xfrm>
            <a:off x="4079875" y="1296670"/>
            <a:ext cx="4557395" cy="3500755"/>
            <a:chOff x="6425" y="2042"/>
            <a:chExt cx="7177" cy="5513"/>
          </a:xfrm>
        </p:grpSpPr>
        <p:sp>
          <p:nvSpPr>
            <p:cNvPr id="6" name="矩形 5"/>
            <p:cNvSpPr/>
            <p:nvPr/>
          </p:nvSpPr>
          <p:spPr>
            <a:xfrm>
              <a:off x="6425" y="6761"/>
              <a:ext cx="2333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[2,3,4]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1270" y="2042"/>
              <a:ext cx="2332" cy="3386"/>
              <a:chOff x="11270" y="2042"/>
              <a:chExt cx="2332" cy="3386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1270" y="2042"/>
                <a:ext cx="2333" cy="79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charset="0"/>
                    <a:cs typeface="Calibri" panose="020F0502020204030204" charset="0"/>
                  </a:rPr>
                  <a:t>//  true</a:t>
                </a:r>
                <a:endPara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270" y="3365"/>
                <a:ext cx="2333" cy="79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charset="0"/>
                    <a:cs typeface="Calibri" panose="020F0502020204030204" charset="0"/>
                  </a:rPr>
                  <a:t>//  true</a:t>
                </a:r>
                <a:endPara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1270" y="4634"/>
                <a:ext cx="2333" cy="79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charset="0"/>
                    <a:cs typeface="Calibri" panose="020F0502020204030204" charset="0"/>
                  </a:rPr>
                  <a:t>//  true</a:t>
                </a:r>
                <a:endPara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arguments</a:t>
            </a:r>
            <a:r>
              <a:rPr lang="zh-CN" altLang="en-US">
                <a:sym typeface="+mn-ea"/>
              </a:rPr>
              <a:t>与形参的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双向绑定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特性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17977"/>
          <a:stretch>
            <a:fillRect/>
          </a:stretch>
        </p:blipFill>
        <p:spPr>
          <a:xfrm>
            <a:off x="1090930" y="1019175"/>
            <a:ext cx="7037705" cy="44958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11" name="组合 10"/>
          <p:cNvGrpSpPr/>
          <p:nvPr/>
        </p:nvGrpSpPr>
        <p:grpSpPr>
          <a:xfrm>
            <a:off x="8357235" y="1458595"/>
            <a:ext cx="1939290" cy="2840355"/>
            <a:chOff x="13161" y="2297"/>
            <a:chExt cx="3054" cy="4473"/>
          </a:xfrm>
        </p:grpSpPr>
        <p:sp>
          <p:nvSpPr>
            <p:cNvPr id="7" name="矩形 6"/>
            <p:cNvSpPr/>
            <p:nvPr/>
          </p:nvSpPr>
          <p:spPr>
            <a:xfrm>
              <a:off x="13161" y="2297"/>
              <a:ext cx="2333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 true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161" y="4208"/>
              <a:ext cx="2333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 false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161" y="5976"/>
              <a:ext cx="2333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 false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3161" y="3414"/>
              <a:ext cx="3054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 undefined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161" y="5361"/>
              <a:ext cx="3054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 2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arguments</a:t>
            </a:r>
            <a:r>
              <a:rPr lang="zh-CN" altLang="en-US">
                <a:sym typeface="+mn-ea"/>
              </a:rPr>
              <a:t>与形参的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双向绑定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特性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双向绑定特性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在调用时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arguments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对象与实际传递了值的形参变量发生双向绑定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arguments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对象中的对应单元会和命名参数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建立关联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arguments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call/apply/bind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length </a:t>
            </a:r>
            <a:r>
              <a:rPr lang="zh-CN" altLang="en-US">
                <a:sym typeface="+mn-ea"/>
              </a:rPr>
              <a:t>属性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38765" cy="4921885"/>
          </a:xfrm>
        </p:spPr>
        <p:txBody>
          <a:bodyPr/>
          <a:p>
            <a:r>
              <a:rPr lang="en-US" altLang="zh-CN"/>
              <a:t> arguments </a:t>
            </a:r>
            <a:r>
              <a:rPr lang="zh-CN" altLang="en-US"/>
              <a:t>的 </a:t>
            </a:r>
            <a:r>
              <a:rPr lang="en-US" altLang="zh-CN"/>
              <a:t>length </a:t>
            </a:r>
            <a:r>
              <a:rPr lang="zh-CN" altLang="en-US"/>
              <a:t>属性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表示函数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调用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时传入的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实参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数量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在调用时，实参个数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确定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arguments.length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确定，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不会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再发生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改变。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13674"/>
          <a:stretch>
            <a:fillRect/>
          </a:stretch>
        </p:blipFill>
        <p:spPr>
          <a:xfrm>
            <a:off x="1719580" y="2997835"/>
            <a:ext cx="5788660" cy="29946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8" name="组合 7"/>
          <p:cNvGrpSpPr/>
          <p:nvPr/>
        </p:nvGrpSpPr>
        <p:grpSpPr>
          <a:xfrm>
            <a:off x="7508240" y="3434080"/>
            <a:ext cx="1480820" cy="1196975"/>
            <a:chOff x="11824" y="5408"/>
            <a:chExt cx="2332" cy="1885"/>
          </a:xfrm>
        </p:grpSpPr>
        <p:sp>
          <p:nvSpPr>
            <p:cNvPr id="6" name="矩形 5"/>
            <p:cNvSpPr/>
            <p:nvPr/>
          </p:nvSpPr>
          <p:spPr>
            <a:xfrm>
              <a:off x="11824" y="5408"/>
              <a:ext cx="2333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2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824" y="6499"/>
              <a:ext cx="2333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2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arguments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call/apply/bind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函数是对象，对象是一系列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方法</a:t>
            </a:r>
            <a:r>
              <a:rPr lang="zh-CN" altLang="en-US"/>
              <a:t>的集合。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属性</a:t>
            </a:r>
            <a:endParaRPr lang="zh-CN" altLang="en-US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name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length</a:t>
            </a:r>
            <a:endParaRPr lang="en-US" altLang="zh-CN" sz="2800">
              <a:solidFill>
                <a:schemeClr val="tx1"/>
              </a:solidFill>
            </a:endParaRPr>
          </a:p>
          <a:p>
            <a:r>
              <a:rPr lang="zh-CN" altLang="en-US"/>
              <a:t> 方法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toString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valueOf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call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apply</a:t>
            </a:r>
            <a:endParaRPr lang="zh-CN" altLang="en-US">
              <a:solidFill>
                <a:schemeClr val="tx1"/>
              </a:solidFill>
            </a:endParaRPr>
          </a:p>
          <a:p>
            <a:pPr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函数对象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toString</a:t>
            </a:r>
            <a:r>
              <a:rPr lang="zh-CN" altLang="en-US"/>
              <a:t>、</a:t>
            </a:r>
            <a:r>
              <a:rPr lang="en-US" altLang="zh-CN"/>
              <a:t>valueOf</a:t>
            </a:r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toString </a:t>
            </a:r>
            <a:r>
              <a:rPr lang="zh-CN" altLang="en-US"/>
              <a:t>方法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返回一个表示当前函数源代码的字符串</a:t>
            </a:r>
            <a:endParaRPr lang="en-US" altLang="zh-CN">
              <a:solidFill>
                <a:schemeClr val="tx1"/>
              </a:solidFill>
            </a:endParaRPr>
          </a:p>
          <a:p>
            <a:pPr lvl="0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/>
              <a:t>valueOf 方法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返回</a:t>
            </a:r>
            <a:r>
              <a:rPr lang="en-US" altLang="zh-CN">
                <a:solidFill>
                  <a:schemeClr val="tx1"/>
                </a:solidFill>
              </a:rPr>
              <a:t>函数本身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/>
              <a:t> 函数的计算</a:t>
            </a:r>
            <a:endParaRPr lang="zh-CN" altLang="en-US"/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 与 </a:t>
            </a:r>
            <a:r>
              <a:rPr lang="en-US" altLang="zh-CN" sz="2400">
                <a:solidFill>
                  <a:schemeClr val="tx1"/>
                </a:solidFill>
              </a:rPr>
              <a:t>Number </a:t>
            </a:r>
            <a:r>
              <a:rPr lang="zh-CN" altLang="en-US" sz="2400">
                <a:solidFill>
                  <a:schemeClr val="tx1"/>
                </a:solidFill>
              </a:rPr>
              <a:t>结合计算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 与 </a:t>
            </a:r>
            <a:r>
              <a:rPr lang="en-US" altLang="zh-CN" sz="2400">
                <a:solidFill>
                  <a:schemeClr val="tx1"/>
                </a:solidFill>
              </a:rPr>
              <a:t>String </a:t>
            </a:r>
            <a:r>
              <a:rPr lang="zh-CN" altLang="en-US" sz="2400">
                <a:solidFill>
                  <a:schemeClr val="tx1"/>
                </a:solidFill>
              </a:rPr>
              <a:t>结合计算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 与 </a:t>
            </a:r>
            <a:r>
              <a:rPr lang="en-US" altLang="zh-CN" sz="2400">
                <a:solidFill>
                  <a:schemeClr val="tx1"/>
                </a:solidFill>
              </a:rPr>
              <a:t>Boolean </a:t>
            </a:r>
            <a:r>
              <a:rPr lang="zh-CN" altLang="en-US" sz="2400">
                <a:solidFill>
                  <a:schemeClr val="tx1"/>
                </a:solidFill>
              </a:rPr>
              <a:t>结合计算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spcBef>
                <a:spcPts val="1200"/>
              </a:spcBef>
              <a:buNone/>
            </a:pP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8725" y="3470275"/>
            <a:ext cx="4366260" cy="23317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文本框 8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0020" cy="4921885"/>
          </a:xfrm>
        </p:spPr>
        <p:txBody>
          <a:bodyPr/>
          <a:p>
            <a:r>
              <a:rPr lang="en-US" altLang="zh-CN" sz="2800">
                <a:sym typeface="+mn-ea"/>
              </a:rPr>
              <a:t> this </a:t>
            </a:r>
            <a:r>
              <a:rPr lang="zh-CN" altLang="en-US" sz="2800">
                <a:sym typeface="+mn-ea"/>
              </a:rPr>
              <a:t>关键字</a:t>
            </a:r>
            <a:endParaRPr lang="en-US" altLang="zh-CN" sz="2800"/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在 function 内部被创建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指向</a:t>
            </a:r>
            <a:r>
              <a:rPr lang="en-US" altLang="zh-CN" sz="2400">
                <a:solidFill>
                  <a:srgbClr val="C00000"/>
                </a:solidFill>
                <a:sym typeface="+mn-ea"/>
              </a:rPr>
              <a:t>调用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时所在函数所绑定的对象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this 不能被赋值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，this 的值取决于函数被调用的方式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this </a:t>
            </a:r>
            <a:r>
              <a:rPr lang="zh-CN" altLang="en-US"/>
              <a:t>关键字</a:t>
            </a:r>
            <a:endParaRPr lang="zh-CN" altLang="en-US"/>
          </a:p>
        </p:txBody>
      </p:sp>
      <p:sp>
        <p:nvSpPr>
          <p:cNvPr id="4" name="云形标注 3"/>
          <p:cNvSpPr/>
          <p:nvPr/>
        </p:nvSpPr>
        <p:spPr>
          <a:xfrm>
            <a:off x="1905000" y="4023360"/>
            <a:ext cx="7766050" cy="1336675"/>
          </a:xfrm>
          <a:prstGeom prst="cloudCallout">
            <a:avLst>
              <a:gd name="adj1" fmla="val -23352"/>
              <a:gd name="adj2" fmla="val -983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如果想改变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this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的值怎么办？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99020" y="5184775"/>
            <a:ext cx="2047875" cy="460375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txBody>
          <a:bodyPr wrap="none" rtlCol="0" anchor="t">
            <a:spAutoFit/>
          </a:bodyPr>
          <a:p>
            <a:r>
              <a:rPr lang="en-US" sz="24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call/apply/</a:t>
            </a:r>
            <a:r>
              <a:rPr lang="en-US" altLang="zh-CN" sz="24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bind</a:t>
            </a:r>
            <a:endParaRPr lang="en-US" altLang="zh-CN" sz="24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46995" cy="4921885"/>
          </a:xfrm>
        </p:spPr>
        <p:txBody>
          <a:bodyPr/>
          <a:p>
            <a:r>
              <a:rPr lang="en-US" altLang="zh-CN"/>
              <a:t> call() 方法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zh-CN" altLang="en-US" sz="2400">
                <a:solidFill>
                  <a:srgbClr val="C00000"/>
                </a:solidFill>
              </a:rPr>
              <a:t>语法：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fn.call(thisObj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arg1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arg2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...)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参数：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arg1,arg2,...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被调用函数的实参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lvl="1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          thisObj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将函数对象中的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指向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thisObj </a:t>
            </a:r>
            <a:r>
              <a:rPr lang="zh-CN" altLang="en-US">
                <a:sym typeface="+mn-ea"/>
              </a:rPr>
              <a:t>对象</a:t>
            </a:r>
            <a:endParaRPr lang="en-US" altLang="zh-CN" b="1">
              <a:solidFill>
                <a:schemeClr val="tx1"/>
              </a:solidFill>
            </a:endParaRPr>
          </a:p>
          <a:p>
            <a:pPr lvl="1"/>
            <a:r>
              <a:rPr lang="zh-CN" altLang="en-US">
                <a:cs typeface="+mn-ea"/>
                <a:sym typeface="+mn-ea"/>
              </a:rPr>
              <a:t> 	</a:t>
            </a:r>
            <a:r>
              <a:rPr lang="zh-CN" altLang="en-US">
                <a:sym typeface="+mn-ea"/>
              </a:rPr>
              <a:t>说明：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 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如果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thisObj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未传递，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指向全局对象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window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              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如果传递为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undefined/null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指向全局对象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window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cs typeface="+mn-ea"/>
                <a:sym typeface="+mn-ea"/>
              </a:rPr>
              <a:t>               </a:t>
            </a:r>
            <a:r>
              <a:rPr lang="en-US" altLang="zh-CN" sz="2000">
                <a:solidFill>
                  <a:schemeClr val="tx1"/>
                </a:solidFill>
                <a:cs typeface="+mn-ea"/>
                <a:sym typeface="+mn-ea"/>
              </a:rPr>
              <a:t>3. </a:t>
            </a:r>
            <a:r>
              <a:rPr lang="zh-CN" altLang="en-US" sz="2000">
                <a:solidFill>
                  <a:schemeClr val="tx1"/>
                </a:solidFill>
                <a:cs typeface="+mn-ea"/>
                <a:sym typeface="+mn-ea"/>
              </a:rPr>
              <a:t>如果传递为数字，字符串，布尔值，this 指向该原始值的包装对象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   </a:t>
            </a:r>
            <a:endParaRPr lang="zh-CN" altLang="en-US">
              <a:cs typeface="+mn-ea"/>
            </a:endParaRPr>
          </a:p>
          <a:p>
            <a:pPr lvl="1"/>
            <a:r>
              <a:rPr lang="zh-CN" altLang="en-US">
                <a:cs typeface="+mn-ea"/>
              </a:rPr>
              <a:t> 	返回值：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与 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fn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 普通调用相同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cs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cs typeface="+mn-ea"/>
              </a:rPr>
              <a:t>作用：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调用函数，并改变函数执行的 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this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指向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marL="168275" lvl="1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call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5433695" y="943610"/>
            <a:ext cx="1804670" cy="552450"/>
          </a:xfrm>
          <a:prstGeom prst="wedgeRoundRectCallout">
            <a:avLst>
              <a:gd name="adj1" fmla="val -53518"/>
              <a:gd name="adj2" fmla="val 10885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参数序列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4699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apply </a:t>
            </a:r>
            <a:r>
              <a:rPr lang="en-US" altLang="zh-CN"/>
              <a:t>() 方法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zh-CN" altLang="en-US" sz="2400">
                <a:solidFill>
                  <a:srgbClr val="C00000"/>
                </a:solidFill>
              </a:rPr>
              <a:t>语法：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fn.apply(thisObj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[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arg1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arg2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...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]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参数：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arg1,arg2,...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被调用函数的实参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lvl="1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          thisObj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将函数对象中的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指向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thisObj </a:t>
            </a:r>
            <a:r>
              <a:rPr lang="zh-CN" altLang="en-US">
                <a:sym typeface="+mn-ea"/>
              </a:rPr>
              <a:t>对象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   </a:t>
            </a:r>
            <a:endParaRPr lang="en-US" altLang="zh-CN" b="1">
              <a:solidFill>
                <a:schemeClr val="tx1"/>
              </a:solidFill>
            </a:endParaRPr>
          </a:p>
          <a:p>
            <a:pPr lvl="1"/>
            <a:r>
              <a:rPr lang="zh-CN" altLang="en-US">
                <a:cs typeface="+mn-ea"/>
              </a:rPr>
              <a:t> 	</a:t>
            </a:r>
            <a:r>
              <a:rPr lang="zh-CN" altLang="en-US" sz="2400">
                <a:sym typeface="+mn-ea"/>
              </a:rPr>
              <a:t>说明：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 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如果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thisObj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未传递，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指向全局对象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window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              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如果传递为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undefined/null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指向全局对象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window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cs typeface="+mn-ea"/>
                <a:sym typeface="+mn-ea"/>
              </a:rPr>
              <a:t>               </a:t>
            </a:r>
            <a:r>
              <a:rPr lang="en-US" altLang="zh-CN" sz="2000">
                <a:solidFill>
                  <a:schemeClr val="tx1"/>
                </a:solidFill>
                <a:cs typeface="+mn-ea"/>
                <a:sym typeface="+mn-ea"/>
              </a:rPr>
              <a:t>3. </a:t>
            </a:r>
            <a:r>
              <a:rPr lang="zh-CN" altLang="en-US" sz="2000">
                <a:solidFill>
                  <a:schemeClr val="tx1"/>
                </a:solidFill>
                <a:cs typeface="+mn-ea"/>
                <a:sym typeface="+mn-ea"/>
              </a:rPr>
              <a:t>如果传递为数字，字符串，布尔值，this 指向该原始值的包装对象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endParaRPr lang="zh-CN" altLang="en-US">
              <a:cs typeface="+mn-ea"/>
            </a:endParaRPr>
          </a:p>
          <a:p>
            <a:pPr lvl="1"/>
            <a:r>
              <a:rPr lang="zh-CN" altLang="en-US">
                <a:cs typeface="+mn-ea"/>
              </a:rPr>
              <a:t> 返回值：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与 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fn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 普通调用相同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cs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cs typeface="+mn-ea"/>
              </a:rPr>
              <a:t>作用：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调用函数，并改变函数执行的 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this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指向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marL="168275" lvl="1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apply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5433695" y="932180"/>
            <a:ext cx="1804670" cy="552450"/>
          </a:xfrm>
          <a:prstGeom prst="wedgeRoundRectCallout">
            <a:avLst>
              <a:gd name="adj1" fmla="val -53518"/>
              <a:gd name="adj2" fmla="val 10885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参数数组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call/apply</a:t>
            </a:r>
            <a:r>
              <a:rPr lang="zh-CN" altLang="en-US"/>
              <a:t>方法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0" y="1793240"/>
            <a:ext cx="3214370" cy="291465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50" y="1616393"/>
            <a:ext cx="8014335" cy="32670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文本框 8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call/apply</a:t>
            </a:r>
            <a:r>
              <a:rPr lang="zh-CN" altLang="en-US"/>
              <a:t>方法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" y="1572895"/>
            <a:ext cx="5250180" cy="3718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6204585" y="2278698"/>
            <a:ext cx="49745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首先，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add.call(sub,3,1)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执行的是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add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然后，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add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函数执行时函数内的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this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指向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sub,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故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this(a,b)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相当于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sub(a,b)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所以，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先输出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，后输出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73105" y="633730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apply</a:t>
            </a:r>
            <a:r>
              <a:rPr lang="zh-CN" altLang="en-US"/>
              <a:t>方法的应用技巧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0235" y="1407160"/>
            <a:ext cx="5212080" cy="20269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55" y="3997960"/>
            <a:ext cx="6339840" cy="16154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文本框 8"/>
          <p:cNvSpPr txBox="1"/>
          <p:nvPr/>
        </p:nvSpPr>
        <p:spPr>
          <a:xfrm>
            <a:off x="10873105" y="633730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函数定义形式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arguments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call/apply/bind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4699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bind </a:t>
            </a:r>
            <a:r>
              <a:rPr lang="en-US" altLang="zh-CN"/>
              <a:t>() 方法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zh-CN" altLang="en-US" sz="2400">
                <a:solidFill>
                  <a:srgbClr val="C00000"/>
                </a:solidFill>
              </a:rPr>
              <a:t>语法：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fn.bind(thisObj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arg1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arg2,...)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   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cs typeface="+mn-ea"/>
                <a:sym typeface="+mn-ea"/>
              </a:rPr>
              <a:t>参数： </a:t>
            </a:r>
            <a:r>
              <a:rPr lang="zh-CN" altLang="en-US" sz="2000">
                <a:solidFill>
                  <a:schemeClr val="tx1"/>
                </a:solidFill>
                <a:cs typeface="+mn-ea"/>
                <a:sym typeface="+mn-ea"/>
              </a:rPr>
              <a:t>当绑定函数调用时，</a:t>
            </a:r>
            <a:r>
              <a:rPr lang="en-US" altLang="zh-CN" sz="2000">
                <a:solidFill>
                  <a:schemeClr val="tx1"/>
                </a:solidFill>
                <a:cs typeface="+mn-ea"/>
                <a:sym typeface="+mn-ea"/>
              </a:rPr>
              <a:t>thisObj </a:t>
            </a:r>
            <a:r>
              <a:rPr lang="zh-CN" altLang="en-US" sz="2000">
                <a:solidFill>
                  <a:schemeClr val="tx1"/>
                </a:solidFill>
                <a:cs typeface="+mn-ea"/>
                <a:sym typeface="+mn-ea"/>
              </a:rPr>
              <a:t>参数作为原函数运行时的 </a:t>
            </a:r>
            <a:r>
              <a:rPr lang="en-US" altLang="zh-CN" sz="2000">
                <a:solidFill>
                  <a:schemeClr val="tx1"/>
                </a:solidFill>
                <a:cs typeface="+mn-ea"/>
                <a:sym typeface="+mn-ea"/>
              </a:rPr>
              <a:t>this </a:t>
            </a:r>
            <a:r>
              <a:rPr lang="zh-CN" altLang="en-US" sz="2000">
                <a:solidFill>
                  <a:schemeClr val="tx1"/>
                </a:solidFill>
                <a:cs typeface="+mn-ea"/>
                <a:sym typeface="+mn-ea"/>
              </a:rPr>
              <a:t>指向。</a:t>
            </a:r>
            <a:endParaRPr lang="zh-CN" altLang="en-US" sz="2000">
              <a:solidFill>
                <a:schemeClr val="tx1"/>
              </a:solidFill>
              <a:cs typeface="+mn-ea"/>
              <a:sym typeface="+mn-ea"/>
            </a:endParaRPr>
          </a:p>
          <a:p>
            <a:pPr lvl="2" indent="0">
              <a:buNone/>
            </a:pPr>
            <a:r>
              <a:rPr lang="en-US" altLang="zh-CN" sz="2000">
                <a:solidFill>
                  <a:schemeClr val="tx1"/>
                </a:solidFill>
                <a:cs typeface="+mn-ea"/>
                <a:sym typeface="+mn-ea"/>
              </a:rPr>
              <a:t>              arg1,arg2,...  </a:t>
            </a:r>
            <a:r>
              <a:rPr lang="zh-CN" altLang="en-US" sz="2000">
                <a:solidFill>
                  <a:schemeClr val="tx1"/>
                </a:solidFill>
                <a:cs typeface="+mn-ea"/>
                <a:sym typeface="+mn-ea"/>
              </a:rPr>
              <a:t>当绑定函数被调用时，这些参数加上绑定函数本身的参数会按</a:t>
            </a:r>
            <a:endParaRPr lang="zh-CN" altLang="en-US" sz="2000">
              <a:solidFill>
                <a:schemeClr val="tx1"/>
              </a:solidFill>
              <a:cs typeface="+mn-ea"/>
              <a:sym typeface="+mn-ea"/>
            </a:endParaRPr>
          </a:p>
          <a:p>
            <a:pPr lvl="2" indent="0">
              <a:buNone/>
            </a:pPr>
            <a:r>
              <a:rPr lang="zh-CN" altLang="en-US" sz="2000">
                <a:solidFill>
                  <a:schemeClr val="tx1"/>
                </a:solidFill>
                <a:cs typeface="+mn-ea"/>
                <a:sym typeface="+mn-ea"/>
              </a:rPr>
              <a:t>              照顺序作为原函数运行时的参数。（</a:t>
            </a:r>
            <a:r>
              <a:rPr lang="zh-CN" altLang="en-US" sz="2000">
                <a:cs typeface="+mn-ea"/>
                <a:sym typeface="+mn-ea"/>
              </a:rPr>
              <a:t>预设参数</a:t>
            </a:r>
            <a:r>
              <a:rPr lang="zh-CN" altLang="en-US" sz="2000">
                <a:solidFill>
                  <a:schemeClr val="tx1"/>
                </a:solidFill>
                <a:cs typeface="+mn-ea"/>
                <a:sym typeface="+mn-ea"/>
              </a:rPr>
              <a:t>）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cs typeface="+mn-ea"/>
                <a:sym typeface="+mn-ea"/>
              </a:rPr>
              <a:t> 返回值：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返回一个原函数的拷贝（</a:t>
            </a:r>
            <a:r>
              <a:rPr lang="zh-CN" altLang="en-US">
                <a:cs typeface="+mn-ea"/>
                <a:sym typeface="+mn-ea"/>
              </a:rPr>
              <a:t>绑定函数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），并拥有指定的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this 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值和初始参数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endParaRPr lang="zh-CN" altLang="en-US" sz="2200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bind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5433695" y="943610"/>
            <a:ext cx="1804670" cy="552450"/>
          </a:xfrm>
          <a:prstGeom prst="wedgeRoundRectCallout">
            <a:avLst>
              <a:gd name="adj1" fmla="val -53518"/>
              <a:gd name="adj2" fmla="val 10885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参数序列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99490" y="5127625"/>
            <a:ext cx="7264400" cy="460375"/>
            <a:chOff x="2722" y="8491"/>
            <a:chExt cx="11440" cy="725"/>
          </a:xfrm>
        </p:grpSpPr>
        <p:sp>
          <p:nvSpPr>
            <p:cNvPr id="7" name="七角星 6"/>
            <p:cNvSpPr/>
            <p:nvPr/>
          </p:nvSpPr>
          <p:spPr>
            <a:xfrm>
              <a:off x="2958" y="8570"/>
              <a:ext cx="567" cy="567"/>
            </a:xfrm>
            <a:prstGeom prst="star7">
              <a:avLst/>
            </a:prstGeom>
            <a:solidFill>
              <a:srgbClr val="00B0F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722" y="8491"/>
              <a:ext cx="11440" cy="725"/>
            </a:xfrm>
            <a:prstGeom prst="rect">
              <a:avLst/>
            </a:prstGeom>
            <a:noFill/>
            <a:ln w="12700" cmpd="sng">
              <a:solidFill>
                <a:srgbClr val="C00000"/>
              </a:solidFill>
              <a:prstDash val="solid"/>
            </a:ln>
          </p:spPr>
          <p:txBody>
            <a:bodyPr wrap="none" rtlCol="0" anchor="t">
              <a:spAutoFit/>
            </a:bodyPr>
            <a:p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  bind 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不会调用函数，即不会执行原函数中的代码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0873105" y="633730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bind</a:t>
            </a:r>
            <a:r>
              <a:rPr lang="zh-CN" altLang="en-US"/>
              <a:t>方法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4080" y="1447800"/>
            <a:ext cx="7863840" cy="39624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文本框 8"/>
          <p:cNvSpPr txBox="1"/>
          <p:nvPr/>
        </p:nvSpPr>
        <p:spPr>
          <a:xfrm>
            <a:off x="10873105" y="633730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2543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apply，call</a:t>
            </a:r>
            <a:r>
              <a:rPr lang="en-US" altLang="zh-CN">
                <a:sym typeface="+mn-ea"/>
              </a:rPr>
              <a:t>，bind</a:t>
            </a:r>
            <a:r>
              <a:rPr lang="zh-CN" altLang="en-US">
                <a:sym typeface="+mn-ea"/>
              </a:rPr>
              <a:t>总结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apply，call，bind 三个方法第一个参数都是</a:t>
            </a:r>
            <a:r>
              <a:rPr lang="zh-CN" altLang="en-US">
                <a:solidFill>
                  <a:schemeClr val="tx1"/>
                </a:solidFill>
              </a:rPr>
              <a:t>改变</a:t>
            </a:r>
            <a:r>
              <a:rPr lang="en-US" altLang="zh-CN">
                <a:solidFill>
                  <a:schemeClr val="tx1"/>
                </a:solidFill>
              </a:rPr>
              <a:t>函数在调用时 this 指向的对象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apply，call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，bind </a:t>
            </a:r>
            <a:r>
              <a:rPr lang="en-US" altLang="zh-CN">
                <a:solidFill>
                  <a:schemeClr val="tx1"/>
                </a:solidFill>
              </a:rPr>
              <a:t> 第一个参数为空，null，undefined，this 指向的是 window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apply，call 两个方法只是参数形式有所不同，apply 参数是一个数组，call 参数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则是</a:t>
            </a:r>
            <a:r>
              <a:rPr lang="en-US" altLang="zh-CN">
                <a:solidFill>
                  <a:schemeClr val="tx1"/>
                </a:solidFill>
              </a:rPr>
              <a:t>列表</a:t>
            </a:r>
            <a:r>
              <a:rPr lang="zh-CN" altLang="en-US">
                <a:solidFill>
                  <a:schemeClr val="tx1"/>
                </a:solidFill>
              </a:rPr>
              <a:t>序列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apply，call </a:t>
            </a:r>
            <a:r>
              <a:rPr lang="zh-CN" altLang="en-US">
                <a:solidFill>
                  <a:schemeClr val="tx1"/>
                </a:solidFill>
              </a:rPr>
              <a:t>都会</a:t>
            </a:r>
            <a:r>
              <a:rPr lang="en-US" altLang="zh-CN">
                <a:solidFill>
                  <a:schemeClr val="tx1"/>
                </a:solidFill>
              </a:rPr>
              <a:t>立即调用</a:t>
            </a:r>
            <a:r>
              <a:rPr lang="zh-CN" altLang="en-US">
                <a:solidFill>
                  <a:schemeClr val="tx1"/>
                </a:solidFill>
              </a:rPr>
              <a:t>函数执行，</a:t>
            </a:r>
            <a:r>
              <a:rPr lang="en-US" altLang="zh-CN">
                <a:solidFill>
                  <a:schemeClr val="tx1"/>
                </a:solidFill>
              </a:rPr>
              <a:t>bind </a:t>
            </a:r>
            <a:r>
              <a:rPr lang="zh-CN" altLang="en-US">
                <a:solidFill>
                  <a:schemeClr val="tx1"/>
                </a:solidFill>
              </a:rPr>
              <a:t>不会立即调用函数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arguments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call/apply/bind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函数调用形式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函数调用形式（</a:t>
            </a:r>
            <a:r>
              <a:rPr lang="en-US" altLang="zh-CN"/>
              <a:t>4</a:t>
            </a:r>
            <a:r>
              <a:rPr lang="zh-CN" altLang="en-US"/>
              <a:t>种）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作为</a:t>
            </a:r>
            <a:r>
              <a:rPr lang="zh-CN" altLang="en-US">
                <a:solidFill>
                  <a:srgbClr val="C00000"/>
                </a:solidFill>
              </a:rPr>
              <a:t>函数</a:t>
            </a:r>
            <a:r>
              <a:rPr lang="zh-CN" altLang="en-US">
                <a:solidFill>
                  <a:schemeClr val="tx1"/>
                </a:solidFill>
              </a:rPr>
              <a:t>直接调用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zh-CN" altLang="en-US" sz="2000">
                <a:solidFill>
                  <a:schemeClr val="tx1"/>
                </a:solidFill>
              </a:rPr>
              <a:t>定时器函数</a:t>
            </a:r>
            <a:endParaRPr lang="zh-CN" altLang="en-US" sz="2000">
              <a:solidFill>
                <a:schemeClr val="tx1"/>
              </a:solidFill>
            </a:endParaRPr>
          </a:p>
          <a:p>
            <a:pPr lvl="2"/>
            <a:r>
              <a:rPr lang="zh-CN" altLang="en-US" sz="2000">
                <a:solidFill>
                  <a:schemeClr val="tx1"/>
                </a:solidFill>
              </a:rPr>
              <a:t>立即执行函数</a:t>
            </a:r>
            <a:endParaRPr lang="zh-CN" altLang="en-US" sz="2000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作为</a:t>
            </a:r>
            <a:r>
              <a:rPr lang="zh-CN" altLang="en-US">
                <a:cs typeface="+mn-ea"/>
              </a:rPr>
              <a:t>对象方法</a:t>
            </a:r>
            <a:r>
              <a:rPr lang="zh-CN" altLang="en-US">
                <a:solidFill>
                  <a:schemeClr val="tx1"/>
                </a:solidFill>
              </a:rPr>
              <a:t>调用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zh-CN" altLang="en-US" sz="2000">
                <a:solidFill>
                  <a:schemeClr val="tx1"/>
                </a:solidFill>
              </a:rPr>
              <a:t>事件函数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作为</a:t>
            </a:r>
            <a:r>
              <a:rPr lang="zh-CN" altLang="en-US">
                <a:cs typeface="+mn-ea"/>
              </a:rPr>
              <a:t>构造函数</a:t>
            </a:r>
            <a:r>
              <a:rPr lang="zh-CN" altLang="en-US">
                <a:solidFill>
                  <a:schemeClr val="tx1"/>
                </a:solidFill>
              </a:rPr>
              <a:t>调用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通过 </a:t>
            </a:r>
            <a:r>
              <a:rPr lang="zh-CN" altLang="en-US">
                <a:cs typeface="+mn-ea"/>
              </a:rPr>
              <a:t>call/apply </a:t>
            </a:r>
            <a:r>
              <a:rPr lang="zh-CN" altLang="en-US">
                <a:solidFill>
                  <a:schemeClr val="tx1"/>
                </a:solidFill>
              </a:rPr>
              <a:t>间接调用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/>
              <a:t>函数的调用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函数定义形式（</a:t>
            </a:r>
            <a:r>
              <a:rPr lang="en-US" altLang="zh-CN"/>
              <a:t>3</a:t>
            </a:r>
            <a:r>
              <a:rPr lang="zh-CN" altLang="en-US"/>
              <a:t>种）</a:t>
            </a:r>
            <a:endParaRPr lang="en-US" altLang="zh-CN"/>
          </a:p>
          <a:p>
            <a:r>
              <a:rPr lang="zh-CN" altLang="en-US"/>
              <a:t> 函数调用形式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种）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具名函数、匿名函数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函数</a:t>
            </a:r>
            <a:r>
              <a:rPr lang="zh-CN" altLang="en-US">
                <a:sym typeface="+mn-ea"/>
              </a:rPr>
              <a:t>代理名 、 </a:t>
            </a:r>
            <a:r>
              <a:rPr lang="en-US" altLang="zh-CN">
                <a:sym typeface="+mn-ea"/>
              </a:rPr>
              <a:t>name </a:t>
            </a:r>
            <a:r>
              <a:rPr lang="zh-CN" altLang="en-US">
                <a:sym typeface="+mn-ea"/>
              </a:rPr>
              <a:t>属性 、</a:t>
            </a:r>
            <a:r>
              <a:rPr lang="en-US" altLang="zh-CN">
                <a:sym typeface="+mn-ea"/>
              </a:rPr>
              <a:t> length 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arguments </a:t>
            </a:r>
            <a:r>
              <a:rPr lang="zh-CN" altLang="en-US">
                <a:sym typeface="+mn-ea"/>
              </a:rPr>
              <a:t>对象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双向绑定特性、</a:t>
            </a:r>
            <a:r>
              <a:rPr lang="en-US" altLang="zh-CN" sz="2400">
                <a:sym typeface="+mn-ea"/>
              </a:rPr>
              <a:t>length </a:t>
            </a:r>
            <a:r>
              <a:rPr lang="zh-CN" altLang="en-US" sz="2400">
                <a:sym typeface="+mn-ea"/>
              </a:rPr>
              <a:t>属性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 call/apply/bind </a:t>
            </a:r>
            <a:r>
              <a:rPr lang="zh-CN" altLang="en-US">
                <a:sym typeface="+mn-ea"/>
              </a:rPr>
              <a:t>的使用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/>
              <a:t>总结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任务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阅读书籍</a:t>
            </a:r>
            <a:endParaRPr lang="zh-CN" altLang="en-US"/>
          </a:p>
          <a:p>
            <a:pPr lvl="1"/>
            <a:r>
              <a:rPr lang="zh-CN" altLang="en-US"/>
              <a:t> 《</a:t>
            </a:r>
            <a:r>
              <a:rPr lang="en-US" altLang="zh-CN"/>
              <a:t>javascript</a:t>
            </a:r>
            <a:r>
              <a:rPr lang="zh-CN" altLang="en-US"/>
              <a:t>权威指南》第 </a:t>
            </a:r>
            <a:r>
              <a:rPr lang="en-US" altLang="zh-CN"/>
              <a:t>8 </a:t>
            </a:r>
            <a:r>
              <a:rPr lang="zh-CN" altLang="en-US"/>
              <a:t>章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 </a:t>
            </a:r>
            <a:r>
              <a:rPr lang="en-US" altLang="zh-CN">
                <a:sym typeface="+mn-ea"/>
              </a:rPr>
              <a:t>15 </a:t>
            </a:r>
            <a:r>
              <a:rPr lang="zh-CN" altLang="en-US">
                <a:sym typeface="+mn-ea"/>
              </a:rPr>
              <a:t>章</a:t>
            </a:r>
            <a:endParaRPr lang="zh-CN" altLang="en-US"/>
          </a:p>
          <a:p>
            <a:pPr lvl="0"/>
            <a:r>
              <a:rPr lang="zh-CN" altLang="en-US" sz="2800"/>
              <a:t> 总结相关知识点</a:t>
            </a:r>
            <a:endParaRPr lang="zh-CN" altLang="en-US" sz="2800"/>
          </a:p>
          <a:p>
            <a:pPr lvl="0"/>
            <a:r>
              <a:rPr lang="zh-CN" altLang="en-US" sz="2800"/>
              <a:t> 上传总结到 </a:t>
            </a:r>
            <a:r>
              <a:rPr lang="en-US" altLang="zh-CN">
                <a:sym typeface="+mn-ea"/>
              </a:rPr>
              <a:t>javascript-advanced-summary </a:t>
            </a:r>
            <a:r>
              <a:rPr lang="zh-CN" altLang="en-US">
                <a:sym typeface="+mn-ea"/>
              </a:rPr>
              <a:t>仓库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0020" cy="4921885"/>
          </a:xfrm>
        </p:spPr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函数是什么</a:t>
            </a:r>
            <a:endParaRPr lang="zh-CN" altLang="en-US" sz="2800"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函数是可以通过外部代码调用的一个“子程序”。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一个函数由称为函数体的一系列语句组成。值可以传递给一个函数，函数将返回一个值。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r>
              <a:rPr lang="zh-CN" altLang="en-US" sz="2800" dirty="0" smtClean="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函数定义方式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函数声明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的形式来定义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accent3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lang="zh-CN" altLang="en-US" dirty="0" smtClean="0">
                <a:cs typeface="+mn-ea"/>
                <a:sym typeface="+mn-ea"/>
              </a:rPr>
              <a:t>函数表达式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的形式来定义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dirty="0" smtClean="0">
                <a:solidFill>
                  <a:schemeClr val="tx1"/>
                </a:solidFill>
                <a:sym typeface="+mn-ea"/>
              </a:rPr>
              <a:t>通过 </a:t>
            </a:r>
            <a:r>
              <a:rPr lang="zh-CN" altLang="en-US" dirty="0" smtClean="0">
                <a:cs typeface="+mn-ea"/>
                <a:sym typeface="+mn-ea"/>
              </a:rPr>
              <a:t>Function 构造函数实例化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的形式来定义</a:t>
            </a:r>
            <a:endParaRPr lang="en-US" altLang="zh-CN"/>
          </a:p>
          <a:p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0020" cy="4921885"/>
          </a:xfrm>
        </p:spPr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en-US" altLang="zh-CN" sz="2800"/>
              <a:t>通过 Function 构造函数</a:t>
            </a:r>
            <a:r>
              <a:rPr lang="zh-CN" altLang="en-US" sz="2800"/>
              <a:t>创建</a:t>
            </a:r>
            <a:r>
              <a:rPr lang="en-US" altLang="zh-CN" sz="2800"/>
              <a:t>函数</a:t>
            </a:r>
            <a:endParaRPr lang="en-US" altLang="zh-CN" sz="2800"/>
          </a:p>
          <a:p>
            <a:pPr lvl="1"/>
            <a:r>
              <a:rPr lang="en-US" altLang="zh-CN" sz="2400"/>
              <a:t> </a:t>
            </a:r>
            <a:r>
              <a:rPr lang="en-US" altLang="zh-CN" sz="2400">
                <a:solidFill>
                  <a:schemeClr val="tx1"/>
                </a:solidFill>
              </a:rPr>
              <a:t>可以传入任意数量的实参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</a:rPr>
              <a:t> 最后一个实参为函数体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</a:rPr>
              <a:t> 函数体中 javascript 语句之间分号隔开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</a:rPr>
              <a:t> Function 构造函数创建一个</a:t>
            </a:r>
            <a:r>
              <a:rPr lang="en-US" altLang="zh-CN" sz="2400">
                <a:solidFill>
                  <a:srgbClr val="C00000"/>
                </a:solidFill>
              </a:rPr>
              <a:t>匿名函数</a:t>
            </a:r>
            <a:endParaRPr lang="en-US" altLang="zh-CN" sz="240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/>
              <a:t>Function </a:t>
            </a:r>
            <a:r>
              <a:rPr lang="zh-CN" altLang="en-US"/>
              <a:t>构造函数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00530" y="4036695"/>
            <a:ext cx="8168640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new Function(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[arg1[, arg2[, ...argN]], ]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functionBody)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4692650"/>
            <a:ext cx="11117580" cy="5334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875665" y="5560060"/>
            <a:ext cx="106502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https://developer.mozilla.org/zh-CN/docs/Web/JavaScript/Reference/Global_Objects/Function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fil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60405" y="61912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0020" cy="4921885"/>
          </a:xfrm>
        </p:spPr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 dirty="0" smtClean="0">
                <a:sym typeface="+mn-ea"/>
              </a:rPr>
              <a:t>函数定义三要素</a:t>
            </a:r>
            <a:endParaRPr kumimoji="0" lang="zh-CN" altLang="en-US" sz="280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函数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名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如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alert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parseInt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……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 smtClean="0">
                <a:cs typeface="+mn-ea"/>
                <a:sym typeface="+mn-ea"/>
              </a:rPr>
              <a:t>函数的参数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：传递给函数名的值，代表将被函数处理的数据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cs typeface="+mn-ea"/>
                <a:sym typeface="+mn-ea"/>
              </a:rPr>
              <a:t> 函数的返回值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：函数执行的返回结果</a:t>
            </a:r>
            <a:endParaRPr lang="zh-CN" altLang="en-US" sz="2800"/>
          </a:p>
          <a:p>
            <a:endParaRPr lang="en-US" altLang="zh-CN" sz="2400" b="1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函数定义要素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0020" cy="4921885"/>
          </a:xfrm>
        </p:spPr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匿名函数</a:t>
            </a:r>
            <a:endParaRPr lang="zh-CN" altLang="en-US" sz="2800">
              <a:sym typeface="+mn-ea"/>
            </a:endParaRPr>
          </a:p>
          <a:p>
            <a:pPr lvl="1"/>
            <a:r>
              <a:rPr lang="en-US" altLang="zh-CN" sz="2055"/>
              <a:t> </a:t>
            </a:r>
            <a:r>
              <a:rPr lang="en-US" altLang="zh-CN">
                <a:solidFill>
                  <a:schemeClr val="tx1"/>
                </a:solidFill>
              </a:rPr>
              <a:t>单独的匿名函数是无法运行的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可以把匿名函数赋值给变量</a:t>
            </a:r>
            <a:r>
              <a:rPr lang="zh-CN" altLang="en-US">
                <a:solidFill>
                  <a:schemeClr val="tx1"/>
                </a:solidFill>
              </a:rPr>
              <a:t>或立即执行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>
                <a:sym typeface="+mn-ea"/>
              </a:rPr>
              <a:t>具名函数优势</a:t>
            </a:r>
            <a:endParaRPr lang="zh-CN"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当遇到错误时，堆栈跟踪会显示函数名，容易寻找错误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/>
              <a:t>具名</a:t>
            </a:r>
            <a:r>
              <a:rPr lang="en-US" altLang="zh-CN"/>
              <a:t>/</a:t>
            </a:r>
            <a:r>
              <a:rPr lang="zh-CN" altLang="en-US"/>
              <a:t>匿名</a:t>
            </a:r>
            <a:r>
              <a:rPr lang="zh-CN"/>
              <a:t>函数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08785" y="3975735"/>
            <a:ext cx="4733290" cy="216281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0" name="圆角矩形标注 9"/>
          <p:cNvSpPr/>
          <p:nvPr/>
        </p:nvSpPr>
        <p:spPr>
          <a:xfrm>
            <a:off x="4624070" y="4112260"/>
            <a:ext cx="3640455" cy="552450"/>
          </a:xfrm>
          <a:prstGeom prst="wedgeRoundRectCallout">
            <a:avLst>
              <a:gd name="adj1" fmla="val -72675"/>
              <a:gd name="adj2" fmla="val 3367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如果添加函数名 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f2 呢？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86365" y="61912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0020" cy="4921885"/>
          </a:xfrm>
        </p:spPr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代理函数名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是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可有可无的"代理"函数名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mtClean="0">
                <a:ln>
                  <a:noFill/>
                </a:ln>
                <a:solidFill>
                  <a:schemeClr val="tx1"/>
                </a:solidFill>
                <a:effectLst/>
                <a:sym typeface="+mn-ea"/>
              </a:rPr>
              <a:t>代理函数名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作用域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是只能在函数的主体( FunctionBody )内部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t>代理函数名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5435" y="2120265"/>
            <a:ext cx="4808220" cy="6934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圆角矩形标注 6"/>
          <p:cNvSpPr/>
          <p:nvPr/>
        </p:nvSpPr>
        <p:spPr>
          <a:xfrm>
            <a:off x="4372610" y="1496060"/>
            <a:ext cx="2011680" cy="552450"/>
          </a:xfrm>
          <a:prstGeom prst="wedgeRoundRectCallout">
            <a:avLst>
              <a:gd name="adj1" fmla="val -20833"/>
              <a:gd name="adj2" fmla="val 8505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代理函数名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460" y="4293870"/>
            <a:ext cx="4434840" cy="12801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90" y="4293870"/>
            <a:ext cx="4625340" cy="24079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0" name="圆角矩形标注 9"/>
          <p:cNvSpPr/>
          <p:nvPr/>
        </p:nvSpPr>
        <p:spPr>
          <a:xfrm>
            <a:off x="2973705" y="4885690"/>
            <a:ext cx="2633980" cy="552450"/>
          </a:xfrm>
          <a:prstGeom prst="wedgeRoundRectCallout">
            <a:avLst>
              <a:gd name="adj1" fmla="val -72155"/>
              <a:gd name="adj2" fmla="val 235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f2 is not defined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9010650" y="6149340"/>
            <a:ext cx="1109980" cy="552450"/>
          </a:xfrm>
          <a:prstGeom prst="wedgeRoundRectCallout">
            <a:avLst>
              <a:gd name="adj1" fmla="val 19336"/>
              <a:gd name="adj2" fmla="val -10379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true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1" animBg="1"/>
      <p:bldP spid="11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0020" cy="4921885"/>
          </a:xfrm>
        </p:spPr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en-US" altLang="zh-CN" sz="2800"/>
              <a:t>name </a:t>
            </a:r>
            <a:r>
              <a:rPr lang="zh-CN" altLang="en-US" sz="2800"/>
              <a:t>属性</a:t>
            </a:r>
            <a:endParaRPr lang="zh-CN" altLang="en-US" sz="2800" b="1"/>
          </a:p>
          <a:p>
            <a:pPr lvl="1"/>
            <a:r>
              <a:rPr lang="zh-CN" altLang="en-US" sz="2400"/>
              <a:t> 返回函数实例的名称</a:t>
            </a:r>
            <a:endParaRPr lang="zh-CN" altLang="en-US" sz="2400"/>
          </a:p>
          <a:p>
            <a:endParaRPr lang="en-US" altLang="zh-CN" sz="2400" b="1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name </a:t>
            </a:r>
            <a:r>
              <a:rPr lang="zh-CN" altLang="en-US"/>
              <a:t>属性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8020" y="2119630"/>
            <a:ext cx="5989320" cy="31623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0930" y="2725420"/>
            <a:ext cx="4419600" cy="19278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0" name="圆角矩形标注 9"/>
          <p:cNvSpPr/>
          <p:nvPr/>
        </p:nvSpPr>
        <p:spPr>
          <a:xfrm>
            <a:off x="3268980" y="5440045"/>
            <a:ext cx="7668895" cy="552450"/>
          </a:xfrm>
          <a:prstGeom prst="wedgeRoundRectCallout">
            <a:avLst>
              <a:gd name="adj1" fmla="val 21209"/>
              <a:gd name="adj2" fmla="val -10551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 new Function()语法</a:t>
            </a:r>
            <a:r>
              <a:rPr kumimoji="0" 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的函数</a:t>
            </a:r>
            <a:r>
              <a:rPr kumimoji="0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其名称为“anonymous”</a:t>
            </a:r>
            <a:endParaRPr kumimoji="0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p="http://schemas.openxmlformats.org/presentationml/2006/main">
  <p:tag name="REFSHAPE" val="892887724"/>
  <p:tag name="KSO_WM_UNIT_PLACING_PICTURE_USER_VIEWPORT" val="{&quot;height&quot;:3756,&quot;width&quot;:8220}"/>
</p:tagLst>
</file>

<file path=ppt/tags/tag2.xml><?xml version="1.0" encoding="utf-8"?>
<p:tagLst xmlns:p="http://schemas.openxmlformats.org/presentationml/2006/main">
  <p:tag name="REFSHAPE" val="625283716"/>
  <p:tag name="KSO_WM_UNIT_PLACING_PICTURE_USER_VIEWPORT" val="{&quot;height&quot;:3036,&quot;width&quot;:696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3660</Words>
  <Application>WPS 演示</Application>
  <PresentationFormat>宽屏</PresentationFormat>
  <Paragraphs>383</Paragraphs>
  <Slides>37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主题​​</vt:lpstr>
      <vt:lpstr>Office 主题</vt:lpstr>
      <vt:lpstr>1_Office 主题​​</vt:lpstr>
      <vt:lpstr>2_Office 主题​​</vt:lpstr>
      <vt:lpstr>7_Office 主题​​</vt:lpstr>
      <vt:lpstr>6_Office 主题​​</vt:lpstr>
      <vt:lpstr>3_Office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1182</cp:revision>
  <dcterms:created xsi:type="dcterms:W3CDTF">2013-01-31T00:22:00Z</dcterms:created>
  <dcterms:modified xsi:type="dcterms:W3CDTF">2020-03-01T08:35:50Z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