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2" r:id="rId5"/>
    <p:sldMasterId id="2147483667" r:id="rId6"/>
    <p:sldMasterId id="2147483671" r:id="rId7"/>
  </p:sldMasterIdLst>
  <p:notesMasterIdLst>
    <p:notesMasterId r:id="rId9"/>
  </p:notesMasterIdLst>
  <p:handoutMasterIdLst>
    <p:handoutMasterId r:id="rId69"/>
  </p:handoutMasterIdLst>
  <p:sldIdLst>
    <p:sldId id="284" r:id="rId8"/>
    <p:sldId id="1106" r:id="rId10"/>
    <p:sldId id="920" r:id="rId11"/>
    <p:sldId id="288" r:id="rId12"/>
    <p:sldId id="984" r:id="rId13"/>
    <p:sldId id="977" r:id="rId14"/>
    <p:sldId id="1166" r:id="rId15"/>
    <p:sldId id="1100" r:id="rId16"/>
    <p:sldId id="1028" r:id="rId17"/>
    <p:sldId id="1103" r:id="rId18"/>
    <p:sldId id="982" r:id="rId19"/>
    <p:sldId id="1108" r:id="rId20"/>
    <p:sldId id="1102" r:id="rId21"/>
    <p:sldId id="1107" r:id="rId22"/>
    <p:sldId id="986" r:id="rId23"/>
    <p:sldId id="988" r:id="rId24"/>
    <p:sldId id="1109" r:id="rId25"/>
    <p:sldId id="1111" r:id="rId26"/>
    <p:sldId id="1001" r:id="rId27"/>
    <p:sldId id="989" r:id="rId28"/>
    <p:sldId id="1168" r:id="rId29"/>
    <p:sldId id="1029" r:id="rId30"/>
    <p:sldId id="1169" r:id="rId31"/>
    <p:sldId id="993" r:id="rId32"/>
    <p:sldId id="996" r:id="rId33"/>
    <p:sldId id="1112" r:id="rId34"/>
    <p:sldId id="1113" r:id="rId35"/>
    <p:sldId id="1114" r:id="rId36"/>
    <p:sldId id="998" r:id="rId37"/>
    <p:sldId id="1115" r:id="rId38"/>
    <p:sldId id="995" r:id="rId39"/>
    <p:sldId id="1118" r:id="rId40"/>
    <p:sldId id="1119" r:id="rId41"/>
    <p:sldId id="1120" r:id="rId42"/>
    <p:sldId id="1121" r:id="rId43"/>
    <p:sldId id="1128" r:id="rId44"/>
    <p:sldId id="873" r:id="rId45"/>
    <p:sldId id="874" r:id="rId46"/>
    <p:sldId id="890" r:id="rId47"/>
    <p:sldId id="1130" r:id="rId48"/>
    <p:sldId id="1138" r:id="rId49"/>
    <p:sldId id="1132" r:id="rId50"/>
    <p:sldId id="1129" r:id="rId51"/>
    <p:sldId id="1131" r:id="rId52"/>
    <p:sldId id="1133" r:id="rId53"/>
    <p:sldId id="1126" r:id="rId54"/>
    <p:sldId id="1141" r:id="rId55"/>
    <p:sldId id="1134" r:id="rId56"/>
    <p:sldId id="1135" r:id="rId57"/>
    <p:sldId id="1136" r:id="rId58"/>
    <p:sldId id="1140" r:id="rId59"/>
    <p:sldId id="1137" r:id="rId60"/>
    <p:sldId id="913" r:id="rId61"/>
    <p:sldId id="1033" r:id="rId62"/>
    <p:sldId id="1142" r:id="rId63"/>
    <p:sldId id="1170" r:id="rId64"/>
    <p:sldId id="862" r:id="rId65"/>
    <p:sldId id="1036" r:id="rId66"/>
    <p:sldId id="1037" r:id="rId67"/>
    <p:sldId id="1038" r:id="rId6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224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test() {</a:t>
            </a:r>
            <a:endParaRPr lang="zh-CN" altLang="en-US"/>
          </a:p>
          <a:p>
            <a:r>
              <a:rPr lang="zh-CN" altLang="en-US"/>
              <a:t>        console.log(a);</a:t>
            </a:r>
            <a:endParaRPr lang="zh-CN" altLang="en-US"/>
          </a:p>
          <a:p>
            <a:r>
              <a:rPr lang="zh-CN" altLang="en-US"/>
              <a:t>        console.log(foo());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var a = 1;</a:t>
            </a:r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return 2;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test();</a:t>
            </a:r>
            <a:endParaRPr lang="zh-CN" altLang="en-US"/>
          </a:p>
          <a:p>
            <a:r>
              <a:rPr lang="zh-CN" altLang="en-US"/>
              <a:t>   testEC = {</a:t>
            </a:r>
            <a:endParaRPr lang="zh-CN" altLang="en-US"/>
          </a:p>
          <a:p>
            <a:r>
              <a:rPr lang="zh-CN" altLang="en-US"/>
              <a:t>        VO: {},         //变量对象</a:t>
            </a:r>
            <a:endParaRPr lang="zh-CN" altLang="en-US"/>
          </a:p>
          <a:p>
            <a:r>
              <a:rPr lang="zh-CN" altLang="en-US"/>
              <a:t>        scopeChain: [], //作用域链</a:t>
            </a:r>
            <a:endParaRPr lang="zh-CN" altLang="en-US"/>
          </a:p>
          <a:p>
            <a:r>
              <a:rPr lang="zh-CN" altLang="en-US"/>
              <a:t>        this: {}        //this指向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预解析阶段</a:t>
            </a:r>
            <a:endParaRPr lang="zh-CN" altLang="en-US"/>
          </a:p>
          <a:p>
            <a:r>
              <a:rPr lang="zh-CN" altLang="en-US"/>
              <a:t>读取整个源代码</a:t>
            </a:r>
            <a:endParaRPr lang="zh-CN" altLang="en-US"/>
          </a:p>
          <a:p>
            <a:r>
              <a:rPr lang="zh-CN" altLang="en-US"/>
              <a:t>先查找函数声明，在查找变量声明</a:t>
            </a:r>
            <a:endParaRPr lang="zh-CN" altLang="en-US"/>
          </a:p>
          <a:p>
            <a:r>
              <a:rPr lang="zh-CN" altLang="en-US"/>
              <a:t>· 函数声明有冲突，会覆盖</a:t>
            </a:r>
            <a:endParaRPr lang="zh-CN" altLang="en-US"/>
          </a:p>
          <a:p>
            <a:r>
              <a:rPr lang="zh-CN" altLang="en-US"/>
              <a:t>· 变量声明有冲突，会忽略</a:t>
            </a:r>
            <a:endParaRPr lang="zh-CN" altLang="en-US"/>
          </a:p>
          <a:p>
            <a:r>
              <a:rPr lang="zh-CN" altLang="en-US"/>
              <a:t>将找到的函数和变量保存到一个对象中（全局的保存到window对象中）</a:t>
            </a:r>
            <a:endParaRPr lang="zh-CN" altLang="en-US"/>
          </a:p>
          <a:p>
            <a:r>
              <a:rPr lang="zh-CN" altLang="en-US"/>
              <a:t>变量的值是undefined，函数的值则指向该函数（函数字符串）</a:t>
            </a:r>
            <a:endParaRPr lang="zh-CN" altLang="en-US"/>
          </a:p>
          <a:p>
            <a:r>
              <a:rPr lang="zh-CN" altLang="en-US"/>
              <a:t>· { a: undefined, f: ‘function(){…}’ }</a:t>
            </a:r>
            <a:endParaRPr lang="zh-CN" altLang="en-US"/>
          </a:p>
          <a:p>
            <a:r>
              <a:rPr lang="zh-CN" altLang="en-US"/>
              <a:t>————————————————</a:t>
            </a:r>
            <a:endParaRPr lang="zh-CN" altLang="en-US"/>
          </a:p>
          <a:p>
            <a:r>
              <a:rPr lang="zh-CN" altLang="en-US"/>
              <a:t>版权声明：本文为CSDN博主「这个夏天有阳光」的原创文章，遵循 CC 4.0 BY-SA 版权协议，转载请附上原文出处链接及本声明。</a:t>
            </a:r>
            <a:endParaRPr lang="zh-CN" altLang="en-US"/>
          </a:p>
          <a:p>
            <a:r>
              <a:rPr lang="zh-CN" altLang="en-US"/>
              <a:t>原文链接：https://blog.csdn.net/bingo_wangbingxin/article/details/79159015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 = 10,</a:t>
            </a:r>
            <a:endParaRPr lang="zh-CN" altLang="en-US"/>
          </a:p>
          <a:p>
            <a:r>
              <a:rPr lang="zh-CN" altLang="en-US"/>
              <a:t>		b = 20;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function fn() {</a:t>
            </a:r>
            <a:endParaRPr lang="zh-CN" altLang="en-US"/>
          </a:p>
          <a:p>
            <a:r>
              <a:rPr lang="zh-CN" altLang="en-US"/>
              <a:t>		var a = 100,</a:t>
            </a:r>
            <a:endParaRPr lang="zh-CN" altLang="en-US"/>
          </a:p>
          <a:p>
            <a:r>
              <a:rPr lang="zh-CN" altLang="en-US"/>
              <a:t>			c = 200;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function bar() {</a:t>
            </a:r>
            <a:endParaRPr lang="zh-CN" altLang="en-US"/>
          </a:p>
          <a:p>
            <a:r>
              <a:rPr lang="zh-CN" altLang="en-US"/>
              <a:t>			var a = 500,</a:t>
            </a:r>
            <a:endParaRPr lang="zh-CN" altLang="en-US"/>
          </a:p>
          <a:p>
            <a:r>
              <a:rPr lang="zh-CN" altLang="en-US"/>
              <a:t>				d = 600;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bar();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fn();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词法作用域链是基于代码中的作用域嵌套。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动态作用域链是基于调用栈的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 //动态性</a:t>
            </a:r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console.log(a);//3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function bar() {</a:t>
            </a:r>
            <a:endParaRPr lang="zh-CN" altLang="en-US"/>
          </a:p>
          <a:p>
            <a:r>
              <a:rPr lang="zh-CN" altLang="en-US"/>
              <a:t>            var a = 3;</a:t>
            </a:r>
            <a:endParaRPr lang="zh-CN" altLang="en-US"/>
          </a:p>
          <a:p>
            <a:r>
              <a:rPr lang="zh-CN" altLang="en-US"/>
              <a:t>            foo();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a = 2;</a:t>
            </a:r>
            <a:endParaRPr lang="zh-CN" altLang="en-US"/>
          </a:p>
          <a:p>
            <a:r>
              <a:rPr lang="zh-CN" altLang="en-US"/>
              <a:t>        bar();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[[scope]]在函数创建时被存储  是静态，永远永远</a:t>
            </a:r>
            <a:r>
              <a:rPr lang="zh-CN" altLang="en-US">
                <a:sym typeface="+mn-ea"/>
              </a:rPr>
              <a:t>不变的</a:t>
            </a:r>
            <a:r>
              <a:rPr lang="zh-CN" altLang="en-US"/>
              <a:t>，直至函数销毁。</a:t>
            </a:r>
            <a:br>
              <a:rPr lang="zh-CN" altLang="en-US"/>
            </a:br>
            <a:r>
              <a:rPr lang="zh-CN" altLang="en-US"/>
              <a:t>即：函数可以永不调用，但[[scope]]属性已经写入，并存储在函数对象中。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创建该函数的父级上下文的数据是保存在函数的内部属性 [[Scope]]中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[[scope]]是所有父变量对象的层级链，处于当前函数上下文之上，在函数创建时存于其中。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Scope = AO|VO + [[Scope]]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var a = 20;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function test() {</a:t>
            </a:r>
            <a:endParaRPr lang="zh-CN" altLang="en-US"/>
          </a:p>
          <a:p>
            <a:r>
              <a:rPr lang="zh-CN" altLang="en-US"/>
              <a:t>        var b = a + 10;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innerTest() {</a:t>
            </a:r>
            <a:endParaRPr lang="zh-CN" altLang="en-US"/>
          </a:p>
          <a:p>
            <a:r>
              <a:rPr lang="zh-CN" altLang="en-US"/>
              <a:t>            var c = 10;</a:t>
            </a:r>
            <a:endParaRPr lang="zh-CN" altLang="en-US"/>
          </a:p>
          <a:p>
            <a:r>
              <a:rPr lang="zh-CN" altLang="en-US"/>
              <a:t>            return b + c;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innerTest();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test();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[[scope]]在函数创建时被存储  是静态，永远永远</a:t>
            </a:r>
            <a:r>
              <a:rPr lang="zh-CN" altLang="en-US">
                <a:sym typeface="+mn-ea"/>
              </a:rPr>
              <a:t>不变的</a:t>
            </a:r>
            <a:r>
              <a:rPr lang="zh-CN" altLang="en-US"/>
              <a:t>，直至函数销毁。</a:t>
            </a:r>
            <a:br>
              <a:rPr lang="zh-CN" altLang="en-US"/>
            </a:br>
            <a:r>
              <a:rPr lang="zh-CN" altLang="en-US"/>
              <a:t>即：函数可以永不调用，但[[scope]]属性已经写入，并存储在函数对象中。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创建该函数的父级上下文的数据是保存在函数的内部属性 [[Scope]]中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[[scope]]是所有父变量对象的层级链，处于当前函数上下文之上，在函数创建时存于其中。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Scope = AO|VO + [[Scope]]</a:t>
            </a:r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800"/>
          </a:p>
          <a:p>
            <a:r>
              <a:rPr lang="zh-CN" altLang="en-US" sz="1800"/>
              <a:t>	</a:t>
            </a:r>
            <a:endParaRPr lang="zh-CN" altLang="en-US" sz="1800"/>
          </a:p>
          <a:p>
            <a:r>
              <a:rPr lang="zh-CN" altLang="en-US" sz="1800"/>
              <a:t>	var name = 'global';</a:t>
            </a:r>
            <a:endParaRPr lang="zh-CN" altLang="en-US" sz="1800"/>
          </a:p>
          <a:p>
            <a:r>
              <a:rPr lang="zh-CN" altLang="en-US" sz="1800"/>
              <a:t>	var a = 1;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function fn1(a) {</a:t>
            </a:r>
            <a:endParaRPr lang="zh-CN" altLang="en-US" sz="1800"/>
          </a:p>
          <a:p>
            <a:r>
              <a:rPr lang="zh-CN" altLang="en-US" sz="1800"/>
              <a:t>		a++;</a:t>
            </a:r>
            <a:endParaRPr lang="zh-CN" altLang="en-US" sz="1800"/>
          </a:p>
          <a:p>
            <a:r>
              <a:rPr lang="zh-CN" altLang="en-US" sz="1800"/>
              <a:t>		var obj = {</a:t>
            </a:r>
            <a:endParaRPr lang="zh-CN" altLang="en-US" sz="1800"/>
          </a:p>
          <a:p>
            <a:r>
              <a:rPr lang="zh-CN" altLang="en-US" sz="1800"/>
              <a:t>			name: 'fn1';</a:t>
            </a:r>
            <a:endParaRPr lang="zh-CN" altLang="en-US" sz="1800"/>
          </a:p>
          <a:p>
            <a:r>
              <a:rPr lang="zh-CN" altLang="en-US" sz="1800"/>
              <a:t>		}</a:t>
            </a:r>
            <a:endParaRPr lang="zh-CN" altLang="en-US" sz="1800"/>
          </a:p>
          <a:p>
            <a:r>
              <a:rPr lang="zh-CN" altLang="en-US" sz="1800"/>
              <a:t>		console.log(name);</a:t>
            </a:r>
            <a:endParaRPr lang="zh-CN" altLang="en-US" sz="1800"/>
          </a:p>
          <a:p>
            <a:r>
              <a:rPr lang="zh-CN" altLang="en-US" sz="1800"/>
              <a:t>		console.log(a);</a:t>
            </a:r>
            <a:endParaRPr lang="zh-CN" altLang="en-US" sz="1800"/>
          </a:p>
          <a:p>
            <a:r>
              <a:rPr lang="zh-CN" altLang="en-US" sz="1800"/>
              <a:t>	}</a:t>
            </a:r>
            <a:endParaRPr lang="zh-CN" altLang="en-US" sz="1800"/>
          </a:p>
          <a:p>
            <a:r>
              <a:rPr lang="zh-CN" altLang="en-US" sz="1800"/>
              <a:t>	fn1(a);</a:t>
            </a:r>
            <a:endParaRPr lang="zh-CN" altLang="en-US" sz="1800"/>
          </a:p>
          <a:p>
            <a:r>
              <a:rPr lang="zh-CN" altLang="en-US" sz="1800"/>
              <a:t>	fn1(2);</a:t>
            </a:r>
            <a:endParaRPr lang="zh-CN" altLang="en-US" sz="1800"/>
          </a:p>
          <a:p>
            <a:r>
              <a:rPr lang="zh-CN" altLang="en-US" sz="1800"/>
              <a:t>	console.log(a);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var a = 1;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function fn() {</a:t>
            </a:r>
            <a:endParaRPr lang="zh-CN" altLang="en-US" sz="1800"/>
          </a:p>
          <a:p>
            <a:r>
              <a:rPr lang="zh-CN" altLang="en-US" sz="1800"/>
              <a:t>		var a = 10;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	function fn1() {</a:t>
            </a:r>
            <a:endParaRPr lang="zh-CN" altLang="en-US" sz="1800"/>
          </a:p>
          <a:p>
            <a:r>
              <a:rPr lang="zh-CN" altLang="en-US" sz="1800"/>
              <a:t>			var a = 20;</a:t>
            </a:r>
            <a:endParaRPr lang="zh-CN" altLang="en-US" sz="1800"/>
          </a:p>
          <a:p>
            <a:r>
              <a:rPr lang="zh-CN" altLang="en-US" sz="1800"/>
              <a:t>			console.log(a);</a:t>
            </a:r>
            <a:endParaRPr lang="zh-CN" altLang="en-US" sz="1800"/>
          </a:p>
          <a:p>
            <a:r>
              <a:rPr lang="zh-CN" altLang="en-US" sz="1800"/>
              <a:t>		}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	function fn2() {</a:t>
            </a:r>
            <a:endParaRPr lang="zh-CN" altLang="en-US" sz="1800"/>
          </a:p>
          <a:p>
            <a:r>
              <a:rPr lang="zh-CN" altLang="en-US" sz="1800"/>
              <a:t>			a++;</a:t>
            </a:r>
            <a:endParaRPr lang="zh-CN" altLang="en-US" sz="1800"/>
          </a:p>
          <a:p>
            <a:r>
              <a:rPr lang="zh-CN" altLang="en-US" sz="1800"/>
              <a:t>			console.log(a);</a:t>
            </a:r>
            <a:endParaRPr lang="zh-CN" altLang="en-US" sz="1800"/>
          </a:p>
          <a:p>
            <a:r>
              <a:rPr lang="zh-CN" altLang="en-US" sz="1800"/>
              <a:t>		}</a:t>
            </a:r>
            <a:endParaRPr lang="zh-CN" altLang="en-US" sz="1800"/>
          </a:p>
          <a:p>
            <a:r>
              <a:rPr lang="zh-CN" altLang="en-US" sz="1800"/>
              <a:t>		fn1();</a:t>
            </a:r>
            <a:endParaRPr lang="zh-CN" altLang="en-US" sz="1800"/>
          </a:p>
          <a:p>
            <a:r>
              <a:rPr lang="zh-CN" altLang="en-US" sz="1800"/>
              <a:t>		fn2();</a:t>
            </a:r>
            <a:endParaRPr lang="zh-CN" altLang="en-US" sz="1800"/>
          </a:p>
          <a:p>
            <a:r>
              <a:rPr lang="zh-CN" altLang="en-US" sz="1800"/>
              <a:t>		fn1();</a:t>
            </a:r>
            <a:endParaRPr lang="zh-CN" altLang="en-US" sz="1800"/>
          </a:p>
          <a:p>
            <a:r>
              <a:rPr lang="zh-CN" altLang="en-US" sz="1800"/>
              <a:t>		fn2();</a:t>
            </a:r>
            <a:endParaRPr lang="zh-CN" altLang="en-US" sz="1800"/>
          </a:p>
          <a:p>
            <a:r>
              <a:rPr lang="zh-CN" altLang="en-US" sz="1800"/>
              <a:t>	}</a:t>
            </a:r>
            <a:endParaRPr lang="zh-CN" altLang="en-US" sz="1800"/>
          </a:p>
          <a:p>
            <a:r>
              <a:rPr lang="zh-CN" altLang="en-US" sz="1800"/>
              <a:t>	fn();</a:t>
            </a:r>
            <a:endParaRPr lang="zh-CN" altLang="en-US" sz="1800"/>
          </a:p>
          <a:p>
            <a:r>
              <a:rPr lang="zh-CN" altLang="en-US" sz="1800"/>
              <a:t>	console.log(a);</a:t>
            </a:r>
            <a:endParaRPr lang="zh-CN" altLang="en-US" sz="18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执行上下文环境 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**定义**：执行函数的时候，会产生一个上下文的对象，里面保存变量，函数声明和this。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**作用**：用来保存本次运行时所需要的数据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执行上下文环境 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**定义**：执行函数的时候，会产生一个上下文的对象，里面保存变量，函数声明和this。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**作用**：用来保存本次运行时所需要的数据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7.png"/><Relationship Id="rId3" Type="http://schemas.openxmlformats.org/officeDocument/2006/relationships/tags" Target="../tags/tag2.xml"/><Relationship Id="rId2" Type="http://schemas.openxmlformats.org/officeDocument/2006/relationships/image" Target="../media/image26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tags" Target="../tags/tag4.xml"/><Relationship Id="rId3" Type="http://schemas.openxmlformats.org/officeDocument/2006/relationships/image" Target="../media/image54.png"/><Relationship Id="rId2" Type="http://schemas.openxmlformats.org/officeDocument/2006/relationships/tags" Target="../tags/tag3.xml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61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函数定义和调用过程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3492500"/>
            <a:ext cx="10988040" cy="30099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执行上下文栈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11006455" y="10096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731645" y="1638300"/>
            <a:ext cx="33426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函数执行时才会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创建执行上下文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1030"/>
          <a:stretch>
            <a:fillRect/>
          </a:stretch>
        </p:blipFill>
        <p:spPr>
          <a:xfrm>
            <a:off x="6504305" y="633095"/>
            <a:ext cx="3205480" cy="2931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当一个函数调用时，一个</a:t>
            </a:r>
            <a:r>
              <a:rPr lang="zh-CN" altLang="en-US">
                <a:solidFill>
                  <a:srgbClr val="FF0000"/>
                </a:solidFill>
              </a:rPr>
              <a:t>新的</a:t>
            </a:r>
            <a:r>
              <a:rPr lang="zh-CN" altLang="en-US"/>
              <a:t>执行上下文就会被创建。</a:t>
            </a:r>
            <a:endParaRPr lang="zh-CN" altLang="en-US"/>
          </a:p>
          <a:p>
            <a:r>
              <a:rPr lang="zh-CN" altLang="en-US">
                <a:sym typeface="+mn-ea"/>
              </a:rPr>
              <a:t> 执行上下文的生命周期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创建阶段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执行阶段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等待回收阶段</a:t>
            </a:r>
            <a:endParaRPr lang="zh-CN" altLang="en-US" sz="2000"/>
          </a:p>
          <a:p>
            <a:pPr lvl="1"/>
            <a:endParaRPr lang="zh-CN" altLang="en-US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生命周期</a:t>
            </a:r>
            <a:endParaRPr 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8547" t="9761" r="9505" b="40372"/>
          <a:stretch>
            <a:fillRect/>
          </a:stretch>
        </p:blipFill>
        <p:spPr>
          <a:xfrm>
            <a:off x="1237615" y="4140835"/>
            <a:ext cx="9448800" cy="166751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207895" y="4293235"/>
            <a:ext cx="4591050" cy="1367790"/>
            <a:chOff x="3477" y="6761"/>
            <a:chExt cx="7230" cy="2154"/>
          </a:xfrm>
        </p:grpSpPr>
        <p:sp>
          <p:nvSpPr>
            <p:cNvPr id="6" name="圆角矩形 5"/>
            <p:cNvSpPr/>
            <p:nvPr/>
          </p:nvSpPr>
          <p:spPr>
            <a:xfrm>
              <a:off x="3477" y="6761"/>
              <a:ext cx="1927" cy="2154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781" y="6761"/>
              <a:ext cx="1927" cy="2154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1922145"/>
            <a:ext cx="3451860" cy="3162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565525"/>
            <a:ext cx="5372100" cy="1927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5486083" y="1515745"/>
            <a:ext cx="4788535" cy="17532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每个执行上下文都有一个与之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变量对象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（variable object）和一个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作用域链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（scope chain）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return </a:t>
            </a:r>
            <a:r>
              <a:rPr lang="zh-CN" altLang="en-US"/>
              <a:t>语句的作用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返回值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终止函数的执行</a:t>
            </a:r>
            <a:endParaRPr lang="zh-CN" altLang="en-US" sz="24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</a:t>
            </a:r>
            <a:endParaRPr lang="zh-CN" altLang="en-US">
              <a:sym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646930" y="2147570"/>
            <a:ext cx="6035040" cy="532130"/>
          </a:xfrm>
          <a:prstGeom prst="wedgeRoundRectCallout">
            <a:avLst>
              <a:gd name="adj1" fmla="val -61397"/>
              <a:gd name="adj2" fmla="val 2696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销毁当前执行上下文，弹出</a:t>
            </a:r>
            <a:r>
              <a:rPr lang="en-US" altLang="zh-CN" sz="2400">
                <a:sym typeface="+mn-ea"/>
              </a:rPr>
              <a:t>执行上下文栈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66240" y="3351530"/>
            <a:ext cx="5120640" cy="1821180"/>
            <a:chOff x="2624" y="5278"/>
            <a:chExt cx="8064" cy="28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24" y="5278"/>
              <a:ext cx="8064" cy="2868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cxnSp>
          <p:nvCxnSpPr>
            <p:cNvPr id="6" name="直接连接符 5"/>
            <p:cNvCxnSpPr/>
            <p:nvPr/>
          </p:nvCxnSpPr>
          <p:spPr>
            <a:xfrm>
              <a:off x="4016" y="7088"/>
              <a:ext cx="60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函数</a:t>
            </a:r>
            <a:endParaRPr 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1259205"/>
            <a:ext cx="8724900" cy="390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变量对象（</a:t>
            </a:r>
            <a:r>
              <a:rPr lang="en-US" altLang="zh-CN">
                <a:sym typeface="+mn-ea"/>
              </a:rPr>
              <a:t>Variable Object</a:t>
            </a:r>
            <a:r>
              <a:rPr lang="zh-CN" altLang="en-US">
                <a:sym typeface="+mn-ea"/>
              </a:rPr>
              <a:t>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变量对象是与执行上下文相关的数据作用域(scope of data) 。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变量对象是与上下文关联的特殊对象，用于存储被定义在上下文中的变量(variables) 和函数声明(function declarations) 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变量对象创建过程</a:t>
            </a:r>
            <a:endParaRPr lang="zh-CN" altLang="en-US"/>
          </a:p>
          <a:p>
            <a:pPr lvl="1"/>
            <a:r>
              <a:rPr sz="2400">
                <a:solidFill>
                  <a:schemeClr val="tx1"/>
                </a:solidFill>
                <a:sym typeface="+mn-ea"/>
              </a:rPr>
              <a:t> 建立 arguments 对象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检查当前上下文的函数声明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检查当前上下文中的变量声明</a:t>
            </a:r>
            <a:endParaRPr lang="zh-CN" altLang="en-US" sz="2400">
              <a:solidFill>
                <a:schemeClr val="tx1"/>
              </a:solidFill>
            </a:endParaRPr>
          </a:p>
          <a:p>
            <a:pPr lvl="0"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lvl="1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变量对象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6167" r="4006"/>
          <a:stretch>
            <a:fillRect/>
          </a:stretch>
        </p:blipFill>
        <p:spPr>
          <a:xfrm>
            <a:off x="5895975" y="3383280"/>
            <a:ext cx="5753100" cy="23310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变量对象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080" y="2377440"/>
            <a:ext cx="3413760" cy="1973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9" name="组合 8"/>
          <p:cNvGrpSpPr/>
          <p:nvPr/>
        </p:nvGrpSpPr>
        <p:grpSpPr>
          <a:xfrm>
            <a:off x="6723380" y="2099310"/>
            <a:ext cx="2667000" cy="2529840"/>
            <a:chOff x="10588" y="3306"/>
            <a:chExt cx="4200" cy="398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8" y="3306"/>
              <a:ext cx="4200" cy="3984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8" y="4112"/>
              <a:ext cx="2803" cy="2559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8047" b="13379"/>
          <a:stretch>
            <a:fillRect/>
          </a:stretch>
        </p:blipFill>
        <p:spPr>
          <a:xfrm>
            <a:off x="6723380" y="2544445"/>
            <a:ext cx="2667000" cy="1734820"/>
          </a:xfrm>
          <a:prstGeom prst="rect">
            <a:avLst/>
          </a:prstGeom>
          <a:ln w="12700" cmpd="sng">
            <a:noFill/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变量对象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43660"/>
            <a:ext cx="4251960" cy="3832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圆角矩形标注 1"/>
          <p:cNvSpPr/>
          <p:nvPr/>
        </p:nvSpPr>
        <p:spPr>
          <a:xfrm>
            <a:off x="6299835" y="4334510"/>
            <a:ext cx="3464560" cy="96837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foo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变量对象中的 </a:t>
            </a: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的值是多少，如何确定</a:t>
            </a:r>
            <a:r>
              <a:rPr kumimoji="0" 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299835" y="1620520"/>
            <a:ext cx="2834640" cy="96837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和函数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bar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的变量对象？</a:t>
            </a:r>
            <a:endParaRPr kumimoji="0" lang="en-US" alt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299835" y="2977515"/>
            <a:ext cx="3108325" cy="96837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lvl="1" fontAlgn="auto">
              <a:spcBef>
                <a:spcPts val="12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的变量对象是否包含了变量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a?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 animBg="1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代码运行机制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4564380" y="2731135"/>
            <a:ext cx="2103755" cy="1258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2595880"/>
            <a:ext cx="391668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213610"/>
            <a:ext cx="5135880" cy="243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导入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2434590"/>
            <a:ext cx="8524875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70610"/>
            <a:ext cx="1066863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JavaScript 代码的执行分为两个阶段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代码编译阶段：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将代码翻译成可执行代码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代码执行阶段：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执行可执行代码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JavaScript </a:t>
            </a:r>
            <a:r>
              <a:rPr lang="zh-CN" altLang="en-US">
                <a:sym typeface="+mn-ea"/>
              </a:rPr>
              <a:t>编译和执行过程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全局编译阶段（</a:t>
            </a:r>
            <a:r>
              <a:rPr lang="zh-CN" altLang="en-US" sz="2400">
                <a:sym typeface="+mn-ea"/>
              </a:rPr>
              <a:t>预解析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 全局顺序执行阶段（</a:t>
            </a:r>
            <a:r>
              <a:rPr lang="zh-CN" altLang="en-US" sz="2400" dirty="0" smtClean="0">
                <a:cs typeface="+mn-ea"/>
                <a:sym typeface="+mn-ea"/>
              </a:rPr>
              <a:t>变量赋值、函数调用等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操作）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 当遇到函数调用时，在执行函数内代码前，</a:t>
            </a:r>
            <a:r>
              <a:rPr lang="zh-CN" altLang="en-US" sz="2400" dirty="0" smtClean="0">
                <a:cs typeface="+mn-ea"/>
                <a:sym typeface="+mn-ea"/>
              </a:rPr>
              <a:t>进行函数范围内的编译</a:t>
            </a:r>
            <a:endParaRPr lang="zh-CN" altLang="en-US" sz="2400" dirty="0" smtClean="0">
              <a:solidFill>
                <a:schemeClr val="accent3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当存在函数嵌套时，以此类推，会进行</a:t>
            </a:r>
            <a:r>
              <a:rPr lang="zh-CN" altLang="en-US" sz="2400" dirty="0" smtClean="0">
                <a:cs typeface="+mn-ea"/>
                <a:sym typeface="+mn-ea"/>
              </a:rPr>
              <a:t>多次函数预解析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>
              <a:sym typeface="+mn-ea"/>
            </a:endParaRPr>
          </a:p>
          <a:p>
            <a:pPr marL="168275" lvl="1" indent="0">
              <a:buNone/>
            </a:pPr>
            <a:endParaRPr lang="zh-CN" altLang="en-US"/>
          </a:p>
          <a:p>
            <a:pPr lvl="1"/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JavaScript </a:t>
            </a:r>
            <a:r>
              <a:rPr lang="zh-CN" altLang="en-US"/>
              <a:t>代码</a:t>
            </a:r>
            <a:r>
              <a:rPr lang="zh-CN" altLang="en-US"/>
              <a:t>运行机制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27650" y="5845810"/>
            <a:ext cx="577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</a:rPr>
              <a:t>编译</a:t>
            </a:r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644130" y="1784985"/>
            <a:ext cx="2834640" cy="532130"/>
          </a:xfrm>
          <a:prstGeom prst="wedgeRoundRectCallout">
            <a:avLst>
              <a:gd name="adj1" fmla="val -62477"/>
              <a:gd name="adj2" fmla="val -357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预编译：声明提升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70610"/>
            <a:ext cx="100495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预解析工作之一 </a:t>
            </a:r>
            <a:r>
              <a:rPr lang="en-US" altLang="zh-CN" sz="2800">
                <a:sym typeface="+mn-ea"/>
              </a:rPr>
              <a:t>—— </a:t>
            </a:r>
            <a:r>
              <a:rPr lang="zh-CN" altLang="en-US" sz="2800">
                <a:sym typeface="+mn-ea"/>
              </a:rPr>
              <a:t>声明提升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所有的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变量声明和函数声明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提升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当前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作用域的最前面</a:t>
            </a:r>
            <a:endParaRPr lang="en-US" altLang="zh-CN"/>
          </a:p>
          <a:p>
            <a:r>
              <a:rPr lang="zh-CN" altLang="en-US" sz="2800">
                <a:sym typeface="+mn-ea"/>
              </a:rPr>
              <a:t> 声明提升规则</a:t>
            </a:r>
            <a:endParaRPr lang="en-US" altLang="zh-CN" sz="2800"/>
          </a:p>
          <a:p>
            <a:pPr lvl="1"/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：函数声明整体提前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：变量声明提前，赋值留在原地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：函数会首先被提升，然后才是变量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函数声明有冲突，会覆盖；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变量声明有冲突，会忽略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800"/>
          </a:p>
          <a:p>
            <a:pPr marL="168275" lvl="1" indent="0"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声明提升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声明提升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5125" y="263715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45935" y="1608138"/>
            <a:ext cx="3747770" cy="38868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0930" y="1768475"/>
            <a:ext cx="3665220" cy="3566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声明提升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933"/>
          <a:stretch>
            <a:fillRect/>
          </a:stretch>
        </p:blipFill>
        <p:spPr>
          <a:xfrm>
            <a:off x="6447155" y="3760470"/>
            <a:ext cx="3846195" cy="2819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809" r="696" b="979"/>
          <a:stretch>
            <a:fillRect/>
          </a:stretch>
        </p:blipFill>
        <p:spPr>
          <a:xfrm>
            <a:off x="6434455" y="883285"/>
            <a:ext cx="3865245" cy="2761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829" t="-671" r="3700" b="671"/>
          <a:stretch>
            <a:fillRect/>
          </a:stretch>
        </p:blipFill>
        <p:spPr>
          <a:xfrm>
            <a:off x="1478915" y="2891790"/>
            <a:ext cx="3881755" cy="3688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883285"/>
            <a:ext cx="3893820" cy="1836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1122045"/>
            <a:ext cx="5080000" cy="49872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浏览器中的全局上下文的变量对象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变量对象</a:t>
            </a:r>
            <a:r>
              <a:rPr lang="zh-CN" altLang="en-US">
                <a:solidFill>
                  <a:schemeClr val="tx1"/>
                </a:solidFill>
              </a:rPr>
              <a:t>就是 </a:t>
            </a:r>
            <a:r>
              <a:rPr lang="en-US" altLang="zh-CN">
                <a:solidFill>
                  <a:schemeClr val="tx1"/>
                </a:solidFill>
              </a:rPr>
              <a:t>window 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在页面关闭前一直存在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全局上下文的变量对象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3230245"/>
            <a:ext cx="3756660" cy="601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869" t="11103" r="1376" b="9225"/>
          <a:stretch>
            <a:fillRect/>
          </a:stretch>
        </p:blipFill>
        <p:spPr>
          <a:xfrm>
            <a:off x="302260" y="1696720"/>
            <a:ext cx="11143615" cy="4255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分析代码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012190"/>
            <a:ext cx="3589020" cy="5280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圆角矩形标注 4"/>
          <p:cNvSpPr/>
          <p:nvPr/>
        </p:nvSpPr>
        <p:spPr>
          <a:xfrm>
            <a:off x="5866130" y="2707640"/>
            <a:ext cx="2834640" cy="136398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执行上下文</a:t>
            </a:r>
            <a:b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分析代码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866130" y="2707640"/>
            <a:ext cx="2834640" cy="136398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执行上下文</a:t>
            </a:r>
            <a:b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b="11030"/>
          <a:stretch>
            <a:fillRect/>
          </a:stretch>
        </p:blipFill>
        <p:spPr>
          <a:xfrm>
            <a:off x="989330" y="1750695"/>
            <a:ext cx="3593465" cy="32861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导入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3090" y="2658110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3090" y="3403600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0.html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6943090" y="4191000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执行结束后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274445"/>
            <a:ext cx="4590415" cy="47186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作用域是一套关于如何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存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变量当中的值，并且能在之后对这个值进行</a:t>
            </a:r>
            <a:r>
              <a:rPr lang="en-US" altLang="zh-CN" b="1">
                <a:cs typeface="+mn-ea"/>
                <a:sym typeface="+mn-ea"/>
              </a:rPr>
              <a:t>访问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b="1">
                <a:cs typeface="+mn-ea"/>
                <a:sym typeface="+mn-ea"/>
              </a:rPr>
              <a:t>修改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规则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作用域的作用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作用域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变量与函数的可访问范围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作用域控制着变量与函数的可见性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039495"/>
            <a:ext cx="5266055" cy="51682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圆角矩形标注 4"/>
          <p:cNvSpPr/>
          <p:nvPr/>
        </p:nvSpPr>
        <p:spPr>
          <a:xfrm>
            <a:off x="7186930" y="2656840"/>
            <a:ext cx="3942080" cy="190246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lvl="1"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分析：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变量 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a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b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c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d 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和函数 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fn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bar 的可访问范围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和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可见性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？</a:t>
            </a:r>
            <a:endParaRPr lang="zh-CN" altLang="en-US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作用域类型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全局作用域（</a:t>
            </a:r>
            <a:r>
              <a:rPr lang="en-US" altLang="zh-CN">
                <a:solidFill>
                  <a:schemeClr val="tx1"/>
                </a:solidFill>
              </a:rPr>
              <a:t>global scope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函数作用域（</a:t>
            </a:r>
            <a:r>
              <a:rPr lang="en-US" altLang="zh-CN">
                <a:solidFill>
                  <a:schemeClr val="tx1"/>
                </a:solidFill>
              </a:rPr>
              <a:t>function scope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块作用域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block scope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 indent="0">
              <a:buNone/>
            </a:pPr>
            <a:endParaRPr lang="zh-CN" altLang="en-US" dirty="0" smtClean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全局作用域（global scope）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在全局作用域下声明的变量叫做全局变量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全局变量在全局（代码的任何位置）下都可以使用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全局作用域中无法访问到局部作用域中的变量</a:t>
            </a:r>
            <a:endParaRPr lang="zh-CN" altLang="en-US"/>
          </a:p>
          <a:p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全局变量的创建方式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在全局作用域下 var 声明的变量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在函数内部，没有使用 var关键字声明直接赋值的变量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使用 window 全局对象创建的属性和方法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函数作用域（function scope）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在函数作用域下声明的变量叫做局部变量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局部变量只在当前函数内部中使用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局部</a:t>
            </a:r>
            <a:r>
              <a:rPr lang="zh-CN" altLang="en-US">
                <a:solidFill>
                  <a:schemeClr val="tx1"/>
                </a:solidFill>
              </a:rPr>
              <a:t>作用域中可以访问到全局作用域中的变量</a:t>
            </a:r>
            <a:endParaRPr lang="zh-CN" altLang="en-US"/>
          </a:p>
          <a:p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局部变量的创建方式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在函数内部通过 var 声明的变量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函数的形参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 sz="2800">
                <a:solidFill>
                  <a:srgbClr val="006600"/>
                </a:solidFill>
                <a:cs typeface="+mn-cs"/>
                <a:sym typeface="+mn-ea"/>
              </a:rPr>
              <a:t>块作用域</a:t>
            </a:r>
            <a:r>
              <a:rPr lang="zh-CN" altLang="en-US" sz="2800">
                <a:solidFill>
                  <a:srgbClr val="006600"/>
                </a:solidFill>
                <a:cs typeface="+mn-cs"/>
                <a:sym typeface="+mn-ea"/>
              </a:rPr>
              <a:t>（block scope）</a:t>
            </a:r>
            <a:endParaRPr lang="zh-CN" altLang="en-US" sz="2800">
              <a:solidFill>
                <a:srgbClr val="006600"/>
              </a:solidFill>
              <a:cs typeface="+mn-cs"/>
              <a:sym typeface="+mn-ea"/>
            </a:endParaRPr>
          </a:p>
          <a:p>
            <a:pPr lvl="1"/>
            <a:r>
              <a:rPr lang="zh-CN" altLang="en-US" sz="2400">
                <a:solidFill>
                  <a:srgbClr val="006600"/>
                </a:solidFill>
                <a:cs typeface="+mn-cs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任何一对花括号 { } 中的语句集都属于一个块，在这之中定义的所有变量在代码块外都是不可见的，我们称之为块级作用域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没有块作用域，在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中添加了块作用域</a:t>
            </a:r>
            <a:endParaRPr lang="zh-CN" altLang="en-US" sz="2800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9415" y="3374390"/>
            <a:ext cx="2586990" cy="1285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4826000"/>
            <a:ext cx="8313420" cy="13335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  <p:pic>
        <p:nvPicPr>
          <p:cNvPr id="7" name="图片 6" descr="f6b1c126-da62-11e5-8a20-023c700515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43025"/>
            <a:ext cx="6706870" cy="417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p>
            <a:r>
              <a:rPr lang="en-US" altLang="zh-CN"/>
              <a:t> 作用域共有两种主要的工作模型</a:t>
            </a:r>
            <a:endParaRPr lang="en-US" altLang="zh-CN"/>
          </a:p>
          <a:p>
            <a:pPr lvl="1"/>
            <a:r>
              <a:rPr lang="en-US" altLang="zh-CN"/>
              <a:t> 词法作用域</a:t>
            </a:r>
            <a:r>
              <a:rPr lang="zh-CN" altLang="en-US"/>
              <a:t>（静态性）</a:t>
            </a:r>
            <a:endParaRPr lang="en-US" altLang="zh-CN"/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是由</a:t>
            </a:r>
            <a:r>
              <a:rPr lang="en-US" altLang="zh-CN" sz="2000">
                <a:solidFill>
                  <a:schemeClr val="tx1"/>
                </a:solidFill>
              </a:rPr>
              <a:t>函数定义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zh-CN" altLang="en-US" sz="2000" b="1">
                <a:solidFill>
                  <a:schemeClr val="tx1"/>
                </a:solidFill>
              </a:rPr>
              <a:t>书写位置</a:t>
            </a:r>
            <a:r>
              <a:rPr lang="en-US" altLang="zh-CN" sz="2000">
                <a:solidFill>
                  <a:schemeClr val="tx1"/>
                </a:solidFill>
              </a:rPr>
              <a:t>决定的</a:t>
            </a:r>
            <a:r>
              <a:rPr lang="zh-CN" altLang="en-US" sz="2000">
                <a:solidFill>
                  <a:schemeClr val="tx1"/>
                </a:solidFill>
              </a:rPr>
              <a:t>，与</a:t>
            </a:r>
            <a:r>
              <a:rPr lang="zh-CN" altLang="en-US" sz="2000" b="1">
                <a:solidFill>
                  <a:schemeClr val="tx1"/>
                </a:solidFill>
              </a:rPr>
              <a:t>调用位置</a:t>
            </a:r>
            <a:r>
              <a:rPr lang="zh-CN" altLang="en-US" sz="2000">
                <a:solidFill>
                  <a:schemeClr val="tx1"/>
                </a:solidFill>
              </a:rPr>
              <a:t>无关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</a:t>
            </a:r>
            <a:r>
              <a:rPr lang="zh-CN" altLang="en-US"/>
              <a:t>动态作用域（动态性）</a:t>
            </a:r>
            <a:endParaRPr lang="zh-CN" altLang="en-US"/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由</a:t>
            </a:r>
            <a:r>
              <a:rPr lang="zh-CN" altLang="en-US" sz="2000" b="1">
                <a:solidFill>
                  <a:schemeClr val="tx1"/>
                </a:solidFill>
              </a:rPr>
              <a:t>调用位置</a:t>
            </a:r>
            <a:r>
              <a:rPr lang="zh-CN" altLang="en-US" sz="2000">
                <a:solidFill>
                  <a:schemeClr val="tx1"/>
                </a:solidFill>
              </a:rPr>
              <a:t>决定，不关心变量和函数的定义的</a:t>
            </a:r>
            <a:r>
              <a:rPr lang="zh-CN" altLang="en-US" sz="2000" b="1">
                <a:solidFill>
                  <a:schemeClr val="tx1"/>
                </a:solidFill>
              </a:rPr>
              <a:t>书写位置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7255" y="95250"/>
            <a:ext cx="332295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3309620"/>
            <a:ext cx="3218815" cy="30435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作用域 —— 词法作用域</a:t>
            </a:r>
            <a:r>
              <a:rPr lang="zh-CN" altLang="en-US"/>
              <a:t>（lexical scope）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词法作用域具有</a:t>
            </a:r>
            <a:r>
              <a:rPr lang="en-US" altLang="zh-CN">
                <a:solidFill>
                  <a:srgbClr val="C00000"/>
                </a:solidFill>
              </a:rPr>
              <a:t>静态性</a:t>
            </a:r>
            <a:r>
              <a:rPr lang="en-US" altLang="zh-CN">
                <a:solidFill>
                  <a:schemeClr val="tx1"/>
                </a:solidFill>
              </a:rPr>
              <a:t>，静态结构决定了一个变量的作用域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词法作用域</a:t>
            </a:r>
            <a:r>
              <a:rPr lang="zh-CN" altLang="en-US">
                <a:solidFill>
                  <a:schemeClr val="tx1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定义位置</a:t>
            </a:r>
            <a:r>
              <a:rPr lang="zh-CN" altLang="en-US">
                <a:solidFill>
                  <a:schemeClr val="tx1"/>
                </a:solidFill>
              </a:rPr>
              <a:t>有关，</a:t>
            </a:r>
            <a:r>
              <a:rPr lang="en-US" altLang="zh-CN">
                <a:solidFill>
                  <a:schemeClr val="tx1"/>
                </a:solidFill>
              </a:rPr>
              <a:t>与调用形式无关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词法作用域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0" y="2331085"/>
            <a:ext cx="3924300" cy="4511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6054725" y="623570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822450" y="3642360"/>
            <a:ext cx="3942080" cy="1485900"/>
          </a:xfrm>
          <a:prstGeom prst="wedgeRoundRectCallout">
            <a:avLst>
              <a:gd name="adj1" fmla="val 86275"/>
              <a:gd name="adj2" fmla="val 2222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在没有调用的情况下，请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分析在控制台的输出情况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/>
              <a:t>词法</a:t>
            </a:r>
            <a:r>
              <a:rPr lang="en-US" altLang="zh-CN"/>
              <a:t>作用域补充部分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/>
              <a:t>– </a:t>
            </a:r>
            <a:r>
              <a:rPr lang="en-US" altLang="zh-CN">
                <a:solidFill>
                  <a:schemeClr val="tx1"/>
                </a:solidFill>
              </a:rPr>
              <a:t>通过 new Function 创建的函数对象</a:t>
            </a:r>
            <a:r>
              <a:rPr lang="en-US" altLang="zh-CN">
                <a:solidFill>
                  <a:srgbClr val="C00000"/>
                </a:solidFill>
              </a:rPr>
              <a:t>不遵从</a:t>
            </a:r>
            <a:r>
              <a:rPr lang="en-US" altLang="zh-CN">
                <a:solidFill>
                  <a:schemeClr val="tx1"/>
                </a:solidFill>
              </a:rPr>
              <a:t>静态词法作用域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– 通过 new Function 创建的函数对象总是在</a:t>
            </a:r>
            <a:r>
              <a:rPr lang="en-US" altLang="zh-CN">
                <a:solidFill>
                  <a:srgbClr val="C00000"/>
                </a:solidFill>
              </a:rPr>
              <a:t>全局作用域</a:t>
            </a:r>
            <a:r>
              <a:rPr lang="en-US" altLang="zh-CN">
                <a:solidFill>
                  <a:schemeClr val="tx1"/>
                </a:solidFill>
              </a:rPr>
              <a:t>中执行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词法作用域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2959100"/>
            <a:ext cx="4671060" cy="31318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95" y="3248660"/>
            <a:ext cx="6682740" cy="2552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3359785" y="5074920"/>
            <a:ext cx="1367790" cy="575945"/>
          </a:xfrm>
          <a:prstGeom prst="rect">
            <a:avLst/>
          </a:prstGeom>
          <a:solidFill>
            <a:schemeClr val="bg1"/>
          </a:solidFill>
          <a:ln w="28575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20325" y="5160645"/>
            <a:ext cx="1367790" cy="575945"/>
          </a:xfrm>
          <a:prstGeom prst="rect">
            <a:avLst/>
          </a:prstGeom>
          <a:solidFill>
            <a:schemeClr val="bg1"/>
          </a:solidFill>
          <a:ln w="28575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[[scope]] 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虚拟属性，</a:t>
            </a:r>
            <a:r>
              <a:rPr lang="zh-CN" altLang="en-US">
                <a:solidFill>
                  <a:schemeClr val="tx1"/>
                </a:solidFill>
              </a:rPr>
              <a:t>无法访问和修改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函数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（定义）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时生成的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性，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保存着这个函数所有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父级</a:t>
            </a:r>
            <a:r>
              <a:rPr lang="zh-CN" altLang="en-US">
                <a:sym typeface="+mn-ea"/>
              </a:rPr>
              <a:t>执行上下文环境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</a:t>
            </a:r>
            <a:r>
              <a:rPr lang="zh-CN" altLang="en-US">
                <a:sym typeface="+mn-ea"/>
              </a:rPr>
              <a:t>变</a:t>
            </a:r>
            <a:r>
              <a:rPr lang="zh-CN" altLang="en-US">
                <a:cs typeface="+mn-ea"/>
                <a:sym typeface="+mn-ea"/>
              </a:rPr>
              <a:t>量对象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的集合 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[[scope]]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0" y="3207385"/>
            <a:ext cx="332295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圆角矩形标注 5"/>
          <p:cNvSpPr/>
          <p:nvPr/>
        </p:nvSpPr>
        <p:spPr>
          <a:xfrm>
            <a:off x="1704975" y="3950970"/>
            <a:ext cx="4438650" cy="1442720"/>
          </a:xfrm>
          <a:prstGeom prst="wedgeRoundRectCallout">
            <a:avLst>
              <a:gd name="adj1" fmla="val 68669"/>
              <a:gd name="adj2" fmla="val -259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 bar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[[scope]]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属性的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属性值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分析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54430"/>
            <a:ext cx="4008120" cy="4549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altLang="zh-CN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[[scope]]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431290"/>
            <a:ext cx="11422380" cy="432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作用域链（</a:t>
            </a:r>
            <a:r>
              <a:rPr lang="en-US" altLang="zh-CN">
                <a:sym typeface="+mn-ea"/>
              </a:rPr>
              <a:t>Scope Chain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由当前执行环境与所有父级执行环境的一系列变量对象组成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提供对变量和函数访问的权限和顺序的规则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493010"/>
            <a:ext cx="5387340" cy="670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1532890"/>
            <a:ext cx="4192905" cy="3959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9459" b="11603"/>
          <a:stretch>
            <a:fillRect/>
          </a:stretch>
        </p:blipFill>
        <p:spPr>
          <a:xfrm>
            <a:off x="4751070" y="3314700"/>
            <a:ext cx="7065645" cy="25488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70" y="1532890"/>
            <a:ext cx="7066280" cy="15195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9459" b="11603"/>
          <a:stretch>
            <a:fillRect/>
          </a:stretch>
        </p:blipFill>
        <p:spPr>
          <a:xfrm>
            <a:off x="4751070" y="3314700"/>
            <a:ext cx="7065645" cy="25488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作用域链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146810"/>
            <a:ext cx="11445240" cy="501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变量函数访问规则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/>
              <a:t> </a:t>
            </a:r>
            <a:r>
              <a:rPr lang="zh-CN" altLang="en-US">
                <a:solidFill>
                  <a:schemeClr val="tx1"/>
                </a:solidFill>
              </a:rPr>
              <a:t>沿着作用域链从里向外查找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查找会在找到第一个匹配的标识符时停止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查找只会找一级标识符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变量函数访问规则</a:t>
            </a:r>
            <a:endParaRPr lang="zh-CN" altLang="en-US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443355" y="3351530"/>
            <a:ext cx="5182235" cy="30340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65925" y="3899535"/>
            <a:ext cx="53454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左侧实例中：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 d 只能在 bar 作用域中被访问到，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 c 只能在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和 bar 作用域中被访问到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bar 中访问 a 时为 500（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遮蔽效应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bar 中访问 c 时为 200（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链式查找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分析代码运行过程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152400"/>
            <a:ext cx="3703320" cy="6553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altLang="zh-CN" sz="2400"/>
          </a:p>
        </p:txBody>
      </p:sp>
      <p:grpSp>
        <p:nvGrpSpPr>
          <p:cNvPr id="5" name="组合 4"/>
          <p:cNvGrpSpPr/>
          <p:nvPr/>
        </p:nvGrpSpPr>
        <p:grpSpPr>
          <a:xfrm>
            <a:off x="1224280" y="1212850"/>
            <a:ext cx="3444240" cy="4594860"/>
            <a:chOff x="1928" y="1910"/>
            <a:chExt cx="5424" cy="7236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928" y="1910"/>
              <a:ext cx="5424" cy="723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2" name="图片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6428" y="5226"/>
              <a:ext cx="648" cy="3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内存空间管理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内存空间管理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540000"/>
            <a:ext cx="4591685" cy="1778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5811520" y="2623185"/>
            <a:ext cx="3470910" cy="459740"/>
            <a:chOff x="9152" y="4131"/>
            <a:chExt cx="5466" cy="724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2410" y="4131"/>
              <a:ext cx="220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分配内存</a:t>
              </a:r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11520" y="3199130"/>
            <a:ext cx="4690110" cy="460375"/>
            <a:chOff x="9152" y="4131"/>
            <a:chExt cx="7386" cy="725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12410" y="4131"/>
              <a:ext cx="412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使用分配到的内存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11520" y="3787775"/>
            <a:ext cx="4690110" cy="460375"/>
            <a:chOff x="9152" y="4131"/>
            <a:chExt cx="7386" cy="725"/>
          </a:xfrm>
        </p:grpSpPr>
        <p:cxnSp>
          <p:nvCxnSpPr>
            <p:cNvPr id="16" name="直接箭头连接符 15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7" name="文本框 16"/>
            <p:cNvSpPr txBox="1"/>
            <p:nvPr/>
          </p:nvSpPr>
          <p:spPr>
            <a:xfrm>
              <a:off x="12410" y="4131"/>
              <a:ext cx="412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不需要时释放内存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垃圾回收机制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当一个值失去引用之后就会回收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一般的</a:t>
            </a:r>
            <a:r>
              <a:rPr lang="zh-CN" altLang="en-US">
                <a:solidFill>
                  <a:schemeClr val="tx1"/>
                </a:solidFill>
              </a:rPr>
              <a:t>，当一个函数的执行上下文运行完毕之后，内部的所有内容就会失去引用，被垃圾回收机制回收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但是</a:t>
            </a:r>
            <a:r>
              <a:rPr lang="zh-CN" altLang="en-US">
                <a:solidFill>
                  <a:schemeClr val="tx1"/>
                </a:solidFill>
              </a:rPr>
              <a:t>，一个函数的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执行上下文运行完毕之后，内部的内容仍然被引用着，就不会被回收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垃圾回收机制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垃圾回收机制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1168400"/>
            <a:ext cx="9148445" cy="465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分析代码运行过程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0.html</a:t>
            </a:r>
            <a:endParaRPr lang="en-US" altLang="zh-CN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274445"/>
            <a:ext cx="4590415" cy="47186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分析代码运行过程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1608455"/>
            <a:ext cx="4710430" cy="3823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90" y="2713355"/>
            <a:ext cx="2567940" cy="1211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团队"/>
          <p:cNvSpPr/>
          <p:nvPr/>
        </p:nvSpPr>
        <p:spPr bwMode="auto">
          <a:xfrm>
            <a:off x="6879590" y="2779078"/>
            <a:ext cx="935990" cy="108013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14.html</a:t>
            </a:r>
            <a:endParaRPr lang="en-US" altLang="zh-CN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1103630"/>
            <a:ext cx="9946640" cy="499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5293995"/>
          </a:xfrm>
          <a:solidFill>
            <a:schemeClr val="bg1"/>
          </a:solidFill>
        </p:spPr>
        <p:txBody>
          <a:bodyPr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函数</a:t>
            </a:r>
            <a:r>
              <a:rPr lang="zh-CN" altLang="en-US"/>
              <a:t>定义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/>
              <a:t> [[scope]]  </a:t>
            </a:r>
            <a:r>
              <a:rPr lang="zh-CN" altLang="en-US"/>
              <a:t>作用域确定</a:t>
            </a:r>
            <a:endParaRPr lang="zh-CN" altLang="en-US"/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800"/>
              <a:t> 函数执行</a:t>
            </a:r>
            <a:endParaRPr lang="zh-CN" altLang="en-US" sz="28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编译阶段             </a:t>
            </a:r>
            <a:r>
              <a:rPr lang="zh-CN" altLang="en-US">
                <a:sym typeface="+mn-ea"/>
              </a:rPr>
              <a:t>作用域链确定  创建变量对象（声明提升规则）</a:t>
            </a:r>
            <a:endParaRPr lang="zh-CN" altLang="en-US">
              <a:sym typeface="+mn-ea"/>
            </a:endParaRPr>
          </a:p>
          <a:p>
            <a:pPr marL="168275" lvl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</a:rPr>
              <a:t>    （执行上下文创建阶段）</a:t>
            </a:r>
            <a:endParaRPr lang="zh-CN" altLang="en-US" sz="24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执行阶段             修改变量对象</a:t>
            </a:r>
            <a:endParaRPr lang="zh-CN" altLang="en-US" sz="2400"/>
          </a:p>
          <a:p>
            <a:pPr marL="168275" lvl="1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（执行上下文执行阶段）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 函数执行结束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执行环境不被引用，执行上下文被销毁</a:t>
            </a:r>
            <a:endParaRPr lang="zh-CN" altLang="en-US" sz="24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执行环境被引用，执行上下文不销毁</a:t>
            </a:r>
            <a:endParaRPr lang="zh-CN" altLang="en-US"/>
          </a:p>
          <a:p>
            <a:pPr lvl="1">
              <a:lnSpc>
                <a:spcPct val="130000"/>
              </a:lnSpc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078480" y="3162935"/>
            <a:ext cx="8229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>
            <a:off x="3078480" y="4090670"/>
            <a:ext cx="8229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>
                <a:sym typeface="+mn-ea"/>
              </a:rPr>
              <a:t>8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>
                <a:sym typeface="+mn-ea"/>
              </a:rPr>
              <a:t>15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16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6744970" y="2338705"/>
            <a:ext cx="431800" cy="360045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断点调试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观察 JavaScript 的执行过程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直观查看函数调用栈，作用域链，变量对象，闭包，this 等信息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快速定位代码错误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工具位置</a:t>
            </a:r>
            <a:endParaRPr lang="zh-CN" altLang="en-US" sz="280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065" y="4069715"/>
            <a:ext cx="3581400" cy="63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908550"/>
            <a:ext cx="11168380" cy="4908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/>
              <a:t>选中调试文件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1950" y="2124710"/>
            <a:ext cx="939546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0734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JavaScript 是一种具有函数优先的轻量级，解释型或即时编译型的编程语言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编译型语言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写的程序执行之前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需要一个专门的编译过程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程序编译成为机器语言的文件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解释型语言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在运行程序的时候才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，每执行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一段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代码就要翻译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一段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两种方式只是编译的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不同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JavaScript 编译型</a:t>
            </a:r>
            <a:r>
              <a:rPr lang="zh-CN" altLang="en-US">
                <a:sym typeface="+mn-ea"/>
              </a:rPr>
              <a:t>语言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认识</a:t>
            </a:r>
            <a:r>
              <a:rPr lang="en-US" altLang="zh-CN">
                <a:sym typeface="+mn-ea"/>
              </a:rPr>
              <a:t>断点调试</a:t>
            </a:r>
            <a:r>
              <a:rPr lang="zh-CN" altLang="en-US">
                <a:sym typeface="+mn-ea"/>
              </a:rPr>
              <a:t>工具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1863090"/>
            <a:ext cx="9138920" cy="4478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8382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JavaScript 代码的执行过程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 引擎是一段一段地运行代码的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代码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执行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时，会为当前代码创建相应的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运行环境</a:t>
            </a:r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JavaScript </a:t>
            </a:r>
            <a:r>
              <a:rPr lang="zh-CN" altLang="en-US"/>
              <a:t>运行环境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全局环境：代码运行起来后会进入全局环境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函数环境：当函数被调用执行时，会进入当前函数中执行代码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eval </a:t>
            </a:r>
            <a:r>
              <a:rPr lang="zh-CN" altLang="en-US">
                <a:solidFill>
                  <a:schemeClr val="tx1"/>
                </a:solidFill>
              </a:rPr>
              <a:t>环境：不建议使用，不做介绍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JavaScript </a:t>
            </a:r>
            <a:r>
              <a:rPr lang="zh-CN" altLang="en-US"/>
              <a:t>运行环境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465570" y="1070610"/>
            <a:ext cx="2011680" cy="552450"/>
          </a:xfrm>
          <a:prstGeom prst="wedgeRoundRectCallout">
            <a:avLst>
              <a:gd name="adj1" fmla="val -109722"/>
              <a:gd name="adj2" fmla="val 9425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一段一段？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63804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执行上下文（execution context）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可以理解为当前代码的运行环境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作用是用来保存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当前代码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运行时所需要的数据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全局环境、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函数环境中会创建执行上下</a:t>
            </a:r>
            <a:r>
              <a:rPr lang="zh-CN" altLang="en-US">
                <a:solidFill>
                  <a:schemeClr val="tx1"/>
                </a:solidFill>
              </a:rPr>
              <a:t>文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ym typeface="+mn-ea"/>
              </a:rPr>
              <a:t>执行上下文栈（Execution context stack，ECS）</a:t>
            </a:r>
            <a:endParaRPr lang="en-US" altLang="zh-CN" sz="3265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执行上下文栈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按照函数的调用顺序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来管理执行上下文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栈底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永远是全局上下文，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栈顶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是当前正在执行的函数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特点：先进后出</a:t>
            </a:r>
            <a:endParaRPr lang="en-US" altLang="zh-CN" sz="2400">
              <a:solidFill>
                <a:schemeClr val="tx1"/>
              </a:solidFill>
            </a:endParaRPr>
          </a:p>
          <a:p>
            <a:pPr lvl="0"/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执行上下文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执行上下文栈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3375660"/>
            <a:ext cx="11423650" cy="3242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25" y="236855"/>
            <a:ext cx="4442460" cy="32759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1193165" y="1638300"/>
            <a:ext cx="4236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Global Context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什么时候出栈或者销毁？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06455" y="10096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tags/tag1.xml><?xml version="1.0" encoding="utf-8"?>
<p:tagLst xmlns:p="http://schemas.openxmlformats.org/presentationml/2006/main">
  <p:tag name="REFSHAPE" val="471947252"/>
  <p:tag name="KSO_WM_UNIT_PLACING_PICTURE_USER_VIEWPORT" val="{&quot;height&quot;:8400,&quot;width&quot;:8100}"/>
</p:tagLst>
</file>

<file path=ppt/tags/tag2.xml><?xml version="1.0" encoding="utf-8"?>
<p:tagLst xmlns:p="http://schemas.openxmlformats.org/presentationml/2006/main">
  <p:tag name="KSO_WM_UNIT_PLACING_PICTURE_USER_VIEWPORT" val="{&quot;height&quot;:5616,&quot;width&quot;:5772}"/>
</p:tagLst>
</file>

<file path=ppt/tags/tag3.xml><?xml version="1.0" encoding="utf-8"?>
<p:tagLst xmlns:p="http://schemas.openxmlformats.org/presentationml/2006/main">
  <p:tag name="KSO_WM_UNIT_PLACING_PICTURE_USER_VIEWPORT" val="{&quot;height&quot;:7236,&quot;width&quot;:5424}"/>
</p:tagLst>
</file>

<file path=ppt/tags/tag4.xml><?xml version="1.0" encoding="utf-8"?>
<p:tagLst xmlns:p="http://schemas.openxmlformats.org/presentationml/2006/main">
  <p:tag name="KSO_WM_UNIT_PLACING_PICTURE_USER_VIEWPORT" val="{&quot;height&quot;:348,&quot;width&quot;:648}"/>
</p:tagLst>
</file>

<file path=ppt/tags/tag5.xml><?xml version="1.0" encoding="utf-8"?>
<p:tagLst xmlns:p="http://schemas.openxmlformats.org/presentationml/2006/main">
  <p:tag name="REFSHAPE" val="471997028"/>
  <p:tag name="KSO_WM_UNIT_PLACING_PICTURE_USER_VIEWPORT" val="{&quot;height&quot;:5100,&quot;width&quot;:1479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3587</Words>
  <Application>WPS 演示</Application>
  <PresentationFormat>宽屏</PresentationFormat>
  <Paragraphs>430</Paragraphs>
  <Slides>60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4_Office 主题​​</vt:lpstr>
      <vt:lpstr>5_Office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1264</cp:revision>
  <dcterms:created xsi:type="dcterms:W3CDTF">2013-01-31T00:22:00Z</dcterms:created>
  <dcterms:modified xsi:type="dcterms:W3CDTF">2020-03-08T09:36:44Z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