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4" r:id="rId1"/>
  </p:sldMasterIdLst>
  <p:notesMasterIdLst>
    <p:notesMasterId r:id="rId24"/>
  </p:notesMasterIdLst>
  <p:sldIdLst>
    <p:sldId id="256" r:id="rId2"/>
    <p:sldId id="257" r:id="rId3"/>
    <p:sldId id="259" r:id="rId4"/>
    <p:sldId id="260" r:id="rId5"/>
    <p:sldId id="264" r:id="rId6"/>
    <p:sldId id="269" r:id="rId7"/>
    <p:sldId id="270" r:id="rId8"/>
    <p:sldId id="271" r:id="rId9"/>
    <p:sldId id="272" r:id="rId10"/>
    <p:sldId id="273" r:id="rId11"/>
    <p:sldId id="268" r:id="rId12"/>
    <p:sldId id="265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66" r:id="rId22"/>
    <p:sldId id="267" r:id="rId23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-155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3498613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Toby</a:t>
            </a:r>
          </a:p>
          <a:p>
            <a:pPr marL="457200" lvl="0" indent="-317500" rtl="0">
              <a:buClr>
                <a:srgbClr val="000000"/>
              </a:buClr>
              <a:buSzPct val="212121"/>
              <a:buFont typeface="Arial"/>
              <a:buChar char="•"/>
            </a:pPr>
            <a:r>
              <a:rPr lang="en"/>
              <a:t>We are team Neonatal Assist.</a:t>
            </a:r>
          </a:p>
          <a:p>
            <a:pPr marL="457200" lvl="0" indent="-317500" rtl="0">
              <a:buClr>
                <a:srgbClr val="000000"/>
              </a:buClr>
              <a:buSzPct val="212121"/>
              <a:buFont typeface="Arial"/>
              <a:buChar char="•"/>
            </a:pPr>
            <a:r>
              <a:rPr lang="en"/>
              <a:t>Our Dev Team consists of Jessica Chaya, Xiaoxia Jian, and Tobias Kahan (me).</a:t>
            </a:r>
          </a:p>
          <a:p>
            <a:endParaRPr lang="e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Jessica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Jessica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Jessica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Jessica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Jessica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Jessica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Jessica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Jessica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Jessica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Jessica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Toby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Jessica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Jessica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Development Team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"/>
              <a:t>Toby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Xiaoxia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Jessica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Jessica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Jessica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Jessica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Jessica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x" type="tx">
  <p:cSld name="tx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marL="742950" indent="-285750" rtl="0">
              <a:defRPr/>
            </a:lvl2pPr>
            <a:lvl3pPr marL="1143000" indent="-228600" rtl="0">
              <a:defRPr/>
            </a:lvl3pPr>
            <a:lvl4pPr marL="1600200" indent="-228600"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ColTx" type="twoColTx">
  <p:cSld name="twoColTx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2"/>
          </p:nvPr>
        </p:nvSpPr>
        <p:spPr>
          <a:xfrm>
            <a:off x="4692273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Only" type="titleOnly">
  <p:cSld name="titleOnl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_ONLY">
  <p:cSld name="CAPTION_ONL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457200" y="5875078"/>
            <a:ext cx="8229600" cy="69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1pPr>
            <a:lvl2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2pPr>
            <a:lvl3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3pPr>
            <a:lvl4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4pPr>
            <a:lvl5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5pPr>
            <a:lvl6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6pPr>
            <a:lvl7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7pPr>
            <a:lvl8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8pPr>
            <a:lvl9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342900" algn="l" rtl="0">
              <a:spcBef>
                <a:spcPts val="600"/>
              </a:spcBef>
              <a:buClr>
                <a:schemeClr val="dk1"/>
              </a:buClr>
              <a:buSzPct val="166666"/>
              <a:buFont typeface="Arial"/>
              <a:buChar char="•"/>
              <a:defRPr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indent="-285750" algn="l" rtl="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indent="-228600" algn="l" rtl="0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indent="-228600" algn="l" rtl="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indent="-228600" algn="l" rtl="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8.jpg"/><Relationship Id="rId5" Type="http://schemas.openxmlformats.org/officeDocument/2006/relationships/image" Target="../media/image9.jpg"/><Relationship Id="rId6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1.jpg"/><Relationship Id="rId5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3.jpg"/><Relationship Id="rId5" Type="http://schemas.openxmlformats.org/officeDocument/2006/relationships/image" Target="../media/image14.jpg"/><Relationship Id="rId6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5.jpg"/><Relationship Id="rId5" Type="http://schemas.openxmlformats.org/officeDocument/2006/relationships/image" Target="../media/image16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7.jpg"/><Relationship Id="rId5" Type="http://schemas.openxmlformats.org/officeDocument/2006/relationships/image" Target="../media/image18.jpg"/><Relationship Id="rId6" Type="http://schemas.openxmlformats.org/officeDocument/2006/relationships/image" Target="../media/image19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hyperlink" Target="http://neonatal-assist.herokuapp.com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6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5.jpg"/><Relationship Id="rId5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5.jpg"/><Relationship Id="rId5" Type="http://schemas.openxmlformats.org/officeDocument/2006/relationships/image" Target="../media/image4.jpg"/><Relationship Id="rId6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6.jpg"/><Relationship Id="rId5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8.jpg"/><Relationship Id="rId5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ctrTitle"/>
          </p:nvPr>
        </p:nvSpPr>
        <p:spPr>
          <a:xfrm>
            <a:off x="451568" y="4462611"/>
            <a:ext cx="8233800" cy="12989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buNone/>
            </a:pPr>
            <a:r>
              <a:rPr lang="en" sz="8000" b="0" dirty="0">
                <a:latin typeface="Malayalam MN"/>
                <a:ea typeface="Wire One"/>
                <a:cs typeface="Malayalam MN"/>
                <a:sym typeface="Wire One"/>
              </a:rPr>
              <a:t>Neonatal Assist</a:t>
            </a:r>
          </a:p>
        </p:txBody>
      </p:sp>
      <p:sp>
        <p:nvSpPr>
          <p:cNvPr id="24" name="Shape 24"/>
          <p:cNvSpPr txBox="1">
            <a:spLocks noGrp="1"/>
          </p:cNvSpPr>
          <p:nvPr>
            <p:ph type="subTitle" idx="1"/>
          </p:nvPr>
        </p:nvSpPr>
        <p:spPr>
          <a:xfrm>
            <a:off x="490568" y="5572537"/>
            <a:ext cx="8194800" cy="1046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buNone/>
            </a:pPr>
            <a:r>
              <a:rPr lang="en" sz="2300" b="1" dirty="0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Jessica Chaya, Xiaoxia Jian, &amp; Tobias Kahan, </a:t>
            </a:r>
            <a:br>
              <a:rPr lang="en" sz="2300" b="1" dirty="0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lang="en" sz="2300" b="1" dirty="0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Presentation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IMG_0493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170" y="1590426"/>
            <a:ext cx="2733663" cy="4100496"/>
          </a:xfrm>
          <a:prstGeom prst="rect">
            <a:avLst/>
          </a:prstGeom>
        </p:spPr>
      </p:pic>
      <p:pic>
        <p:nvPicPr>
          <p:cNvPr id="5" name="Picture 4" descr="IMG_0494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638" y="1590426"/>
            <a:ext cx="2733664" cy="4100496"/>
          </a:xfrm>
          <a:prstGeom prst="rect">
            <a:avLst/>
          </a:prstGeom>
        </p:spPr>
      </p:pic>
      <p:sp>
        <p:nvSpPr>
          <p:cNvPr id="11" name="Right Arrow 10"/>
          <p:cNvSpPr/>
          <p:nvPr/>
        </p:nvSpPr>
        <p:spPr>
          <a:xfrm flipV="1">
            <a:off x="850286" y="4779892"/>
            <a:ext cx="2319351" cy="11214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IMG_0495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9320" y="1590426"/>
            <a:ext cx="2733664" cy="4100496"/>
          </a:xfrm>
          <a:prstGeom prst="rect">
            <a:avLst/>
          </a:prstGeom>
        </p:spPr>
      </p:pic>
      <p:sp>
        <p:nvSpPr>
          <p:cNvPr id="13" name="Right Arrow 12"/>
          <p:cNvSpPr/>
          <p:nvPr/>
        </p:nvSpPr>
        <p:spPr>
          <a:xfrm flipV="1">
            <a:off x="4233069" y="3219099"/>
            <a:ext cx="1956252" cy="11214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533233"/>
      </p:ext>
    </p:extLst>
  </p:cSld>
  <p:clrMapOvr>
    <a:masterClrMapping/>
  </p:clrMapOvr>
  <p:transition xmlns:p14="http://schemas.microsoft.com/office/powerpoint/2010/main"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MG_0496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342" y="1407357"/>
            <a:ext cx="2733665" cy="4100497"/>
          </a:xfrm>
          <a:prstGeom prst="rect">
            <a:avLst/>
          </a:prstGeom>
        </p:spPr>
      </p:pic>
      <p:sp>
        <p:nvSpPr>
          <p:cNvPr id="9" name="Process 8"/>
          <p:cNvSpPr/>
          <p:nvPr/>
        </p:nvSpPr>
        <p:spPr>
          <a:xfrm>
            <a:off x="3449404" y="1933685"/>
            <a:ext cx="182178" cy="3574169"/>
          </a:xfrm>
          <a:prstGeom prst="flowChartProcess">
            <a:avLst/>
          </a:prstGeom>
          <a:solidFill>
            <a:schemeClr val="tx2">
              <a:lumMod val="90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" name="Right Arrow 9"/>
          <p:cNvSpPr/>
          <p:nvPr/>
        </p:nvSpPr>
        <p:spPr>
          <a:xfrm rot="5400000" flipV="1">
            <a:off x="2563930" y="3489896"/>
            <a:ext cx="1951402" cy="103273"/>
          </a:xfrm>
          <a:prstGeom prst="rightArrow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IMG_0497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9144" y="1407357"/>
            <a:ext cx="2764177" cy="4146265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3641007" y="3455459"/>
            <a:ext cx="1758137" cy="4576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258985"/>
      </p:ext>
    </p:extLst>
  </p:cSld>
  <p:clrMapOvr>
    <a:masterClrMapping/>
  </p:clrMapOvr>
  <p:transition xmlns:p14="http://schemas.microsoft.com/office/powerpoint/2010/main"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MG_0498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1506" y="1108776"/>
            <a:ext cx="2629510" cy="3944263"/>
          </a:xfrm>
          <a:prstGeom prst="rect">
            <a:avLst/>
          </a:prstGeom>
        </p:spPr>
      </p:pic>
      <p:pic>
        <p:nvPicPr>
          <p:cNvPr id="5" name="Picture 4" descr="IMG_0499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633" y="1108776"/>
            <a:ext cx="2629509" cy="3944264"/>
          </a:xfrm>
          <a:prstGeom prst="rect">
            <a:avLst/>
          </a:prstGeom>
        </p:spPr>
      </p:pic>
      <p:pic>
        <p:nvPicPr>
          <p:cNvPr id="9" name="Picture 8" descr="IMG_0489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288" y="1105988"/>
            <a:ext cx="2631368" cy="3947052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2025008" y="4382255"/>
            <a:ext cx="1146498" cy="45719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4827986" y="2162571"/>
            <a:ext cx="1398647" cy="45719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MG_0500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913" y="1109866"/>
            <a:ext cx="2936760" cy="4405140"/>
          </a:xfrm>
          <a:prstGeom prst="rect">
            <a:avLst/>
          </a:prstGeom>
        </p:spPr>
      </p:pic>
      <p:pic>
        <p:nvPicPr>
          <p:cNvPr id="6" name="Picture 5" descr="IMG_0501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4093" y="1067298"/>
            <a:ext cx="2965139" cy="4447708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3603833" y="2288432"/>
            <a:ext cx="1590260" cy="45719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445204"/>
      </p:ext>
    </p:extLst>
  </p:cSld>
  <p:clrMapOvr>
    <a:masterClrMapping/>
  </p:clrMapOvr>
  <p:transition xmlns:p14="http://schemas.microsoft.com/office/powerpoint/2010/main"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MG_0502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044" y="1384473"/>
            <a:ext cx="2520081" cy="3780122"/>
          </a:xfrm>
          <a:prstGeom prst="rect">
            <a:avLst/>
          </a:prstGeom>
        </p:spPr>
      </p:pic>
      <p:pic>
        <p:nvPicPr>
          <p:cNvPr id="5" name="Picture 4" descr="IMG_0503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2046" y="1384473"/>
            <a:ext cx="2524287" cy="3786431"/>
          </a:xfrm>
          <a:prstGeom prst="rect">
            <a:avLst/>
          </a:prstGeom>
        </p:spPr>
      </p:pic>
      <p:pic>
        <p:nvPicPr>
          <p:cNvPr id="6" name="Picture 5" descr="IMG_0504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5234" y="1384473"/>
            <a:ext cx="2498192" cy="3747288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1109750" y="4542490"/>
            <a:ext cx="2162296" cy="45719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4107221" y="4061930"/>
            <a:ext cx="1998013" cy="45719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269051"/>
      </p:ext>
    </p:extLst>
  </p:cSld>
  <p:clrMapOvr>
    <a:masterClrMapping/>
  </p:clrMapOvr>
  <p:transition xmlns:p14="http://schemas.microsoft.com/office/powerpoint/2010/main"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2915" y="1657191"/>
            <a:ext cx="81705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 dirty="0" smtClean="0"/>
              <a:t>Figure </a:t>
            </a:r>
            <a:r>
              <a:rPr lang="en-US" sz="2800" dirty="0"/>
              <a:t>out the right workflow for our app</a:t>
            </a:r>
            <a:r>
              <a:rPr lang="en-US" sz="2800" dirty="0" smtClean="0"/>
              <a:t>.</a:t>
            </a:r>
            <a:endParaRPr lang="en-US" sz="2800" dirty="0"/>
          </a:p>
        </p:txBody>
      </p:sp>
      <p:sp>
        <p:nvSpPr>
          <p:cNvPr id="8" name="Shape 108"/>
          <p:cNvSpPr txBox="1">
            <a:spLocks noGrp="1"/>
          </p:cNvSpPr>
          <p:nvPr>
            <p:ph type="title"/>
          </p:nvPr>
        </p:nvSpPr>
        <p:spPr>
          <a:xfrm>
            <a:off x="215542" y="565499"/>
            <a:ext cx="8253900" cy="1011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None/>
            </a:pPr>
            <a:r>
              <a:rPr lang="en-US" sz="6600" b="0" dirty="0" smtClean="0">
                <a:latin typeface="Wire One"/>
                <a:ea typeface="Wire One"/>
                <a:cs typeface="Wire One"/>
                <a:sym typeface="Wire One"/>
              </a:rPr>
              <a:t>Challenges</a:t>
            </a:r>
            <a:endParaRPr lang="en" sz="6600" b="0" dirty="0">
              <a:latin typeface="Wire One"/>
              <a:ea typeface="Wire One"/>
              <a:cs typeface="Wire One"/>
              <a:sym typeface="Wire One"/>
            </a:endParaRPr>
          </a:p>
        </p:txBody>
      </p:sp>
    </p:spTree>
    <p:extLst>
      <p:ext uri="{BB962C8B-B14F-4D97-AF65-F5344CB8AC3E}">
        <p14:creationId xmlns:p14="http://schemas.microsoft.com/office/powerpoint/2010/main" val="1764673478"/>
      </p:ext>
    </p:extLst>
  </p:cSld>
  <p:clrMapOvr>
    <a:masterClrMapping/>
  </p:clrMapOvr>
  <p:transition xmlns:p14="http://schemas.microsoft.com/office/powerpoint/2010/main"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03431" y="1657191"/>
            <a:ext cx="817051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Design an efficient workflow </a:t>
            </a:r>
            <a:r>
              <a:rPr lang="en-US" sz="2800" dirty="0"/>
              <a:t>for our </a:t>
            </a:r>
            <a:r>
              <a:rPr lang="en-US" sz="2800" dirty="0" smtClean="0"/>
              <a:t>app.</a:t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Help </a:t>
            </a:r>
            <a:r>
              <a:rPr lang="en-US" sz="2800" dirty="0"/>
              <a:t>from HCDE, Jocelyn, and usability testing with neonatal nurses.</a:t>
            </a:r>
          </a:p>
          <a:p>
            <a:endParaRPr lang="en-US" sz="2800" dirty="0"/>
          </a:p>
          <a:p>
            <a:endParaRPr lang="en-US" sz="2800" dirty="0"/>
          </a:p>
        </p:txBody>
      </p:sp>
      <p:sp>
        <p:nvSpPr>
          <p:cNvPr id="8" name="Shape 108"/>
          <p:cNvSpPr txBox="1">
            <a:spLocks noGrp="1"/>
          </p:cNvSpPr>
          <p:nvPr>
            <p:ph type="title"/>
          </p:nvPr>
        </p:nvSpPr>
        <p:spPr>
          <a:xfrm>
            <a:off x="215542" y="565499"/>
            <a:ext cx="8253900" cy="1011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None/>
            </a:pPr>
            <a:r>
              <a:rPr lang="en-US" sz="6600" b="0" dirty="0" smtClean="0">
                <a:latin typeface="Wire One"/>
                <a:ea typeface="Wire One"/>
                <a:cs typeface="Wire One"/>
                <a:sym typeface="Wire One"/>
              </a:rPr>
              <a:t>Challenges</a:t>
            </a:r>
            <a:endParaRPr lang="en" sz="6600" b="0" dirty="0">
              <a:latin typeface="Wire One"/>
              <a:ea typeface="Wire One"/>
              <a:cs typeface="Wire One"/>
              <a:sym typeface="Wire One"/>
            </a:endParaRPr>
          </a:p>
        </p:txBody>
      </p:sp>
      <p:sp>
        <p:nvSpPr>
          <p:cNvPr id="5" name="Minus 4"/>
          <p:cNvSpPr/>
          <p:nvPr/>
        </p:nvSpPr>
        <p:spPr>
          <a:xfrm>
            <a:off x="114410" y="1533646"/>
            <a:ext cx="822960" cy="822960"/>
          </a:xfrm>
          <a:prstGeom prst="mathMinus">
            <a:avLst/>
          </a:prstGeom>
          <a:solidFill>
            <a:schemeClr val="accent6">
              <a:lumMod val="75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6" name="Plus 5"/>
          <p:cNvSpPr/>
          <p:nvPr/>
        </p:nvSpPr>
        <p:spPr>
          <a:xfrm>
            <a:off x="80471" y="2540106"/>
            <a:ext cx="914400" cy="914400"/>
          </a:xfrm>
          <a:prstGeom prst="mathPlus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820625"/>
      </p:ext>
    </p:extLst>
  </p:cSld>
  <p:clrMapOvr>
    <a:masterClrMapping/>
  </p:clrMapOvr>
  <p:transition xmlns:p14="http://schemas.microsoft.com/office/powerpoint/2010/main"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108"/>
          <p:cNvSpPr txBox="1">
            <a:spLocks noGrp="1"/>
          </p:cNvSpPr>
          <p:nvPr>
            <p:ph type="title"/>
          </p:nvPr>
        </p:nvSpPr>
        <p:spPr>
          <a:xfrm>
            <a:off x="215542" y="565499"/>
            <a:ext cx="8253900" cy="1011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None/>
            </a:pPr>
            <a:r>
              <a:rPr lang="en-US" sz="6600" b="0" dirty="0" smtClean="0">
                <a:latin typeface="Wire One"/>
                <a:ea typeface="Wire One"/>
                <a:cs typeface="Wire One"/>
                <a:sym typeface="Wire One"/>
              </a:rPr>
              <a:t>Challenges</a:t>
            </a:r>
            <a:endParaRPr lang="en" sz="6600" b="0" dirty="0">
              <a:latin typeface="Wire One"/>
              <a:ea typeface="Wire One"/>
              <a:cs typeface="Wire One"/>
              <a:sym typeface="Wire One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03431" y="1657191"/>
            <a:ext cx="817051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Integrating third party libraries with ODK.</a:t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Modify ODK Builder.</a:t>
            </a:r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  <p:sp>
        <p:nvSpPr>
          <p:cNvPr id="6" name="Minus 5"/>
          <p:cNvSpPr/>
          <p:nvPr/>
        </p:nvSpPr>
        <p:spPr>
          <a:xfrm>
            <a:off x="114410" y="1533646"/>
            <a:ext cx="822960" cy="822960"/>
          </a:xfrm>
          <a:prstGeom prst="mathMinus">
            <a:avLst/>
          </a:prstGeom>
          <a:solidFill>
            <a:schemeClr val="accent6">
              <a:lumMod val="75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7" name="Plus 6"/>
          <p:cNvSpPr/>
          <p:nvPr/>
        </p:nvSpPr>
        <p:spPr>
          <a:xfrm>
            <a:off x="80471" y="2345592"/>
            <a:ext cx="914400" cy="914400"/>
          </a:xfrm>
          <a:prstGeom prst="mathPlus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766010"/>
      </p:ext>
    </p:extLst>
  </p:cSld>
  <p:clrMapOvr>
    <a:masterClrMapping/>
  </p:clrMapOvr>
  <p:transition xmlns:p14="http://schemas.microsoft.com/office/powerpoint/2010/main"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108"/>
          <p:cNvSpPr txBox="1">
            <a:spLocks noGrp="1"/>
          </p:cNvSpPr>
          <p:nvPr>
            <p:ph type="title"/>
          </p:nvPr>
        </p:nvSpPr>
        <p:spPr>
          <a:xfrm>
            <a:off x="215542" y="565499"/>
            <a:ext cx="8253900" cy="1011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None/>
            </a:pPr>
            <a:r>
              <a:rPr lang="en-US" sz="6600" b="0" dirty="0" smtClean="0">
                <a:latin typeface="Wire One"/>
                <a:ea typeface="Wire One"/>
                <a:cs typeface="Wire One"/>
                <a:sym typeface="Wire One"/>
              </a:rPr>
              <a:t>Challenges</a:t>
            </a:r>
            <a:endParaRPr lang="en" sz="6600" b="0" dirty="0">
              <a:latin typeface="Wire One"/>
              <a:ea typeface="Wire One"/>
              <a:cs typeface="Wire One"/>
              <a:sym typeface="Wire One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03431" y="1657191"/>
            <a:ext cx="817051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Version control of XLSX (No support for merging spreadsheets).</a:t>
            </a:r>
          </a:p>
          <a:p>
            <a:endParaRPr lang="en-US" sz="2800" dirty="0"/>
          </a:p>
          <a:p>
            <a:r>
              <a:rPr lang="en-US" sz="2800" dirty="0" smtClean="0"/>
              <a:t>Side-by-side copy and paste.</a:t>
            </a:r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  <p:sp>
        <p:nvSpPr>
          <p:cNvPr id="6" name="Minus 5"/>
          <p:cNvSpPr/>
          <p:nvPr/>
        </p:nvSpPr>
        <p:spPr>
          <a:xfrm>
            <a:off x="114410" y="1533646"/>
            <a:ext cx="822960" cy="822960"/>
          </a:xfrm>
          <a:prstGeom prst="mathMinus">
            <a:avLst/>
          </a:prstGeom>
          <a:solidFill>
            <a:schemeClr val="accent6">
              <a:lumMod val="75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7" name="Plus 6"/>
          <p:cNvSpPr/>
          <p:nvPr/>
        </p:nvSpPr>
        <p:spPr>
          <a:xfrm>
            <a:off x="80471" y="2802792"/>
            <a:ext cx="914400" cy="914400"/>
          </a:xfrm>
          <a:prstGeom prst="mathPlus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906619"/>
      </p:ext>
    </p:extLst>
  </p:cSld>
  <p:clrMapOvr>
    <a:masterClrMapping/>
  </p:clrMapOvr>
  <p:transition xmlns:p14="http://schemas.microsoft.com/office/powerpoint/2010/main"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108"/>
          <p:cNvSpPr txBox="1">
            <a:spLocks noGrp="1"/>
          </p:cNvSpPr>
          <p:nvPr>
            <p:ph type="title"/>
          </p:nvPr>
        </p:nvSpPr>
        <p:spPr>
          <a:xfrm>
            <a:off x="215542" y="565499"/>
            <a:ext cx="8253900" cy="1011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None/>
            </a:pPr>
            <a:r>
              <a:rPr lang="en-US" sz="6600" b="0" dirty="0" smtClean="0">
                <a:latin typeface="Wire One"/>
                <a:ea typeface="Wire One"/>
                <a:cs typeface="Wire One"/>
                <a:sym typeface="Wire One"/>
              </a:rPr>
              <a:t>Challenges</a:t>
            </a:r>
            <a:endParaRPr lang="en" sz="6600" b="0" dirty="0">
              <a:latin typeface="Wire One"/>
              <a:ea typeface="Wire One"/>
              <a:cs typeface="Wire One"/>
              <a:sym typeface="Wire One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03431" y="1657191"/>
            <a:ext cx="817051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Tailor ODK Survey to the requirements of our app.</a:t>
            </a:r>
          </a:p>
          <a:p>
            <a:endParaRPr lang="en-US" sz="2800" dirty="0"/>
          </a:p>
          <a:p>
            <a:r>
              <a:rPr lang="en-US" sz="2800" dirty="0" smtClean="0"/>
              <a:t>Contact experts in the field (Mitch).</a:t>
            </a:r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  <p:sp>
        <p:nvSpPr>
          <p:cNvPr id="6" name="Minus 5"/>
          <p:cNvSpPr/>
          <p:nvPr/>
        </p:nvSpPr>
        <p:spPr>
          <a:xfrm>
            <a:off x="114410" y="1533646"/>
            <a:ext cx="822960" cy="822960"/>
          </a:xfrm>
          <a:prstGeom prst="mathMinus">
            <a:avLst/>
          </a:prstGeom>
          <a:solidFill>
            <a:schemeClr val="accent6">
              <a:lumMod val="75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7" name="Plus 6"/>
          <p:cNvSpPr/>
          <p:nvPr/>
        </p:nvSpPr>
        <p:spPr>
          <a:xfrm>
            <a:off x="80471" y="2356606"/>
            <a:ext cx="914400" cy="914400"/>
          </a:xfrm>
          <a:prstGeom prst="mathPlus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372293"/>
      </p:ext>
    </p:extLst>
  </p:cSld>
  <p:clrMapOvr>
    <a:masterClrMapping/>
  </p:clrMapOvr>
  <p:transition xmlns:p14="http://schemas.microsoft.com/office/powerpoint/2010/main"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20913" y="645592"/>
            <a:ext cx="2035878" cy="971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None/>
            </a:pPr>
            <a:r>
              <a:rPr lang="en" sz="6600" b="0" dirty="0">
                <a:latin typeface="Wire One"/>
                <a:ea typeface="Wire One"/>
                <a:cs typeface="Wire One"/>
                <a:sym typeface="Wire One"/>
              </a:rPr>
              <a:t>Link</a:t>
            </a:r>
          </a:p>
        </p:txBody>
      </p:sp>
      <p:sp>
        <p:nvSpPr>
          <p:cNvPr id="30" name="Shape 30"/>
          <p:cNvSpPr txBox="1"/>
          <p:nvPr/>
        </p:nvSpPr>
        <p:spPr>
          <a:xfrm>
            <a:off x="487775" y="1524000"/>
            <a:ext cx="7767899" cy="2665799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sz="3600" dirty="0"/>
              <a:t>Please visit us during the presentation.</a:t>
            </a:r>
          </a:p>
          <a:p>
            <a:pPr>
              <a:buNone/>
            </a:pPr>
            <a:r>
              <a:rPr lang="en" sz="3600" u="sng" dirty="0">
                <a:solidFill>
                  <a:schemeClr val="hlink"/>
                </a:solidFill>
                <a:hlinkClick r:id="rId4"/>
              </a:rPr>
              <a:t>neonatal-assist.herokuapp.com/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108"/>
          <p:cNvSpPr txBox="1">
            <a:spLocks noGrp="1"/>
          </p:cNvSpPr>
          <p:nvPr>
            <p:ph type="title"/>
          </p:nvPr>
        </p:nvSpPr>
        <p:spPr>
          <a:xfrm>
            <a:off x="215542" y="565499"/>
            <a:ext cx="8253900" cy="1011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None/>
            </a:pPr>
            <a:r>
              <a:rPr lang="en-US" sz="6600" b="0" dirty="0" smtClean="0">
                <a:latin typeface="Wire One"/>
                <a:ea typeface="Wire One"/>
                <a:cs typeface="Wire One"/>
                <a:sym typeface="Wire One"/>
              </a:rPr>
              <a:t>Challenges</a:t>
            </a:r>
            <a:endParaRPr lang="en" sz="6600" b="0" dirty="0">
              <a:latin typeface="Wire One"/>
              <a:ea typeface="Wire One"/>
              <a:cs typeface="Wire One"/>
              <a:sym typeface="Wire One"/>
            </a:endParaRPr>
          </a:p>
        </p:txBody>
      </p:sp>
    </p:spTree>
    <p:extLst>
      <p:ext uri="{BB962C8B-B14F-4D97-AF65-F5344CB8AC3E}">
        <p14:creationId xmlns:p14="http://schemas.microsoft.com/office/powerpoint/2010/main" val="2828973654"/>
      </p:ext>
    </p:extLst>
  </p:cSld>
  <p:clrMapOvr>
    <a:masterClrMapping/>
  </p:clrMapOvr>
  <p:transition xmlns:p14="http://schemas.microsoft.com/office/powerpoint/2010/main"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title"/>
          </p:nvPr>
        </p:nvSpPr>
        <p:spPr>
          <a:xfrm>
            <a:off x="432915" y="645592"/>
            <a:ext cx="8253900" cy="1011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None/>
            </a:pPr>
            <a:r>
              <a:rPr lang="en" sz="6600" b="0" dirty="0">
                <a:latin typeface="Wire One"/>
                <a:ea typeface="Wire One"/>
                <a:cs typeface="Wire One"/>
                <a:sym typeface="Wire One"/>
              </a:rPr>
              <a:t>Self-Evaluation</a:t>
            </a:r>
          </a:p>
        </p:txBody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457200" y="1818766"/>
            <a:ext cx="8229600" cy="4748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buClr>
                <a:schemeClr val="dk1"/>
              </a:buClr>
              <a:buSzPct val="217391"/>
              <a:buFont typeface="Arial"/>
              <a:buChar char="•"/>
            </a:pPr>
            <a:r>
              <a:rPr lang="en" sz="2300">
                <a:latin typeface="Raleway"/>
                <a:ea typeface="Raleway"/>
                <a:cs typeface="Raleway"/>
                <a:sym typeface="Raleway"/>
              </a:rPr>
              <a:t>How we will evaluate ourselves?</a:t>
            </a:r>
          </a:p>
          <a:p>
            <a:pPr marL="914400" lvl="1" indent="-381000" rtl="0">
              <a:buClr>
                <a:schemeClr val="dk1"/>
              </a:buClr>
              <a:buSzPct val="104347"/>
              <a:buFont typeface="Courier New"/>
              <a:buChar char="o"/>
            </a:pPr>
            <a:r>
              <a:rPr lang="en" sz="2300">
                <a:latin typeface="Raleway"/>
                <a:ea typeface="Raleway"/>
                <a:cs typeface="Raleway"/>
                <a:sym typeface="Raleway"/>
              </a:rPr>
              <a:t>Functionality</a:t>
            </a:r>
          </a:p>
          <a:p>
            <a:pPr marL="914400" lvl="1" indent="-381000" rtl="0">
              <a:buClr>
                <a:schemeClr val="dk1"/>
              </a:buClr>
              <a:buSzPct val="104347"/>
              <a:buFont typeface="Courier New"/>
              <a:buChar char="o"/>
            </a:pPr>
            <a:r>
              <a:rPr lang="en" sz="2300">
                <a:latin typeface="Raleway"/>
                <a:ea typeface="Raleway"/>
                <a:cs typeface="Raleway"/>
                <a:sym typeface="Raleway"/>
              </a:rPr>
              <a:t>Usability testing from nurses and feedback</a:t>
            </a:r>
          </a:p>
          <a:p>
            <a:pPr marL="914400" lvl="1" indent="-381000" rtl="0">
              <a:buClr>
                <a:schemeClr val="dk1"/>
              </a:buClr>
              <a:buSzPct val="104347"/>
              <a:buFont typeface="Courier New"/>
              <a:buChar char="o"/>
            </a:pPr>
            <a:r>
              <a:rPr lang="en" sz="2300">
                <a:latin typeface="Raleway"/>
                <a:ea typeface="Raleway"/>
                <a:cs typeface="Raleway"/>
                <a:sym typeface="Raleway"/>
              </a:rPr>
              <a:t>Platform-compatibility</a:t>
            </a:r>
          </a:p>
          <a:p>
            <a:endParaRPr lang="en" sz="23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10" name="Shape 110"/>
          <p:cNvSpPr/>
          <p:nvPr/>
        </p:nvSpPr>
        <p:spPr>
          <a:xfrm>
            <a:off x="338390" y="3504560"/>
            <a:ext cx="1566866" cy="2337295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  <p:sp>
        <p:nvSpPr>
          <p:cNvPr id="111" name="Shape 111"/>
          <p:cNvSpPr/>
          <p:nvPr/>
        </p:nvSpPr>
        <p:spPr>
          <a:xfrm>
            <a:off x="2374105" y="3536529"/>
            <a:ext cx="3363270" cy="2273356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</p:sp>
      <p:sp>
        <p:nvSpPr>
          <p:cNvPr id="112" name="Shape 112"/>
          <p:cNvSpPr/>
          <p:nvPr/>
        </p:nvSpPr>
        <p:spPr>
          <a:xfrm>
            <a:off x="6231198" y="3518978"/>
            <a:ext cx="2639751" cy="2308458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</p:sp>
    </p:spTree>
  </p:cSld>
  <p:clrMapOvr>
    <a:masterClrMapping/>
  </p:clrMapOvr>
  <p:transition xmlns:p14="http://schemas.microsoft.com/office/powerpoint/2010/main"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title"/>
          </p:nvPr>
        </p:nvSpPr>
        <p:spPr>
          <a:xfrm>
            <a:off x="432915" y="645592"/>
            <a:ext cx="8253900" cy="1011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None/>
            </a:pPr>
            <a:r>
              <a:rPr lang="en" sz="6600" b="0">
                <a:latin typeface="Wire One"/>
                <a:ea typeface="Wire One"/>
                <a:cs typeface="Wire One"/>
                <a:sym typeface="Wire One"/>
              </a:rPr>
              <a:t>Questions?</a:t>
            </a:r>
          </a:p>
        </p:txBody>
      </p:sp>
      <p:sp>
        <p:nvSpPr>
          <p:cNvPr id="118" name="Shape 118"/>
          <p:cNvSpPr txBox="1"/>
          <p:nvPr/>
        </p:nvSpPr>
        <p:spPr>
          <a:xfrm>
            <a:off x="3721749" y="645592"/>
            <a:ext cx="1252800" cy="2763899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" sz="13000"/>
              <a:t>?</a:t>
            </a:r>
          </a:p>
        </p:txBody>
      </p:sp>
      <p:sp>
        <p:nvSpPr>
          <p:cNvPr id="119" name="Shape 119"/>
          <p:cNvSpPr/>
          <p:nvPr/>
        </p:nvSpPr>
        <p:spPr>
          <a:xfrm>
            <a:off x="1685690" y="2329900"/>
            <a:ext cx="5555288" cy="3692425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</p:spTree>
  </p:cSld>
  <p:clrMapOvr>
    <a:masterClrMapping/>
  </p:clrMapOvr>
  <p:transition xmlns:p14="http://schemas.microsoft.com/office/powerpoint/2010/main"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181219" y="645592"/>
            <a:ext cx="8253900" cy="1011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buNone/>
            </a:pPr>
            <a:r>
              <a:rPr lang="en" sz="5400" b="0" dirty="0">
                <a:latin typeface="Wire One"/>
                <a:ea typeface="Wire One"/>
                <a:cs typeface="Wire One"/>
                <a:sym typeface="Wire One"/>
              </a:rPr>
              <a:t>PROJECT STATEMENT</a:t>
            </a:r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457200" y="1818766"/>
            <a:ext cx="8229600" cy="4748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sz="2600" b="1" dirty="0">
                <a:latin typeface="Raleway"/>
                <a:ea typeface="Raleway"/>
                <a:cs typeface="Raleway"/>
                <a:sym typeface="Raleway"/>
              </a:rPr>
              <a:t>PROBLEM</a:t>
            </a:r>
          </a:p>
          <a:p>
            <a:pPr lvl="0" rtl="0">
              <a:buNone/>
            </a:pPr>
            <a:r>
              <a:rPr lang="en-US" sz="2300" dirty="0" smtClean="0">
                <a:latin typeface="Raleway"/>
                <a:ea typeface="Raleway"/>
                <a:cs typeface="Raleway"/>
                <a:sym typeface="Raleway"/>
              </a:rPr>
              <a:t>	</a:t>
            </a:r>
            <a:r>
              <a:rPr lang="en" sz="2300" dirty="0" smtClean="0">
                <a:latin typeface="Raleway"/>
                <a:ea typeface="Raleway"/>
                <a:cs typeface="Raleway"/>
                <a:sym typeface="Raleway"/>
              </a:rPr>
              <a:t>Nurses </a:t>
            </a:r>
            <a:r>
              <a:rPr lang="en" sz="2300" dirty="0">
                <a:latin typeface="Raleway"/>
                <a:ea typeface="Raleway"/>
                <a:cs typeface="Raleway"/>
                <a:sym typeface="Raleway"/>
              </a:rPr>
              <a:t>do not have </a:t>
            </a:r>
            <a:r>
              <a:rPr lang="en" sz="2300" b="1" dirty="0">
                <a:latin typeface="Raleway"/>
                <a:ea typeface="Raleway"/>
                <a:cs typeface="Raleway"/>
                <a:sym typeface="Raleway"/>
              </a:rPr>
              <a:t>fast access</a:t>
            </a:r>
            <a:r>
              <a:rPr lang="en" sz="2300" dirty="0">
                <a:latin typeface="Raleway"/>
                <a:ea typeface="Raleway"/>
                <a:cs typeface="Raleway"/>
                <a:sym typeface="Raleway"/>
              </a:rPr>
              <a:t> to </a:t>
            </a:r>
            <a:r>
              <a:rPr lang="en" sz="2300" dirty="0" smtClean="0">
                <a:latin typeface="Raleway"/>
                <a:ea typeface="Raleway"/>
                <a:cs typeface="Raleway"/>
                <a:sym typeface="Raleway"/>
              </a:rPr>
              <a:t>current point-of-care</a:t>
            </a:r>
            <a:r>
              <a:rPr lang="en-US" sz="2300" dirty="0" smtClean="0"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" sz="2300" dirty="0" smtClean="0">
                <a:latin typeface="Raleway"/>
                <a:ea typeface="Raleway"/>
                <a:cs typeface="Raleway"/>
                <a:sym typeface="Raleway"/>
              </a:rPr>
              <a:t>support </a:t>
            </a:r>
            <a:r>
              <a:rPr lang="en" sz="2300" dirty="0">
                <a:latin typeface="Raleway"/>
                <a:ea typeface="Raleway"/>
                <a:cs typeface="Raleway"/>
                <a:sym typeface="Raleway"/>
              </a:rPr>
              <a:t>tools to assist in daily neonatal care.</a:t>
            </a:r>
          </a:p>
          <a:p>
            <a:endParaRPr lang="en" sz="2300" dirty="0">
              <a:latin typeface="Raleway"/>
              <a:ea typeface="Raleway"/>
              <a:cs typeface="Raleway"/>
              <a:sym typeface="Raleway"/>
            </a:endParaRPr>
          </a:p>
          <a:p>
            <a:pPr lvl="0" rtl="0">
              <a:buNone/>
            </a:pPr>
            <a:r>
              <a:rPr lang="en" sz="2600" b="1" dirty="0">
                <a:latin typeface="Raleway"/>
                <a:ea typeface="Raleway"/>
                <a:cs typeface="Raleway"/>
                <a:sym typeface="Raleway"/>
              </a:rPr>
              <a:t>SOLUTION</a:t>
            </a:r>
          </a:p>
          <a:p>
            <a:pPr>
              <a:buNone/>
            </a:pPr>
            <a:r>
              <a:rPr lang="en-US" sz="2300" dirty="0" smtClean="0">
                <a:latin typeface="Raleway"/>
                <a:ea typeface="Raleway"/>
                <a:cs typeface="Raleway"/>
                <a:sym typeface="Raleway"/>
              </a:rPr>
              <a:t>	</a:t>
            </a:r>
            <a:r>
              <a:rPr lang="en" sz="2300" dirty="0" smtClean="0">
                <a:latin typeface="Raleway"/>
                <a:ea typeface="Raleway"/>
                <a:cs typeface="Raleway"/>
                <a:sym typeface="Raleway"/>
              </a:rPr>
              <a:t>Create </a:t>
            </a:r>
            <a:r>
              <a:rPr lang="en" sz="2300" dirty="0">
                <a:latin typeface="Raleway"/>
                <a:ea typeface="Raleway"/>
                <a:cs typeface="Raleway"/>
                <a:sym typeface="Raleway"/>
              </a:rPr>
              <a:t>a visual and instructional mobile app that provides </a:t>
            </a:r>
            <a:r>
              <a:rPr lang="en" sz="2300" dirty="0" smtClean="0">
                <a:latin typeface="Raleway"/>
                <a:ea typeface="Raleway"/>
                <a:cs typeface="Raleway"/>
                <a:sym typeface="Raleway"/>
              </a:rPr>
              <a:t>a</a:t>
            </a:r>
            <a:r>
              <a:rPr lang="en-US" sz="2300" dirty="0" smtClean="0"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" sz="2300" dirty="0" smtClean="0">
                <a:latin typeface="Raleway"/>
                <a:ea typeface="Raleway"/>
                <a:cs typeface="Raleway"/>
                <a:sym typeface="Raleway"/>
              </a:rPr>
              <a:t>collection </a:t>
            </a:r>
            <a:r>
              <a:rPr lang="en" sz="2300" dirty="0">
                <a:latin typeface="Raleway"/>
                <a:ea typeface="Raleway"/>
                <a:cs typeface="Raleway"/>
                <a:sym typeface="Raleway"/>
              </a:rPr>
              <a:t>of </a:t>
            </a:r>
            <a:r>
              <a:rPr lang="en-US" sz="2300" dirty="0" smtClean="0">
                <a:latin typeface="Raleway"/>
                <a:ea typeface="Raleway"/>
                <a:cs typeface="Raleway"/>
                <a:sym typeface="Raleway"/>
              </a:rPr>
              <a:t>diagnostic and reference </a:t>
            </a:r>
            <a:r>
              <a:rPr lang="en" sz="2300" dirty="0" smtClean="0">
                <a:latin typeface="Raleway"/>
                <a:ea typeface="Raleway"/>
                <a:cs typeface="Raleway"/>
                <a:sym typeface="Raleway"/>
              </a:rPr>
              <a:t>tools </a:t>
            </a:r>
            <a:r>
              <a:rPr lang="en" sz="2300" dirty="0">
                <a:latin typeface="Raleway"/>
                <a:ea typeface="Raleway"/>
                <a:cs typeface="Raleway"/>
                <a:sym typeface="Raleway"/>
              </a:rPr>
              <a:t>to assist </a:t>
            </a:r>
            <a:r>
              <a:rPr lang="en" sz="2300" dirty="0" smtClean="0">
                <a:latin typeface="Raleway"/>
                <a:ea typeface="Raleway"/>
                <a:cs typeface="Raleway"/>
                <a:sym typeface="Raleway"/>
              </a:rPr>
              <a:t>nurses </a:t>
            </a:r>
            <a:r>
              <a:rPr lang="en" sz="2300" dirty="0">
                <a:latin typeface="Raleway"/>
                <a:ea typeface="Raleway"/>
                <a:cs typeface="Raleway"/>
                <a:sym typeface="Raleway"/>
              </a:rPr>
              <a:t>in neonatal care.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432915" y="645592"/>
            <a:ext cx="8253900" cy="1011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None/>
            </a:pPr>
            <a:r>
              <a:rPr lang="en" sz="6600" b="0">
                <a:latin typeface="Wire One"/>
                <a:ea typeface="Wire One"/>
                <a:cs typeface="Wire One"/>
                <a:sym typeface="Wire One"/>
              </a:rPr>
              <a:t>System Architecture</a:t>
            </a:r>
          </a:p>
        </p:txBody>
      </p:sp>
      <p:sp>
        <p:nvSpPr>
          <p:cNvPr id="49" name="Shape 49"/>
          <p:cNvSpPr txBox="1"/>
          <p:nvPr/>
        </p:nvSpPr>
        <p:spPr>
          <a:xfrm>
            <a:off x="7461300" y="3135000"/>
            <a:ext cx="902700" cy="587999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"/>
              <a:t>
</a:t>
            </a:r>
          </a:p>
        </p:txBody>
      </p:sp>
      <p:sp>
        <p:nvSpPr>
          <p:cNvPr id="50" name="Shape 50"/>
          <p:cNvSpPr/>
          <p:nvPr/>
        </p:nvSpPr>
        <p:spPr>
          <a:xfrm>
            <a:off x="5148600" y="4403575"/>
            <a:ext cx="2312700" cy="1355700"/>
          </a:xfrm>
          <a:prstGeom prst="bevel">
            <a:avLst>
              <a:gd name="adj" fmla="val 12500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51" name="Shape 51"/>
          <p:cNvSpPr/>
          <p:nvPr/>
        </p:nvSpPr>
        <p:spPr>
          <a:xfrm>
            <a:off x="767039" y="1578185"/>
            <a:ext cx="2150100" cy="2023199"/>
          </a:xfrm>
          <a:prstGeom prst="ellips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52" name="Shape 52"/>
          <p:cNvSpPr/>
          <p:nvPr/>
        </p:nvSpPr>
        <p:spPr>
          <a:xfrm>
            <a:off x="1400775" y="1730400"/>
            <a:ext cx="324900" cy="359099"/>
          </a:xfrm>
          <a:prstGeom prst="smileyFace">
            <a:avLst>
              <a:gd name="adj" fmla="val 4653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53" name="Shape 53"/>
          <p:cNvSpPr/>
          <p:nvPr/>
        </p:nvSpPr>
        <p:spPr>
          <a:xfrm>
            <a:off x="5341950" y="1600985"/>
            <a:ext cx="1514999" cy="1977600"/>
          </a:xfrm>
          <a:prstGeom prst="can">
            <a:avLst>
              <a:gd name="adj" fmla="val 25000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54" name="Shape 54"/>
          <p:cNvSpPr txBox="1"/>
          <p:nvPr/>
        </p:nvSpPr>
        <p:spPr>
          <a:xfrm>
            <a:off x="1101525" y="2169517"/>
            <a:ext cx="1655400" cy="12087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sz="1800" b="1">
                <a:solidFill>
                  <a:srgbClr val="7F6000"/>
                </a:solidFill>
              </a:rPr>
              <a:t>Happy User</a:t>
            </a:r>
          </a:p>
          <a:p>
            <a:pPr lvl="0" rtl="0">
              <a:buNone/>
            </a:pPr>
            <a:r>
              <a:rPr lang="en"/>
              <a:t>       Android</a:t>
            </a:r>
          </a:p>
          <a:p>
            <a:pPr lvl="0" rtl="0">
              <a:buNone/>
            </a:pPr>
            <a:r>
              <a:rPr lang="en"/>
              <a:t>          iOS</a:t>
            </a:r>
          </a:p>
          <a:p>
            <a:pPr>
              <a:buNone/>
            </a:pPr>
            <a:r>
              <a:rPr lang="en"/>
              <a:t>       Browser</a:t>
            </a:r>
          </a:p>
        </p:txBody>
      </p:sp>
      <p:sp>
        <p:nvSpPr>
          <p:cNvPr id="55" name="Shape 55"/>
          <p:cNvSpPr txBox="1"/>
          <p:nvPr/>
        </p:nvSpPr>
        <p:spPr>
          <a:xfrm>
            <a:off x="5572225" y="2165775"/>
            <a:ext cx="1162800" cy="1265700"/>
          </a:xfrm>
          <a:prstGeom prst="rect">
            <a:avLst/>
          </a:prstGeom>
          <a:solidFill>
            <a:srgbClr val="134F5C"/>
          </a:solidFill>
          <a:ln w="9525" cap="flat">
            <a:solidFill>
              <a:srgbClr val="351C7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  </a:t>
            </a:r>
            <a:r>
              <a:rPr lang="en" sz="1800" b="1">
                <a:solidFill>
                  <a:srgbClr val="7F6000"/>
                </a:solidFill>
              </a:rPr>
              <a:t>Server</a:t>
            </a:r>
          </a:p>
          <a:p>
            <a:pPr lvl="0" rtl="0">
              <a:buNone/>
            </a:pPr>
            <a:r>
              <a:rPr lang="en"/>
              <a:t>      html</a:t>
            </a:r>
          </a:p>
          <a:p>
            <a:pPr>
              <a:buNone/>
            </a:pPr>
            <a:r>
              <a:rPr lang="en"/>
              <a:t> javascript</a:t>
            </a:r>
          </a:p>
        </p:txBody>
      </p:sp>
      <p:sp>
        <p:nvSpPr>
          <p:cNvPr id="56" name="Shape 56"/>
          <p:cNvSpPr txBox="1"/>
          <p:nvPr/>
        </p:nvSpPr>
        <p:spPr>
          <a:xfrm>
            <a:off x="5572225" y="4583452"/>
            <a:ext cx="1505099" cy="9000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"/>
              <a:t>   </a:t>
            </a:r>
            <a:r>
              <a:rPr lang="en" b="1">
                <a:solidFill>
                  <a:srgbClr val="7F6000"/>
                </a:solidFill>
              </a:rPr>
              <a:t>ODK Library</a:t>
            </a:r>
          </a:p>
        </p:txBody>
      </p:sp>
      <p:sp>
        <p:nvSpPr>
          <p:cNvPr id="57" name="Shape 57"/>
          <p:cNvSpPr/>
          <p:nvPr/>
        </p:nvSpPr>
        <p:spPr>
          <a:xfrm>
            <a:off x="5788679" y="4932029"/>
            <a:ext cx="1062805" cy="534369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  <p:sp>
        <p:nvSpPr>
          <p:cNvPr id="58" name="Shape 58"/>
          <p:cNvSpPr txBox="1"/>
          <p:nvPr/>
        </p:nvSpPr>
        <p:spPr>
          <a:xfrm>
            <a:off x="1443239" y="5217950"/>
            <a:ext cx="1037099" cy="4128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"/>
              <a:t>    Excel</a:t>
            </a:r>
          </a:p>
        </p:txBody>
      </p:sp>
      <p:sp>
        <p:nvSpPr>
          <p:cNvPr id="59" name="Shape 59"/>
          <p:cNvSpPr/>
          <p:nvPr/>
        </p:nvSpPr>
        <p:spPr>
          <a:xfrm>
            <a:off x="1114975" y="4159750"/>
            <a:ext cx="1531075" cy="813400"/>
          </a:xfrm>
          <a:prstGeom prst="flowChartPredefinedProcess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60" name="Shape 60"/>
          <p:cNvSpPr/>
          <p:nvPr/>
        </p:nvSpPr>
        <p:spPr>
          <a:xfrm>
            <a:off x="1102150" y="5040457"/>
            <a:ext cx="1527949" cy="718817"/>
          </a:xfrm>
          <a:prstGeom prst="flowChartInternalStorag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61" name="Shape 61"/>
          <p:cNvSpPr txBox="1"/>
          <p:nvPr/>
        </p:nvSpPr>
        <p:spPr>
          <a:xfrm>
            <a:off x="1576139" y="5221400"/>
            <a:ext cx="904200" cy="405899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Excel</a:t>
            </a:r>
          </a:p>
          <a:p>
            <a:endParaRPr lang="en"/>
          </a:p>
        </p:txBody>
      </p:sp>
      <p:sp>
        <p:nvSpPr>
          <p:cNvPr id="62" name="Shape 62"/>
          <p:cNvSpPr txBox="1"/>
          <p:nvPr/>
        </p:nvSpPr>
        <p:spPr>
          <a:xfrm>
            <a:off x="1467675" y="4320650"/>
            <a:ext cx="872099" cy="5472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form-def.json</a:t>
            </a:r>
          </a:p>
          <a:p>
            <a:endParaRPr lang="en"/>
          </a:p>
        </p:txBody>
      </p:sp>
      <p:cxnSp>
        <p:nvCxnSpPr>
          <p:cNvPr id="63" name="Shape 63"/>
          <p:cNvCxnSpPr/>
          <p:nvPr/>
        </p:nvCxnSpPr>
        <p:spPr>
          <a:xfrm rot="10800000" flipH="1">
            <a:off x="2757700" y="5355749"/>
            <a:ext cx="2184899" cy="2394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4" name="Shape 64"/>
          <p:cNvCxnSpPr/>
          <p:nvPr/>
        </p:nvCxnSpPr>
        <p:spPr>
          <a:xfrm rot="10800000">
            <a:off x="2917224" y="4542499"/>
            <a:ext cx="2073300" cy="2871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65" name="Shape 65"/>
          <p:cNvSpPr/>
          <p:nvPr/>
        </p:nvSpPr>
        <p:spPr>
          <a:xfrm rot="5400000">
            <a:off x="5740125" y="3888624"/>
            <a:ext cx="733499" cy="27120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cxnSp>
        <p:nvCxnSpPr>
          <p:cNvPr id="66" name="Shape 66"/>
          <p:cNvCxnSpPr/>
          <p:nvPr/>
        </p:nvCxnSpPr>
        <p:spPr>
          <a:xfrm rot="10800000" flipH="1">
            <a:off x="2789600" y="3091125"/>
            <a:ext cx="2360400" cy="12599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7" name="Shape 67"/>
          <p:cNvCxnSpPr/>
          <p:nvPr/>
        </p:nvCxnSpPr>
        <p:spPr>
          <a:xfrm rot="10800000">
            <a:off x="3172525" y="2485274"/>
            <a:ext cx="2009399" cy="477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</p:spTree>
  </p:cSld>
  <p:clrMapOvr>
    <a:masterClrMapping/>
  </p:clrMapOvr>
  <p:transition xmlns:p14="http://schemas.microsoft.com/office/powerpoint/2010/main"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MG_0489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3909" y="606989"/>
            <a:ext cx="3615268" cy="5422902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MG_0490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4004" y="606989"/>
            <a:ext cx="3528747" cy="5293120"/>
          </a:xfrm>
          <a:prstGeom prst="rect">
            <a:avLst/>
          </a:prstGeom>
        </p:spPr>
      </p:pic>
      <p:pic>
        <p:nvPicPr>
          <p:cNvPr id="6" name="Picture 5" descr="IMG_0489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255" y="606989"/>
            <a:ext cx="3615268" cy="5422902"/>
          </a:xfrm>
          <a:prstGeom prst="rect">
            <a:avLst/>
          </a:prstGeom>
        </p:spPr>
      </p:pic>
      <p:sp>
        <p:nvSpPr>
          <p:cNvPr id="4" name="Right Arrow 3"/>
          <p:cNvSpPr/>
          <p:nvPr/>
        </p:nvSpPr>
        <p:spPr>
          <a:xfrm flipV="1">
            <a:off x="3342699" y="1584270"/>
            <a:ext cx="1817339" cy="29413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747006"/>
      </p:ext>
    </p:extLst>
  </p:cSld>
  <p:clrMapOvr>
    <a:masterClrMapping/>
  </p:clrMapOvr>
  <p:transition xmlns:p14="http://schemas.microsoft.com/office/powerpoint/2010/main"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MG_0490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2719" y="1819265"/>
            <a:ext cx="2720563" cy="4080844"/>
          </a:xfrm>
          <a:prstGeom prst="rect">
            <a:avLst/>
          </a:prstGeom>
        </p:spPr>
      </p:pic>
      <p:pic>
        <p:nvPicPr>
          <p:cNvPr id="5" name="Picture 4" descr="IMG_0489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85" y="1819265"/>
            <a:ext cx="2807084" cy="4210626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 flipV="1">
            <a:off x="2455672" y="2861757"/>
            <a:ext cx="727047" cy="13530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IMG_0491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5847" y="1819265"/>
            <a:ext cx="2825201" cy="4237801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 flipV="1">
            <a:off x="3889848" y="3332019"/>
            <a:ext cx="2285999" cy="13530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076452"/>
      </p:ext>
    </p:extLst>
  </p:cSld>
  <p:clrMapOvr>
    <a:masterClrMapping/>
  </p:clrMapOvr>
  <p:transition xmlns:p14="http://schemas.microsoft.com/office/powerpoint/2010/main"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IMG_0491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719" y="1556101"/>
            <a:ext cx="2825201" cy="4237801"/>
          </a:xfrm>
          <a:prstGeom prst="rect">
            <a:avLst/>
          </a:prstGeom>
        </p:spPr>
      </p:pic>
      <p:pic>
        <p:nvPicPr>
          <p:cNvPr id="4" name="Picture 3" descr="IMG_0492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4364" y="1556101"/>
            <a:ext cx="2825200" cy="4237801"/>
          </a:xfrm>
          <a:prstGeom prst="rect">
            <a:avLst/>
          </a:prstGeom>
        </p:spPr>
      </p:pic>
      <p:sp>
        <p:nvSpPr>
          <p:cNvPr id="10" name="Process 9"/>
          <p:cNvSpPr/>
          <p:nvPr/>
        </p:nvSpPr>
        <p:spPr>
          <a:xfrm>
            <a:off x="3189933" y="2082429"/>
            <a:ext cx="216987" cy="3711473"/>
          </a:xfrm>
          <a:prstGeom prst="flowChartProcess">
            <a:avLst/>
          </a:prstGeom>
          <a:solidFill>
            <a:schemeClr val="tx2">
              <a:lumMod val="90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1" name="Right Arrow 10"/>
          <p:cNvSpPr/>
          <p:nvPr/>
        </p:nvSpPr>
        <p:spPr>
          <a:xfrm flipV="1">
            <a:off x="3406920" y="3332019"/>
            <a:ext cx="1777445" cy="13530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 rot="5400000" flipV="1">
            <a:off x="2366821" y="3656696"/>
            <a:ext cx="1842149" cy="135306"/>
          </a:xfrm>
          <a:prstGeom prst="rightArrow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120780"/>
      </p:ext>
    </p:extLst>
  </p:cSld>
  <p:clrMapOvr>
    <a:masterClrMapping/>
  </p:clrMapOvr>
  <p:transition xmlns:p14="http://schemas.microsoft.com/office/powerpoint/2010/main"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MG_0493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9191" y="663630"/>
            <a:ext cx="3298132" cy="4947199"/>
          </a:xfrm>
          <a:prstGeom prst="rect">
            <a:avLst/>
          </a:prstGeom>
        </p:spPr>
      </p:pic>
      <p:pic>
        <p:nvPicPr>
          <p:cNvPr id="7" name="Picture 6" descr="IMG_0489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068" y="663630"/>
            <a:ext cx="3298133" cy="4947199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 flipV="1">
            <a:off x="2917386" y="2027640"/>
            <a:ext cx="2021805" cy="13530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720988"/>
      </p:ext>
    </p:extLst>
  </p:cSld>
  <p:clrMapOvr>
    <a:masterClrMapping/>
  </p:clrMapOvr>
  <p:transition xmlns:p14="http://schemas.microsoft.com/office/powerpoint/2010/main" spd="slow">
    <p:cut/>
  </p:transition>
</p:sld>
</file>

<file path=ppt/theme/theme1.xml><?xml version="1.0" encoding="utf-8"?>
<a:theme xmlns:a="http://schemas.openxmlformats.org/drawingml/2006/main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182</Words>
  <Application>Microsoft Macintosh PowerPoint</Application>
  <PresentationFormat>On-screen Show (4:3)</PresentationFormat>
  <Paragraphs>70</Paragraphs>
  <Slides>22</Slides>
  <Notes>22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/>
      <vt:lpstr>Neonatal Assist</vt:lpstr>
      <vt:lpstr>Link</vt:lpstr>
      <vt:lpstr>PROJECT STATEMENT</vt:lpstr>
      <vt:lpstr>System Architecture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Challenges</vt:lpstr>
      <vt:lpstr>Challenges</vt:lpstr>
      <vt:lpstr>Challenges</vt:lpstr>
      <vt:lpstr>Challenges</vt:lpstr>
      <vt:lpstr>Challenges</vt:lpstr>
      <vt:lpstr>Challenges</vt:lpstr>
      <vt:lpstr>Self-Evaluation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Neonatal Assist</dc:title>
  <cp:lastModifiedBy>Tobias</cp:lastModifiedBy>
  <cp:revision>19</cp:revision>
  <dcterms:modified xsi:type="dcterms:W3CDTF">2013-05-24T18:12:40Z</dcterms:modified>
</cp:coreProperties>
</file>