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4" r:id="rId6"/>
    <p:sldId id="269" r:id="rId7"/>
    <p:sldId id="284" r:id="rId8"/>
    <p:sldId id="271" r:id="rId9"/>
    <p:sldId id="272" r:id="rId10"/>
    <p:sldId id="285" r:id="rId11"/>
    <p:sldId id="286" r:id="rId12"/>
    <p:sldId id="288" r:id="rId13"/>
    <p:sldId id="289" r:id="rId14"/>
    <p:sldId id="290" r:id="rId15"/>
    <p:sldId id="291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67" r:id="rId2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1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9861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Toby</a:t>
            </a:r>
          </a:p>
          <a:p>
            <a:pPr marL="457200" lvl="0" indent="-317500" rtl="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We are team Neonatal Assist.</a:t>
            </a:r>
          </a:p>
          <a:p>
            <a:pPr marL="457200" lvl="0" indent="-317500" rtl="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Our Dev Team consists of Jessica Chaya, Xiaoxia Jian, and Tobias Kahan (me).</a:t>
            </a:r>
          </a:p>
          <a:p>
            <a:endParaRPr lang="e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Toby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Development Team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Toby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Xiaoxia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neonatal-assist.herokuapp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451568" y="4462611"/>
            <a:ext cx="8233800" cy="1298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8000" b="0" dirty="0">
                <a:latin typeface="Malayalam MN"/>
                <a:ea typeface="Wire One"/>
                <a:cs typeface="Malayalam MN"/>
                <a:sym typeface="Wire One"/>
              </a:rPr>
              <a:t>Neonatal Assist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490568" y="5572537"/>
            <a:ext cx="8194800" cy="104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2300" b="1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Jessica Chaya, Xiaoxia Jian, &amp; Tobias Kahan, </a:t>
            </a:r>
            <a:br>
              <a:rPr lang="en" sz="2300" b="1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2300" b="1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Presentation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_2013-05-24-23-19-1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"/>
          <a:stretch/>
        </p:blipFill>
        <p:spPr>
          <a:xfrm>
            <a:off x="354389" y="698169"/>
            <a:ext cx="3169339" cy="5440249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flipV="1">
            <a:off x="3538495" y="3848137"/>
            <a:ext cx="1327122" cy="6330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eenshot_2013-05-24-23-19-5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"/>
          <a:stretch/>
        </p:blipFill>
        <p:spPr>
          <a:xfrm>
            <a:off x="4850850" y="698170"/>
            <a:ext cx="3176424" cy="544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7955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shot_2013-05-24-23-17-4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7"/>
          <a:stretch/>
        </p:blipFill>
        <p:spPr>
          <a:xfrm>
            <a:off x="466383" y="413511"/>
            <a:ext cx="3476206" cy="591376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flipV="1">
            <a:off x="2457504" y="4814450"/>
            <a:ext cx="2622082" cy="6330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shot_2013-05-24-23-20-0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"/>
          <a:stretch/>
        </p:blipFill>
        <p:spPr>
          <a:xfrm>
            <a:off x="5071680" y="443047"/>
            <a:ext cx="3391994" cy="580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4907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_2013-05-24-23-20-2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"/>
          <a:stretch/>
        </p:blipFill>
        <p:spPr>
          <a:xfrm>
            <a:off x="147664" y="945172"/>
            <a:ext cx="2566665" cy="4405742"/>
          </a:xfrm>
          <a:prstGeom prst="rect">
            <a:avLst/>
          </a:prstGeom>
        </p:spPr>
      </p:pic>
      <p:pic>
        <p:nvPicPr>
          <p:cNvPr id="5" name="Picture 4" descr="Screenshot_2013-05-24-23-20-4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"/>
          <a:stretch/>
        </p:blipFill>
        <p:spPr>
          <a:xfrm>
            <a:off x="3168043" y="957168"/>
            <a:ext cx="2703357" cy="4630030"/>
          </a:xfrm>
          <a:prstGeom prst="rect">
            <a:avLst/>
          </a:prstGeom>
        </p:spPr>
      </p:pic>
      <p:pic>
        <p:nvPicPr>
          <p:cNvPr id="6" name="Picture 5" descr="Screenshot_2013-05-24-23-20-56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"/>
          <a:stretch/>
        </p:blipFill>
        <p:spPr>
          <a:xfrm>
            <a:off x="6422537" y="957168"/>
            <a:ext cx="2411371" cy="439374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flipV="1">
            <a:off x="2288769" y="2639181"/>
            <a:ext cx="1016208" cy="6330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flipV="1">
            <a:off x="5524656" y="2639181"/>
            <a:ext cx="1031560" cy="6330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0840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shot_2013-05-24-23-17-4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7"/>
          <a:stretch/>
        </p:blipFill>
        <p:spPr>
          <a:xfrm>
            <a:off x="126760" y="930403"/>
            <a:ext cx="2564562" cy="4362862"/>
          </a:xfrm>
          <a:prstGeom prst="rect">
            <a:avLst/>
          </a:prstGeom>
        </p:spPr>
      </p:pic>
      <p:pic>
        <p:nvPicPr>
          <p:cNvPr id="4" name="Picture 3" descr="Screenshot_2013-05-24-23-21-0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1"/>
          <a:stretch/>
        </p:blipFill>
        <p:spPr>
          <a:xfrm>
            <a:off x="3305984" y="930404"/>
            <a:ext cx="2558804" cy="4362862"/>
          </a:xfrm>
          <a:prstGeom prst="rect">
            <a:avLst/>
          </a:prstGeom>
        </p:spPr>
      </p:pic>
      <p:pic>
        <p:nvPicPr>
          <p:cNvPr id="5" name="Picture 4" descr="Screenshot_2013-05-24-23-21-25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6"/>
          <a:stretch/>
        </p:blipFill>
        <p:spPr>
          <a:xfrm>
            <a:off x="6295156" y="941247"/>
            <a:ext cx="2572652" cy="4396322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flipV="1">
            <a:off x="4459407" y="4048532"/>
            <a:ext cx="1963912" cy="6330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flipV="1">
            <a:off x="2495496" y="2322680"/>
            <a:ext cx="1018872" cy="6330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515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_2013-05-24-23-21-2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6"/>
          <a:stretch/>
        </p:blipFill>
        <p:spPr>
          <a:xfrm>
            <a:off x="157385" y="958050"/>
            <a:ext cx="2572652" cy="4396322"/>
          </a:xfrm>
          <a:prstGeom prst="rect">
            <a:avLst/>
          </a:prstGeom>
        </p:spPr>
      </p:pic>
      <p:pic>
        <p:nvPicPr>
          <p:cNvPr id="2" name="Picture 1" descr="Screenshot_2013-05-24-23-21-3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"/>
          <a:stretch/>
        </p:blipFill>
        <p:spPr>
          <a:xfrm>
            <a:off x="3095868" y="977436"/>
            <a:ext cx="2549883" cy="4376936"/>
          </a:xfrm>
          <a:prstGeom prst="rect">
            <a:avLst/>
          </a:prstGeom>
        </p:spPr>
      </p:pic>
      <p:pic>
        <p:nvPicPr>
          <p:cNvPr id="3" name="Picture 2" descr="Screenshot_2013-05-24-23-21-5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6"/>
          <a:stretch/>
        </p:blipFill>
        <p:spPr>
          <a:xfrm>
            <a:off x="6294296" y="977436"/>
            <a:ext cx="2707795" cy="4627263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flipV="1">
            <a:off x="1048405" y="2381752"/>
            <a:ext cx="2155877" cy="6330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flipV="1">
            <a:off x="4997205" y="2512637"/>
            <a:ext cx="1411347" cy="6330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5464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/>
        </p:nvSpPr>
        <p:spPr>
          <a:xfrm flipV="1">
            <a:off x="3765394" y="3145639"/>
            <a:ext cx="1632767" cy="8860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shot_2013-05-24-23-21-5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"/>
          <a:stretch/>
        </p:blipFill>
        <p:spPr>
          <a:xfrm>
            <a:off x="531588" y="531657"/>
            <a:ext cx="2930563" cy="5390406"/>
          </a:xfrm>
          <a:prstGeom prst="rect">
            <a:avLst/>
          </a:prstGeom>
        </p:spPr>
      </p:pic>
      <p:pic>
        <p:nvPicPr>
          <p:cNvPr id="6" name="Picture 5" descr="Screenshot_2013-05-24-23-21-5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"/>
          <a:stretch/>
        </p:blipFill>
        <p:spPr>
          <a:xfrm>
            <a:off x="5384691" y="531657"/>
            <a:ext cx="3147321" cy="5390406"/>
          </a:xfrm>
          <a:prstGeom prst="rect">
            <a:avLst/>
          </a:prstGeom>
        </p:spPr>
      </p:pic>
      <p:sp>
        <p:nvSpPr>
          <p:cNvPr id="9" name="Process 8"/>
          <p:cNvSpPr/>
          <p:nvPr/>
        </p:nvSpPr>
        <p:spPr>
          <a:xfrm>
            <a:off x="3428627" y="754055"/>
            <a:ext cx="216987" cy="4398359"/>
          </a:xfrm>
          <a:prstGeom prst="flowChartProcess">
            <a:avLst/>
          </a:prstGeom>
          <a:solidFill>
            <a:schemeClr val="tx2">
              <a:lumMod val="9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 flipV="1">
            <a:off x="2445968" y="2473104"/>
            <a:ext cx="2183081" cy="186677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0175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431" y="1657191"/>
            <a:ext cx="81705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Design an efficient workflow </a:t>
            </a:r>
            <a:r>
              <a:rPr lang="en-US" sz="2800" dirty="0"/>
              <a:t>for our </a:t>
            </a:r>
            <a:r>
              <a:rPr lang="en-US" sz="2800" dirty="0" smtClean="0"/>
              <a:t>app.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Help </a:t>
            </a:r>
            <a:r>
              <a:rPr lang="en-US" sz="2800" dirty="0"/>
              <a:t>from HCDE, Jocelyn, and usability testing with neonatal nurses.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8" name="Shape 108"/>
          <p:cNvSpPr txBox="1">
            <a:spLocks noGrp="1"/>
          </p:cNvSpPr>
          <p:nvPr>
            <p:ph type="title"/>
          </p:nvPr>
        </p:nvSpPr>
        <p:spPr>
          <a:xfrm>
            <a:off x="215542" y="565499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6600" b="0" dirty="0" smtClean="0">
                <a:latin typeface="Wire One"/>
                <a:ea typeface="Wire One"/>
                <a:cs typeface="Wire One"/>
                <a:sym typeface="Wire One"/>
              </a:rPr>
              <a:t>Challenges</a:t>
            </a:r>
            <a:endParaRPr lang="en" sz="6600" b="0" dirty="0"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5" name="Minus 4"/>
          <p:cNvSpPr/>
          <p:nvPr/>
        </p:nvSpPr>
        <p:spPr>
          <a:xfrm>
            <a:off x="114410" y="1533646"/>
            <a:ext cx="822960" cy="82296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80471" y="2540106"/>
            <a:ext cx="914400" cy="914400"/>
          </a:xfrm>
          <a:prstGeom prst="mathPlus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2062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8"/>
          <p:cNvSpPr txBox="1">
            <a:spLocks noGrp="1"/>
          </p:cNvSpPr>
          <p:nvPr>
            <p:ph type="title"/>
          </p:nvPr>
        </p:nvSpPr>
        <p:spPr>
          <a:xfrm>
            <a:off x="215542" y="565499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6600" b="0" dirty="0" smtClean="0">
                <a:latin typeface="Wire One"/>
                <a:ea typeface="Wire One"/>
                <a:cs typeface="Wire One"/>
                <a:sym typeface="Wire One"/>
              </a:rPr>
              <a:t>Challenges</a:t>
            </a:r>
            <a:endParaRPr lang="en" sz="6600" b="0" dirty="0"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1" y="1657191"/>
            <a:ext cx="8170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Integrating third party libraries with ODK.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Modify ODK Builder.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Minus 5"/>
          <p:cNvSpPr/>
          <p:nvPr/>
        </p:nvSpPr>
        <p:spPr>
          <a:xfrm>
            <a:off x="114410" y="1533646"/>
            <a:ext cx="822960" cy="82296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Plus 6"/>
          <p:cNvSpPr/>
          <p:nvPr/>
        </p:nvSpPr>
        <p:spPr>
          <a:xfrm>
            <a:off x="80471" y="2345592"/>
            <a:ext cx="914400" cy="914400"/>
          </a:xfrm>
          <a:prstGeom prst="mathPlus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6601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8"/>
          <p:cNvSpPr txBox="1">
            <a:spLocks noGrp="1"/>
          </p:cNvSpPr>
          <p:nvPr>
            <p:ph type="title"/>
          </p:nvPr>
        </p:nvSpPr>
        <p:spPr>
          <a:xfrm>
            <a:off x="215542" y="565499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6600" b="0" dirty="0" smtClean="0">
                <a:latin typeface="Wire One"/>
                <a:ea typeface="Wire One"/>
                <a:cs typeface="Wire One"/>
                <a:sym typeface="Wire One"/>
              </a:rPr>
              <a:t>Challenges</a:t>
            </a:r>
            <a:endParaRPr lang="en" sz="6600" b="0" dirty="0"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1" y="1657191"/>
            <a:ext cx="81705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Version control of XLSX (No support for merging spreadsheets).</a:t>
            </a:r>
          </a:p>
          <a:p>
            <a:endParaRPr lang="en-US" sz="2800" dirty="0"/>
          </a:p>
          <a:p>
            <a:r>
              <a:rPr lang="en-US" sz="2800" dirty="0" smtClean="0"/>
              <a:t>Side-by-side copy and paste.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Minus 5"/>
          <p:cNvSpPr/>
          <p:nvPr/>
        </p:nvSpPr>
        <p:spPr>
          <a:xfrm>
            <a:off x="114410" y="1533646"/>
            <a:ext cx="822960" cy="82296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Plus 6"/>
          <p:cNvSpPr/>
          <p:nvPr/>
        </p:nvSpPr>
        <p:spPr>
          <a:xfrm>
            <a:off x="80471" y="2802792"/>
            <a:ext cx="914400" cy="914400"/>
          </a:xfrm>
          <a:prstGeom prst="mathPlus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0661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8"/>
          <p:cNvSpPr txBox="1">
            <a:spLocks noGrp="1"/>
          </p:cNvSpPr>
          <p:nvPr>
            <p:ph type="title"/>
          </p:nvPr>
        </p:nvSpPr>
        <p:spPr>
          <a:xfrm>
            <a:off x="215542" y="565499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6600" b="0" dirty="0" smtClean="0">
                <a:latin typeface="Wire One"/>
                <a:ea typeface="Wire One"/>
                <a:cs typeface="Wire One"/>
                <a:sym typeface="Wire One"/>
              </a:rPr>
              <a:t>Challenges</a:t>
            </a:r>
            <a:endParaRPr lang="en" sz="6600" b="0" dirty="0"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1" y="1657191"/>
            <a:ext cx="8170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Tailor ODK Survey to the requirements of our app.</a:t>
            </a:r>
          </a:p>
          <a:p>
            <a:endParaRPr lang="en-US" sz="2800" dirty="0"/>
          </a:p>
          <a:p>
            <a:r>
              <a:rPr lang="en-US" sz="2800" dirty="0" smtClean="0"/>
              <a:t>Contact experts in the field (Mitch).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Minus 5"/>
          <p:cNvSpPr/>
          <p:nvPr/>
        </p:nvSpPr>
        <p:spPr>
          <a:xfrm>
            <a:off x="114410" y="1533646"/>
            <a:ext cx="822960" cy="82296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Plus 6"/>
          <p:cNvSpPr/>
          <p:nvPr/>
        </p:nvSpPr>
        <p:spPr>
          <a:xfrm>
            <a:off x="80471" y="2356606"/>
            <a:ext cx="914400" cy="914400"/>
          </a:xfrm>
          <a:prstGeom prst="mathPlus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722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20913" y="645592"/>
            <a:ext cx="2035878" cy="97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6600" b="0" dirty="0">
                <a:latin typeface="Wire One"/>
                <a:ea typeface="Wire One"/>
                <a:cs typeface="Wire One"/>
                <a:sym typeface="Wire One"/>
              </a:rPr>
              <a:t>Link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487775" y="1524000"/>
            <a:ext cx="7767899" cy="2665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600" dirty="0"/>
              <a:t>Please visit us during the presentation.</a:t>
            </a:r>
          </a:p>
          <a:p>
            <a:pPr>
              <a:buNone/>
            </a:pPr>
            <a:r>
              <a:rPr lang="en" sz="3600" u="sng" dirty="0">
                <a:solidFill>
                  <a:schemeClr val="hlink"/>
                </a:solidFill>
                <a:hlinkClick r:id="rId4"/>
              </a:rPr>
              <a:t>neonatal-assist.herokuapp.com/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8"/>
          <p:cNvSpPr txBox="1">
            <a:spLocks noGrp="1"/>
          </p:cNvSpPr>
          <p:nvPr>
            <p:ph type="title"/>
          </p:nvPr>
        </p:nvSpPr>
        <p:spPr>
          <a:xfrm>
            <a:off x="215542" y="565499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6600" b="0" dirty="0" smtClean="0">
                <a:latin typeface="Wire One"/>
                <a:ea typeface="Wire One"/>
                <a:cs typeface="Wire One"/>
                <a:sym typeface="Wire One"/>
              </a:rPr>
              <a:t>In Progress…</a:t>
            </a:r>
            <a:endParaRPr lang="en" sz="6600" b="0" dirty="0"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4831" y="1750614"/>
            <a:ext cx="60178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Usability </a:t>
            </a:r>
            <a:r>
              <a:rPr lang="en-US" sz="2800" dirty="0"/>
              <a:t>testing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Polish </a:t>
            </a:r>
            <a:r>
              <a:rPr lang="en-US" sz="2800" dirty="0"/>
              <a:t>the </a:t>
            </a:r>
            <a:r>
              <a:rPr lang="en-US" sz="2800" dirty="0" smtClean="0"/>
              <a:t>UI.</a:t>
            </a:r>
            <a:br>
              <a:rPr lang="en-US" sz="2800" dirty="0" smtClean="0"/>
            </a:b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Upgrade </a:t>
            </a:r>
            <a:r>
              <a:rPr lang="en-US" sz="2800" dirty="0"/>
              <a:t>into new information architecture based HDCE design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Finish </a:t>
            </a:r>
            <a:r>
              <a:rPr lang="en-US" sz="2800" dirty="0"/>
              <a:t>adding contents.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897365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8"/>
          <p:cNvSpPr txBox="1">
            <a:spLocks noGrp="1"/>
          </p:cNvSpPr>
          <p:nvPr>
            <p:ph type="title"/>
          </p:nvPr>
        </p:nvSpPr>
        <p:spPr>
          <a:xfrm>
            <a:off x="215542" y="565499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6600" b="0" dirty="0" smtClean="0">
                <a:latin typeface="Wire One"/>
                <a:ea typeface="Wire One"/>
                <a:cs typeface="Wire One"/>
                <a:sym typeface="Wire One"/>
              </a:rPr>
              <a:t>Feedback</a:t>
            </a:r>
            <a:endParaRPr lang="en" sz="6600" b="0" dirty="0"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4831" y="1842149"/>
            <a:ext cx="7550881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First </a:t>
            </a:r>
            <a:r>
              <a:rPr lang="en-US" sz="2800" dirty="0"/>
              <a:t>usability testing with neonatal nurses lead to a change in our app architecture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Preferred </a:t>
            </a:r>
            <a:r>
              <a:rPr lang="en-US" sz="2800" dirty="0"/>
              <a:t>sliding list of images vertically instead of horizontally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Preferred </a:t>
            </a:r>
            <a:r>
              <a:rPr lang="en-US" sz="2800" dirty="0"/>
              <a:t>bullet points of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information </a:t>
            </a:r>
            <a:r>
              <a:rPr lang="en-US" sz="2800" dirty="0"/>
              <a:t>and short video. </a:t>
            </a:r>
          </a:p>
        </p:txBody>
      </p:sp>
    </p:spTree>
    <p:extLst>
      <p:ext uri="{BB962C8B-B14F-4D97-AF65-F5344CB8AC3E}">
        <p14:creationId xmlns:p14="http://schemas.microsoft.com/office/powerpoint/2010/main" val="111141222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8"/>
          <p:cNvSpPr txBox="1">
            <a:spLocks noGrp="1"/>
          </p:cNvSpPr>
          <p:nvPr>
            <p:ph type="title"/>
          </p:nvPr>
        </p:nvSpPr>
        <p:spPr>
          <a:xfrm>
            <a:off x="215542" y="565499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6600" b="0" dirty="0" smtClean="0">
                <a:latin typeface="Wire One"/>
                <a:ea typeface="Wire One"/>
                <a:cs typeface="Wire One"/>
                <a:sym typeface="Wire One"/>
              </a:rPr>
              <a:t>Future Work</a:t>
            </a:r>
            <a:endParaRPr lang="en" sz="6600" b="0" dirty="0"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4831" y="1842149"/>
            <a:ext cx="7550881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Wrap app into </a:t>
            </a:r>
            <a:r>
              <a:rPr lang="en-US" sz="2800" dirty="0" err="1" smtClean="0"/>
              <a:t>iOS</a:t>
            </a:r>
            <a:r>
              <a:rPr lang="en-US" sz="2800" dirty="0" smtClean="0"/>
              <a:t> and Android apps.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Acquire more content for all categories.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Upgrade to new version of ODK Survey.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67025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32915" y="645592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6600" b="0" dirty="0">
                <a:latin typeface="Wire One"/>
                <a:ea typeface="Wire One"/>
                <a:cs typeface="Wire One"/>
                <a:sym typeface="Wire One"/>
              </a:rPr>
              <a:t>Questions?</a:t>
            </a:r>
          </a:p>
        </p:txBody>
      </p:sp>
      <p:sp>
        <p:nvSpPr>
          <p:cNvPr id="119" name="Shape 119"/>
          <p:cNvSpPr/>
          <p:nvPr/>
        </p:nvSpPr>
        <p:spPr>
          <a:xfrm>
            <a:off x="1685690" y="2329900"/>
            <a:ext cx="5555288" cy="36924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81219" y="645592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5400" b="0" dirty="0">
                <a:latin typeface="Wire One"/>
                <a:ea typeface="Wire One"/>
                <a:cs typeface="Wire One"/>
                <a:sym typeface="Wire One"/>
              </a:rPr>
              <a:t>PROJECT STATEMENT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818766"/>
            <a:ext cx="8229600" cy="4748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600" b="1" dirty="0">
                <a:latin typeface="Raleway"/>
                <a:ea typeface="Raleway"/>
                <a:cs typeface="Raleway"/>
                <a:sym typeface="Raleway"/>
              </a:rPr>
              <a:t>PROBLEM</a:t>
            </a:r>
          </a:p>
          <a:p>
            <a:pPr lvl="0" rtl="0">
              <a:buNone/>
            </a:pPr>
            <a:r>
              <a:rPr lang="en-US" sz="2300" dirty="0" smtClean="0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Nurses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do not have </a:t>
            </a:r>
            <a:r>
              <a:rPr lang="en" sz="2300" b="1" dirty="0">
                <a:latin typeface="Raleway"/>
                <a:ea typeface="Raleway"/>
                <a:cs typeface="Raleway"/>
                <a:sym typeface="Raleway"/>
              </a:rPr>
              <a:t>fast access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 to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current point-of-care</a:t>
            </a:r>
            <a:r>
              <a:rPr lang="en-US" sz="2300" dirty="0" smtClean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support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tools to assist in daily neonatal care.</a:t>
            </a:r>
          </a:p>
          <a:p>
            <a:endParaRPr lang="en" sz="2300" dirty="0"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buNone/>
            </a:pPr>
            <a:r>
              <a:rPr lang="en" sz="2600" b="1" dirty="0">
                <a:latin typeface="Raleway"/>
                <a:ea typeface="Raleway"/>
                <a:cs typeface="Raleway"/>
                <a:sym typeface="Raleway"/>
              </a:rPr>
              <a:t>SOLUTION</a:t>
            </a:r>
          </a:p>
          <a:p>
            <a:pPr>
              <a:buNone/>
            </a:pPr>
            <a:r>
              <a:rPr lang="en-US" sz="2300" dirty="0" smtClean="0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Create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a visual and instructional mobile app that provides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US" sz="2300" dirty="0" smtClean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collection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of </a:t>
            </a:r>
            <a:r>
              <a:rPr lang="en-US" sz="2300" dirty="0" smtClean="0">
                <a:latin typeface="Raleway"/>
                <a:ea typeface="Raleway"/>
                <a:cs typeface="Raleway"/>
                <a:sym typeface="Raleway"/>
              </a:rPr>
              <a:t>diagnostic and reference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tools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to assist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nurses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in neonatal care.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32915" y="645592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6600" b="0">
                <a:latin typeface="Wire One"/>
                <a:ea typeface="Wire One"/>
                <a:cs typeface="Wire One"/>
                <a:sym typeface="Wire One"/>
              </a:rPr>
              <a:t>System Architecture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7461300" y="3135000"/>
            <a:ext cx="902700" cy="5879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
</a:t>
            </a:r>
          </a:p>
        </p:txBody>
      </p:sp>
      <p:sp>
        <p:nvSpPr>
          <p:cNvPr id="50" name="Shape 50"/>
          <p:cNvSpPr/>
          <p:nvPr/>
        </p:nvSpPr>
        <p:spPr>
          <a:xfrm>
            <a:off x="5148600" y="4403575"/>
            <a:ext cx="2312700" cy="13557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" name="Shape 51"/>
          <p:cNvSpPr/>
          <p:nvPr/>
        </p:nvSpPr>
        <p:spPr>
          <a:xfrm>
            <a:off x="767039" y="1578185"/>
            <a:ext cx="2150100" cy="20231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2" name="Shape 52"/>
          <p:cNvSpPr/>
          <p:nvPr/>
        </p:nvSpPr>
        <p:spPr>
          <a:xfrm>
            <a:off x="1400775" y="1730400"/>
            <a:ext cx="324900" cy="3590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" name="Shape 53"/>
          <p:cNvSpPr/>
          <p:nvPr/>
        </p:nvSpPr>
        <p:spPr>
          <a:xfrm>
            <a:off x="5341950" y="1600985"/>
            <a:ext cx="1514999" cy="19776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x="1101525" y="2169517"/>
            <a:ext cx="1655400" cy="1208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>
                <a:solidFill>
                  <a:srgbClr val="7F6000"/>
                </a:solidFill>
              </a:rPr>
              <a:t>Happy User</a:t>
            </a:r>
          </a:p>
          <a:p>
            <a:pPr lvl="0" rtl="0">
              <a:buNone/>
            </a:pPr>
            <a:r>
              <a:rPr lang="en"/>
              <a:t>       Android</a:t>
            </a:r>
          </a:p>
          <a:p>
            <a:pPr lvl="0" rtl="0">
              <a:buNone/>
            </a:pPr>
            <a:r>
              <a:rPr lang="en"/>
              <a:t>          iOS</a:t>
            </a:r>
          </a:p>
          <a:p>
            <a:pPr>
              <a:buNone/>
            </a:pPr>
            <a:r>
              <a:rPr lang="en"/>
              <a:t>       Browser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5572225" y="2165775"/>
            <a:ext cx="1162800" cy="1265700"/>
          </a:xfrm>
          <a:prstGeom prst="rect">
            <a:avLst/>
          </a:prstGeom>
          <a:solidFill>
            <a:srgbClr val="134F5C"/>
          </a:solidFill>
          <a:ln w="9525" cap="flat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  </a:t>
            </a:r>
            <a:r>
              <a:rPr lang="en" sz="1800" b="1">
                <a:solidFill>
                  <a:srgbClr val="7F6000"/>
                </a:solidFill>
              </a:rPr>
              <a:t>Server</a:t>
            </a:r>
          </a:p>
          <a:p>
            <a:pPr lvl="0" rtl="0">
              <a:buNone/>
            </a:pPr>
            <a:r>
              <a:rPr lang="en"/>
              <a:t>      html</a:t>
            </a:r>
          </a:p>
          <a:p>
            <a:pPr>
              <a:buNone/>
            </a:pPr>
            <a:r>
              <a:rPr lang="en"/>
              <a:t> javascript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5572225" y="4583452"/>
            <a:ext cx="1505099" cy="900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   </a:t>
            </a:r>
            <a:r>
              <a:rPr lang="en" b="1">
                <a:solidFill>
                  <a:srgbClr val="7F6000"/>
                </a:solidFill>
              </a:rPr>
              <a:t>ODK Library</a:t>
            </a:r>
          </a:p>
        </p:txBody>
      </p:sp>
      <p:sp>
        <p:nvSpPr>
          <p:cNvPr id="57" name="Shape 57"/>
          <p:cNvSpPr/>
          <p:nvPr/>
        </p:nvSpPr>
        <p:spPr>
          <a:xfrm>
            <a:off x="5788679" y="4932029"/>
            <a:ext cx="1062805" cy="53436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8" name="Shape 58"/>
          <p:cNvSpPr txBox="1"/>
          <p:nvPr/>
        </p:nvSpPr>
        <p:spPr>
          <a:xfrm>
            <a:off x="1443239" y="5217950"/>
            <a:ext cx="1037099" cy="412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    Excel</a:t>
            </a:r>
          </a:p>
        </p:txBody>
      </p:sp>
      <p:sp>
        <p:nvSpPr>
          <p:cNvPr id="59" name="Shape 59"/>
          <p:cNvSpPr/>
          <p:nvPr/>
        </p:nvSpPr>
        <p:spPr>
          <a:xfrm>
            <a:off x="1114975" y="4159750"/>
            <a:ext cx="1531075" cy="813400"/>
          </a:xfrm>
          <a:prstGeom prst="flowChartPredefined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1102150" y="5040457"/>
            <a:ext cx="1527949" cy="718817"/>
          </a:xfrm>
          <a:prstGeom prst="flowChartInternalStorag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1576139" y="5221400"/>
            <a:ext cx="904200" cy="4058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Excel</a:t>
            </a:r>
          </a:p>
          <a:p>
            <a:endParaRPr lang="en"/>
          </a:p>
        </p:txBody>
      </p:sp>
      <p:sp>
        <p:nvSpPr>
          <p:cNvPr id="62" name="Shape 62"/>
          <p:cNvSpPr txBox="1"/>
          <p:nvPr/>
        </p:nvSpPr>
        <p:spPr>
          <a:xfrm>
            <a:off x="1467675" y="4320650"/>
            <a:ext cx="872099" cy="54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form-def.json</a:t>
            </a:r>
          </a:p>
          <a:p>
            <a:endParaRPr lang="en"/>
          </a:p>
        </p:txBody>
      </p:sp>
      <p:cxnSp>
        <p:nvCxnSpPr>
          <p:cNvPr id="63" name="Shape 63"/>
          <p:cNvCxnSpPr/>
          <p:nvPr/>
        </p:nvCxnSpPr>
        <p:spPr>
          <a:xfrm rot="10800000" flipH="1">
            <a:off x="2757700" y="5355749"/>
            <a:ext cx="2184899" cy="239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64"/>
          <p:cNvCxnSpPr/>
          <p:nvPr/>
        </p:nvCxnSpPr>
        <p:spPr>
          <a:xfrm rot="10800000">
            <a:off x="2917224" y="4542499"/>
            <a:ext cx="2073300" cy="28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5" name="Shape 65"/>
          <p:cNvSpPr/>
          <p:nvPr/>
        </p:nvSpPr>
        <p:spPr>
          <a:xfrm rot="5400000">
            <a:off x="5740125" y="3888624"/>
            <a:ext cx="733499" cy="271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66" name="Shape 66"/>
          <p:cNvCxnSpPr/>
          <p:nvPr/>
        </p:nvCxnSpPr>
        <p:spPr>
          <a:xfrm rot="10800000" flipH="1">
            <a:off x="2789600" y="3091125"/>
            <a:ext cx="2360400" cy="1259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67"/>
          <p:cNvCxnSpPr/>
          <p:nvPr/>
        </p:nvCxnSpPr>
        <p:spPr>
          <a:xfrm rot="10800000">
            <a:off x="3172525" y="2485274"/>
            <a:ext cx="2009399" cy="47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13-05-24-23-17-4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7"/>
          <a:stretch/>
        </p:blipFill>
        <p:spPr>
          <a:xfrm>
            <a:off x="2961881" y="516889"/>
            <a:ext cx="3343308" cy="568767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_2013-05-24-23-17-4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7"/>
          <a:stretch/>
        </p:blipFill>
        <p:spPr>
          <a:xfrm>
            <a:off x="274423" y="506450"/>
            <a:ext cx="3343308" cy="5687673"/>
          </a:xfrm>
          <a:prstGeom prst="rect">
            <a:avLst/>
          </a:prstGeom>
        </p:spPr>
      </p:pic>
      <p:pic>
        <p:nvPicPr>
          <p:cNvPr id="2" name="Picture 1" descr="Screenshot_2013-05-24-23-17-52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"/>
          <a:stretch/>
        </p:blipFill>
        <p:spPr>
          <a:xfrm>
            <a:off x="5424780" y="506450"/>
            <a:ext cx="3361137" cy="5756607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flipV="1">
            <a:off x="1712339" y="2364952"/>
            <a:ext cx="4135640" cy="4175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4700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_2013-05-24-23-17-4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7"/>
          <a:stretch/>
        </p:blipFill>
        <p:spPr>
          <a:xfrm>
            <a:off x="126760" y="797491"/>
            <a:ext cx="2564562" cy="4362862"/>
          </a:xfrm>
          <a:prstGeom prst="rect">
            <a:avLst/>
          </a:prstGeom>
        </p:spPr>
      </p:pic>
      <p:pic>
        <p:nvPicPr>
          <p:cNvPr id="2" name="Picture 1" descr="Screenshot_2013-05-24-23-17-5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"/>
          <a:stretch/>
        </p:blipFill>
        <p:spPr>
          <a:xfrm>
            <a:off x="3141690" y="797491"/>
            <a:ext cx="2587613" cy="4431796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flipV="1">
            <a:off x="1210286" y="2128662"/>
            <a:ext cx="2156418" cy="6330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shot_2013-05-24-23-17-57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"/>
          <a:stretch/>
        </p:blipFill>
        <p:spPr>
          <a:xfrm>
            <a:off x="6061351" y="797491"/>
            <a:ext cx="2934986" cy="502673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flipV="1">
            <a:off x="4045952" y="2118613"/>
            <a:ext cx="2126340" cy="6430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5215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cess 9"/>
          <p:cNvSpPr/>
          <p:nvPr/>
        </p:nvSpPr>
        <p:spPr>
          <a:xfrm>
            <a:off x="3559089" y="1698461"/>
            <a:ext cx="216987" cy="4095441"/>
          </a:xfrm>
          <a:prstGeom prst="flowChartProcess">
            <a:avLst/>
          </a:prstGeom>
          <a:solidFill>
            <a:schemeClr val="tx2">
              <a:lumMod val="9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ight Arrow 10"/>
          <p:cNvSpPr/>
          <p:nvPr/>
        </p:nvSpPr>
        <p:spPr>
          <a:xfrm flipV="1">
            <a:off x="3776076" y="3067817"/>
            <a:ext cx="1777445" cy="6685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 flipV="1">
            <a:off x="2651605" y="3342335"/>
            <a:ext cx="2032731" cy="186677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eenshot_2013-05-24-23-17-5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"/>
          <a:stretch/>
        </p:blipFill>
        <p:spPr>
          <a:xfrm>
            <a:off x="609337" y="767163"/>
            <a:ext cx="2934986" cy="5026739"/>
          </a:xfrm>
          <a:prstGeom prst="rect">
            <a:avLst/>
          </a:prstGeom>
        </p:spPr>
      </p:pic>
      <p:pic>
        <p:nvPicPr>
          <p:cNvPr id="2" name="Picture 1" descr="Screenshot_2013-05-24-23-18-4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1"/>
          <a:stretch/>
        </p:blipFill>
        <p:spPr>
          <a:xfrm>
            <a:off x="5553521" y="767163"/>
            <a:ext cx="3010903" cy="513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2078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13-05-24-23-18-56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1"/>
          <a:stretch/>
        </p:blipFill>
        <p:spPr>
          <a:xfrm>
            <a:off x="3176020" y="932432"/>
            <a:ext cx="2619027" cy="4465545"/>
          </a:xfrm>
          <a:prstGeom prst="rect">
            <a:avLst/>
          </a:prstGeom>
        </p:spPr>
      </p:pic>
      <p:pic>
        <p:nvPicPr>
          <p:cNvPr id="9" name="Picture 8" descr="Screenshot_2013-05-24-23-17-44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7"/>
          <a:stretch/>
        </p:blipFill>
        <p:spPr>
          <a:xfrm>
            <a:off x="126760" y="930403"/>
            <a:ext cx="2564562" cy="4362862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flipV="1">
            <a:off x="1298882" y="2896612"/>
            <a:ext cx="2156418" cy="6330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shot_2013-05-24-23-19-08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1"/>
          <a:stretch/>
        </p:blipFill>
        <p:spPr>
          <a:xfrm>
            <a:off x="6230064" y="932432"/>
            <a:ext cx="2766273" cy="446554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flipV="1">
            <a:off x="5256784" y="2955682"/>
            <a:ext cx="1245101" cy="6330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2098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204</Words>
  <Application>Microsoft Macintosh PowerPoint</Application>
  <PresentationFormat>On-screen Show (4:3)</PresentationFormat>
  <Paragraphs>79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/>
      <vt:lpstr>Neonatal Assist</vt:lpstr>
      <vt:lpstr>Link</vt:lpstr>
      <vt:lpstr>PROJECT STATEMENT</vt:lpstr>
      <vt:lpstr>System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Challenges</vt:lpstr>
      <vt:lpstr>Challenges</vt:lpstr>
      <vt:lpstr>Challenges</vt:lpstr>
      <vt:lpstr>In Progress…</vt:lpstr>
      <vt:lpstr>Feedback</vt:lpstr>
      <vt:lpstr>Future Work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Neonatal Assist</dc:title>
  <cp:lastModifiedBy>Jessica Chayavichitsilp</cp:lastModifiedBy>
  <cp:revision>41</cp:revision>
  <dcterms:modified xsi:type="dcterms:W3CDTF">2013-05-25T07:05:54Z</dcterms:modified>
</cp:coreProperties>
</file>