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67" r:id="rId5"/>
    <p:sldId id="265" r:id="rId6"/>
    <p:sldId id="292" r:id="rId7"/>
    <p:sldId id="293" r:id="rId8"/>
    <p:sldId id="294" r:id="rId9"/>
    <p:sldId id="296" r:id="rId10"/>
    <p:sldId id="300" r:id="rId11"/>
    <p:sldId id="295" r:id="rId12"/>
    <p:sldId id="297" r:id="rId13"/>
    <p:sldId id="298" r:id="rId14"/>
    <p:sldId id="299" r:id="rId15"/>
    <p:sldId id="289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9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7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8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3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0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9173443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0329" y="1131591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0329" y="1131591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1954241" y="2093165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1030329" y="2797628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1030329" y="3054740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353152" y="1837958"/>
            <a:ext cx="138499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zh-TW" altLang="en-US" sz="2700" dirty="0" smtClean="0">
                <a:solidFill>
                  <a:schemeClr val="accent1"/>
                </a:solidFill>
                <a:latin typeface="+mj-ea"/>
                <a:ea typeface="+mj-ea"/>
              </a:rPr>
              <a:t>系統程式</a:t>
            </a:r>
            <a:endParaRPr lang="zh-CN" altLang="zh-CN" sz="27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9713" y="2253456"/>
            <a:ext cx="211981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資工三　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110410544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　黃琳茜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1505565"/>
            <a:ext cx="164788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8800" dirty="0" smtClean="0">
                <a:solidFill>
                  <a:schemeClr val="accent1">
                    <a:lumMod val="75000"/>
                  </a:schemeClr>
                </a:solidFill>
              </a:rPr>
              <a:t>201</a:t>
            </a:r>
            <a:r>
              <a:rPr lang="en-US" altLang="zh-TW" sz="88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 rot="18900000">
            <a:off x="3567338" y="2048408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0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warp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" grpId="0" animBg="1"/>
          <p:bldP spid="19" grpId="0" animBg="1"/>
          <p:bldP spid="20" grpId="0" animBg="1"/>
          <p:bldP spid="21" grpId="0" animBg="1"/>
          <p:bldP spid="22" grpId="0" animBg="1"/>
          <p:bldP spid="25" grpId="0"/>
          <p:bldP spid="33" grpId="0"/>
          <p:bldP spid="24" grpId="0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" grpId="0" animBg="1"/>
          <p:bldP spid="19" grpId="0" animBg="1"/>
          <p:bldP spid="20" grpId="0" animBg="1"/>
          <p:bldP spid="21" grpId="0" animBg="1"/>
          <p:bldP spid="22" grpId="0" animBg="1"/>
          <p:bldP spid="25" grpId="0"/>
          <p:bldP spid="33" grpId="0"/>
          <p:bldP spid="24" grpId="0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組</a:t>
            </a:r>
            <a:r>
              <a:rPr lang="zh-TW" altLang="en-US" b="1" dirty="0"/>
              <a:t>譯</a:t>
            </a:r>
            <a:r>
              <a:rPr lang="zh-TW" altLang="en-US" b="1" dirty="0" smtClean="0"/>
              <a:t>器程式碼理解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11126"/>
            <a:ext cx="4494446" cy="45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組</a:t>
            </a:r>
            <a:r>
              <a:rPr lang="zh-TW" altLang="en-US" b="1" dirty="0"/>
              <a:t>譯</a:t>
            </a:r>
            <a:r>
              <a:rPr lang="zh-TW" altLang="en-US" b="1" dirty="0" smtClean="0"/>
              <a:t>器程式碼理解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22326"/>
            <a:ext cx="3541083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組</a:t>
            </a:r>
            <a:r>
              <a:rPr lang="zh-TW" altLang="en-US" b="1" dirty="0"/>
              <a:t>譯</a:t>
            </a:r>
            <a:r>
              <a:rPr lang="zh-TW" altLang="en-US" b="1" dirty="0" smtClean="0"/>
              <a:t>器程式碼理解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57639"/>
            <a:ext cx="4725170" cy="4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組</a:t>
            </a:r>
            <a:r>
              <a:rPr lang="zh-TW" altLang="en-US" b="1" dirty="0"/>
              <a:t>譯</a:t>
            </a:r>
            <a:r>
              <a:rPr lang="zh-TW" altLang="en-US" b="1" dirty="0" smtClean="0"/>
              <a:t>器程式碼理解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91123"/>
            <a:ext cx="6441685" cy="45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組</a:t>
            </a:r>
            <a:r>
              <a:rPr lang="zh-TW" altLang="en-US" b="1" dirty="0"/>
              <a:t>譯</a:t>
            </a:r>
            <a:r>
              <a:rPr lang="zh-TW" altLang="en-US" b="1" dirty="0" smtClean="0"/>
              <a:t>器程式碼理解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" y="1347614"/>
            <a:ext cx="9144000" cy="30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59832" y="4861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752528"/>
            <a:ext cx="9144000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6365" y="1054753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16365" y="105475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440277" y="2016327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5516365" y="2720790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5516365" y="2977902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29883" y="1676162"/>
            <a:ext cx="2462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謝謝觀</a:t>
            </a: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看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77355" y="2372707"/>
            <a:ext cx="1523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34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0" grpId="0" animBg="1"/>
      <p:bldP spid="11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60"/>
          <p:cNvSpPr>
            <a:spLocks noChangeArrowheads="1"/>
          </p:cNvSpPr>
          <p:nvPr/>
        </p:nvSpPr>
        <p:spPr bwMode="auto">
          <a:xfrm>
            <a:off x="677276" y="771550"/>
            <a:ext cx="7992888" cy="3672408"/>
          </a:xfrm>
          <a:custGeom>
            <a:avLst/>
            <a:gdLst>
              <a:gd name="connsiteX0" fmla="*/ 0 w 7260238"/>
              <a:gd name="connsiteY0" fmla="*/ 0 h 3090960"/>
              <a:gd name="connsiteX1" fmla="*/ 7260238 w 7260238"/>
              <a:gd name="connsiteY1" fmla="*/ 0 h 3090960"/>
              <a:gd name="connsiteX2" fmla="*/ 7260238 w 7260238"/>
              <a:gd name="connsiteY2" fmla="*/ 3090960 h 3090960"/>
              <a:gd name="connsiteX3" fmla="*/ 0 w 7260238"/>
              <a:gd name="connsiteY3" fmla="*/ 3090960 h 3090960"/>
              <a:gd name="connsiteX4" fmla="*/ 0 w 7260238"/>
              <a:gd name="connsiteY4" fmla="*/ 0 h 3090960"/>
              <a:gd name="connsiteX0" fmla="*/ 0 w 7260238"/>
              <a:gd name="connsiteY0" fmla="*/ 0 h 3090960"/>
              <a:gd name="connsiteX1" fmla="*/ 7260238 w 7260238"/>
              <a:gd name="connsiteY1" fmla="*/ 0 h 3090960"/>
              <a:gd name="connsiteX2" fmla="*/ 7260238 w 7260238"/>
              <a:gd name="connsiteY2" fmla="*/ 3090960 h 3090960"/>
              <a:gd name="connsiteX3" fmla="*/ 666205 w 7260238"/>
              <a:gd name="connsiteY3" fmla="*/ 3090960 h 3090960"/>
              <a:gd name="connsiteX4" fmla="*/ 0 w 7260238"/>
              <a:gd name="connsiteY4" fmla="*/ 0 h 3090960"/>
              <a:gd name="connsiteX0" fmla="*/ 0 w 7260238"/>
              <a:gd name="connsiteY0" fmla="*/ 0 h 3141760"/>
              <a:gd name="connsiteX1" fmla="*/ 7260238 w 7260238"/>
              <a:gd name="connsiteY1" fmla="*/ 0 h 3141760"/>
              <a:gd name="connsiteX2" fmla="*/ 7031638 w 7260238"/>
              <a:gd name="connsiteY2" fmla="*/ 3141760 h 3141760"/>
              <a:gd name="connsiteX3" fmla="*/ 666205 w 7260238"/>
              <a:gd name="connsiteY3" fmla="*/ 3090960 h 3141760"/>
              <a:gd name="connsiteX4" fmla="*/ 0 w 7260238"/>
              <a:gd name="connsiteY4" fmla="*/ 0 h 3141760"/>
              <a:gd name="connsiteX0" fmla="*/ 0 w 7454971"/>
              <a:gd name="connsiteY0" fmla="*/ 0 h 3141760"/>
              <a:gd name="connsiteX1" fmla="*/ 7454971 w 7454971"/>
              <a:gd name="connsiteY1" fmla="*/ 0 h 3141760"/>
              <a:gd name="connsiteX2" fmla="*/ 7031638 w 7454971"/>
              <a:gd name="connsiteY2" fmla="*/ 3141760 h 3141760"/>
              <a:gd name="connsiteX3" fmla="*/ 666205 w 7454971"/>
              <a:gd name="connsiteY3" fmla="*/ 3090960 h 3141760"/>
              <a:gd name="connsiteX4" fmla="*/ 0 w 7454971"/>
              <a:gd name="connsiteY4" fmla="*/ 0 h 3141760"/>
              <a:gd name="connsiteX0" fmla="*/ 0 w 7454971"/>
              <a:gd name="connsiteY0" fmla="*/ 0 h 3353427"/>
              <a:gd name="connsiteX1" fmla="*/ 7454971 w 7454971"/>
              <a:gd name="connsiteY1" fmla="*/ 211667 h 3353427"/>
              <a:gd name="connsiteX2" fmla="*/ 7031638 w 7454971"/>
              <a:gd name="connsiteY2" fmla="*/ 3353427 h 3353427"/>
              <a:gd name="connsiteX3" fmla="*/ 666205 w 7454971"/>
              <a:gd name="connsiteY3" fmla="*/ 3302627 h 3353427"/>
              <a:gd name="connsiteX4" fmla="*/ 0 w 7454971"/>
              <a:gd name="connsiteY4" fmla="*/ 0 h 335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4971" h="3353427">
                <a:moveTo>
                  <a:pt x="0" y="0"/>
                </a:moveTo>
                <a:lnTo>
                  <a:pt x="7454971" y="211667"/>
                </a:lnTo>
                <a:lnTo>
                  <a:pt x="7031638" y="3353427"/>
                </a:lnTo>
                <a:lnTo>
                  <a:pt x="666205" y="33026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4000"/>
            </a:schemeClr>
          </a:solidFill>
          <a:ln w="12700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074" y="2456045"/>
            <a:ext cx="2156662" cy="2507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1052634"/>
            <a:ext cx="1577191" cy="501337"/>
          </a:xfrm>
          <a:prstGeom prst="rect">
            <a:avLst/>
          </a:prstGeom>
          <a:noFill/>
        </p:spPr>
        <p:txBody>
          <a:bodyPr wrap="none" lIns="69769" tIns="34884" rIns="69769" bIns="34884" rtlCol="0">
            <a:spAutoFit/>
          </a:bodyPr>
          <a:lstStyle/>
          <a:p>
            <a:pPr algn="ctr"/>
            <a:r>
              <a:rPr lang="zh-TW" altLang="en-US" sz="2800" b="1" dirty="0" smtClean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系統程式</a:t>
            </a:r>
            <a:endParaRPr lang="zh-CN" altLang="en-US" sz="2800" b="1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623203"/>
            <a:ext cx="6408712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是系統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相關的程式設計技術，其中的系統指的是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作業系統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或電腦系統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en-US" altLang="zh-TW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TW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系統程式是為了要支援電腦的運作並且供電腦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本身的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使用，而不是支援特定的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應用。</a:t>
            </a:r>
            <a:endParaRPr lang="en-US" altLang="zh-TW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zh-TW" altLang="en-US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系統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程式通常與其執行機器的架構是有密切的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關係：組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譯器</a:t>
            </a:r>
            <a:r>
              <a:rPr lang="en-US" altLang="zh-TW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編譯器</a:t>
            </a:r>
            <a:r>
              <a:rPr lang="en-US" altLang="zh-TW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作業系統。</a:t>
            </a:r>
            <a:endParaRPr lang="en-US" altLang="zh-TW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zh-TW" altLang="en-US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有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許多的系統軟體並不是與其所支援電腦系統的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類型</a:t>
            </a:r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有直接的關係</a:t>
            </a:r>
            <a:r>
              <a:rPr lang="zh-TW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725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6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1633315" cy="395637"/>
          </a:xfrm>
        </p:spPr>
        <p:txBody>
          <a:bodyPr>
            <a:noAutofit/>
          </a:bodyPr>
          <a:lstStyle/>
          <a:p>
            <a:r>
              <a:rPr lang="zh-TW" altLang="en-US" sz="1800" b="1" dirty="0">
                <a:latin typeface="+mj-ea"/>
              </a:rPr>
              <a:t>組譯</a:t>
            </a:r>
            <a:r>
              <a:rPr lang="zh-TW" altLang="en-US" sz="1800" b="1" dirty="0" smtClean="0">
                <a:latin typeface="+mj-ea"/>
              </a:rPr>
              <a:t>器的功能</a:t>
            </a:r>
            <a:endParaRPr lang="zh-CN" altLang="en-US" sz="1200" b="1" dirty="0"/>
          </a:p>
        </p:txBody>
      </p:sp>
      <p:sp>
        <p:nvSpPr>
          <p:cNvPr id="3" name="椭圆 1"/>
          <p:cNvSpPr>
            <a:spLocks noChangeArrowheads="1"/>
          </p:cNvSpPr>
          <p:nvPr/>
        </p:nvSpPr>
        <p:spPr bwMode="auto">
          <a:xfrm>
            <a:off x="1020788" y="1835795"/>
            <a:ext cx="1751012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ahLst/>
            <a:cxnLst/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771800" y="1851670"/>
            <a:ext cx="1752600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ahLst/>
            <a:cxnLst/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1631975" y="1846907"/>
            <a:ext cx="69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  <a:sym typeface="方正兰亭粗黑_GBK" charset="-122"/>
              </a:rPr>
              <a:t>01</a:t>
            </a:r>
          </a:p>
        </p:txBody>
      </p:sp>
      <p:sp>
        <p:nvSpPr>
          <p:cNvPr id="7" name="TextBox 15"/>
          <p:cNvSpPr>
            <a:spLocks noChangeArrowheads="1"/>
          </p:cNvSpPr>
          <p:nvPr/>
        </p:nvSpPr>
        <p:spPr bwMode="auto">
          <a:xfrm>
            <a:off x="3288581" y="1846907"/>
            <a:ext cx="714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  <a:sym typeface="方正兰亭粗黑_GBK" charset="-122"/>
              </a:rPr>
              <a:t>02</a:t>
            </a:r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 bwMode="auto">
          <a:xfrm>
            <a:off x="1236688" y="2431107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 bwMode="auto">
          <a:xfrm>
            <a:off x="3005163" y="2431107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TextBox 22"/>
          <p:cNvSpPr>
            <a:spLocks noChangeArrowheads="1"/>
          </p:cNvSpPr>
          <p:nvPr/>
        </p:nvSpPr>
        <p:spPr bwMode="auto">
          <a:xfrm>
            <a:off x="1600025" y="2468961"/>
            <a:ext cx="616942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輸入</a:t>
            </a:r>
            <a:endParaRPr lang="zh-CN" altLang="en-US" sz="17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11" name="TextBox 23"/>
          <p:cNvSpPr>
            <a:spLocks noChangeArrowheads="1"/>
          </p:cNvSpPr>
          <p:nvPr/>
        </p:nvSpPr>
        <p:spPr bwMode="auto">
          <a:xfrm>
            <a:off x="1451379" y="2819254"/>
            <a:ext cx="91423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忽略或是刪除註解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2924764" y="2450270"/>
            <a:ext cx="1453775" cy="41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解析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（</a:t>
            </a:r>
            <a:r>
              <a:rPr lang="zh-TW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字串處理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）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13" name="TextBox 25"/>
          <p:cNvSpPr>
            <a:spLocks noChangeArrowheads="1"/>
          </p:cNvSpPr>
          <p:nvPr/>
        </p:nvSpPr>
        <p:spPr bwMode="auto">
          <a:xfrm>
            <a:off x="3315099" y="2819254"/>
            <a:ext cx="667395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L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微软雅黑" pitchFamily="34" charset="-122"/>
              </a:rPr>
              <a:t>指令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sym typeface="微软雅黑" pitchFamily="34" charset="-122"/>
            </a:endParaRPr>
          </a:p>
        </p:txBody>
      </p:sp>
      <p:sp>
        <p:nvSpPr>
          <p:cNvPr id="18" name="椭圆 1"/>
          <p:cNvSpPr>
            <a:spLocks noChangeArrowheads="1"/>
          </p:cNvSpPr>
          <p:nvPr/>
        </p:nvSpPr>
        <p:spPr bwMode="auto">
          <a:xfrm>
            <a:off x="4524400" y="1851670"/>
            <a:ext cx="1751013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ahLst/>
            <a:cxnLst/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5124475" y="1846907"/>
            <a:ext cx="71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  <a:sym typeface="方正兰亭粗黑_GBK" charset="-122"/>
              </a:rPr>
              <a:t>03</a:t>
            </a:r>
          </a:p>
        </p:txBody>
      </p:sp>
      <p:sp>
        <p:nvSpPr>
          <p:cNvPr id="20" name="直接连接符 20"/>
          <p:cNvSpPr>
            <a:spLocks noChangeShapeType="1"/>
          </p:cNvSpPr>
          <p:nvPr/>
        </p:nvSpPr>
        <p:spPr bwMode="auto">
          <a:xfrm>
            <a:off x="4756175" y="2431107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TextBox 26"/>
          <p:cNvSpPr>
            <a:spLocks noChangeArrowheads="1"/>
          </p:cNvSpPr>
          <p:nvPr/>
        </p:nvSpPr>
        <p:spPr bwMode="auto">
          <a:xfrm>
            <a:off x="5091745" y="2453343"/>
            <a:ext cx="614734" cy="38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查表</a:t>
            </a:r>
            <a:endParaRPr lang="zh-CN" altLang="en-US" sz="17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22" name="TextBox 27"/>
          <p:cNvSpPr>
            <a:spLocks noChangeArrowheads="1"/>
          </p:cNvSpPr>
          <p:nvPr/>
        </p:nvSpPr>
        <p:spPr bwMode="auto">
          <a:xfrm>
            <a:off x="5066306" y="2819254"/>
            <a:ext cx="66451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指令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指令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23" name="椭圆 11"/>
          <p:cNvSpPr>
            <a:spLocks noChangeArrowheads="1"/>
          </p:cNvSpPr>
          <p:nvPr/>
        </p:nvSpPr>
        <p:spPr bwMode="auto">
          <a:xfrm>
            <a:off x="6277000" y="1851670"/>
            <a:ext cx="1873250" cy="1871662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24" name="TextBox 17"/>
          <p:cNvSpPr>
            <a:spLocks noChangeArrowheads="1"/>
          </p:cNvSpPr>
          <p:nvPr/>
        </p:nvSpPr>
        <p:spPr bwMode="auto">
          <a:xfrm>
            <a:off x="6816973" y="1846907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  <a:sym typeface="方正兰亭粗黑_GBK" charset="-122"/>
              </a:rPr>
              <a:t>04</a:t>
            </a: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>
            <a:off x="6516713" y="2431107"/>
            <a:ext cx="1435100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8"/>
          <p:cNvSpPr>
            <a:spLocks noChangeArrowheads="1"/>
          </p:cNvSpPr>
          <p:nvPr/>
        </p:nvSpPr>
        <p:spPr bwMode="auto">
          <a:xfrm>
            <a:off x="6871060" y="2445943"/>
            <a:ext cx="685130" cy="41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輸出</a:t>
            </a:r>
            <a:endParaRPr lang="zh-CN" altLang="en-US" sz="17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27" name="TextBox 29"/>
          <p:cNvSpPr>
            <a:spLocks noChangeArrowheads="1"/>
          </p:cNvSpPr>
          <p:nvPr/>
        </p:nvSpPr>
        <p:spPr bwMode="auto">
          <a:xfrm>
            <a:off x="6546466" y="2804104"/>
            <a:ext cx="1375593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左補零到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16bit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6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00"/>
                            </p:stCondLst>
                            <p:childTnLst>
                              <p:par>
                                <p:cTn id="8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5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950"/>
                            </p:stCondLst>
                            <p:childTnLst>
                              <p:par>
                                <p:cTn id="9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3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8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 autoUpdateAnimBg="0"/>
      <p:bldP spid="4" grpId="0" bldLvl="0" animBg="1" autoUpdateAnimBg="0"/>
      <p:bldP spid="5" grpId="0" bldLvl="0" autoUpdateAnimBg="0"/>
      <p:bldP spid="7" grpId="0" bldLvl="0" autoUpdateAnimBg="0"/>
      <p:bldP spid="8" grpId="0" animBg="1"/>
      <p:bldP spid="9" grpId="0" animBg="1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8" grpId="0" bldLvl="0" animBg="1" autoUpdateAnimBg="0"/>
      <p:bldP spid="19" grpId="0" bldLvl="0" autoUpdateAnimBg="0"/>
      <p:bldP spid="20" grpId="0" animBg="1"/>
      <p:bldP spid="21" grpId="0" bldLvl="0" autoUpdateAnimBg="0"/>
      <p:bldP spid="22" grpId="0" bldLvl="0" autoUpdateAnimBg="0"/>
      <p:bldP spid="23" grpId="0" bldLvl="0" animBg="1" autoUpdateAnimBg="0"/>
      <p:bldP spid="24" grpId="0" bldLvl="0" autoUpdateAnimBg="0"/>
      <p:bldP spid="25" grpId="0" animBg="1"/>
      <p:bldP spid="26" grpId="0" bldLvl="0" autoUpdateAnimBg="0"/>
      <p:bldP spid="27" grpId="0" bldLvl="0" autoUpdateAnimBg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658416" cy="395637"/>
          </a:xfrm>
        </p:spPr>
        <p:txBody>
          <a:bodyPr>
            <a:noAutofit/>
          </a:bodyPr>
          <a:lstStyle/>
          <a:p>
            <a:r>
              <a:rPr lang="zh-TW" altLang="en-US" sz="1800" b="1" dirty="0" smtClean="0"/>
              <a:t>指令</a:t>
            </a:r>
            <a:endParaRPr lang="zh-CN" altLang="en-US" sz="1200" b="1" dirty="0"/>
          </a:p>
        </p:txBody>
      </p:sp>
      <p:sp>
        <p:nvSpPr>
          <p:cNvPr id="3" name="矩形 2"/>
          <p:cNvSpPr/>
          <p:nvPr/>
        </p:nvSpPr>
        <p:spPr>
          <a:xfrm>
            <a:off x="3040905" y="843558"/>
            <a:ext cx="4771456" cy="118985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4874" y="683261"/>
            <a:ext cx="3515183" cy="417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en-US" altLang="zh-TW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176375" y="228371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TW" altLang="en-US" sz="2400" dirty="0"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5" idx="5"/>
            <a:endCxn id="3" idx="1"/>
          </p:cNvCxnSpPr>
          <p:nvPr/>
        </p:nvCxnSpPr>
        <p:spPr>
          <a:xfrm flipV="1">
            <a:off x="2110294" y="1438484"/>
            <a:ext cx="930611" cy="84523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11" idx="1"/>
          </p:cNvCxnSpPr>
          <p:nvPr/>
        </p:nvCxnSpPr>
        <p:spPr>
          <a:xfrm flipV="1">
            <a:off x="2366822" y="2788636"/>
            <a:ext cx="674083" cy="8137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14" idx="1"/>
          </p:cNvCxnSpPr>
          <p:nvPr/>
        </p:nvCxnSpPr>
        <p:spPr>
          <a:xfrm>
            <a:off x="2110294" y="3309830"/>
            <a:ext cx="930611" cy="88296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5524" y="1238265"/>
            <a:ext cx="4537095" cy="549369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指令是使用</a:t>
            </a:r>
            <a:r>
              <a:rPr lang="en-US" altLang="zh-TW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來標示的 所有</a:t>
            </a:r>
            <a:r>
              <a:rPr lang="en-US" altLang="zh-TW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指令都需要將它標示的位置放進符號表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裡面。</a:t>
            </a:r>
            <a:endParaRPr lang="zh-TW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0905" y="2193709"/>
            <a:ext cx="4771456" cy="118985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4874" y="2033411"/>
            <a:ext cx="3515183" cy="417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en-US" altLang="zh-TW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608" y="2499163"/>
            <a:ext cx="4753432" cy="789435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不是數字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的情況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下 查表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輸出 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或是 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查表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不存在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新增表並輸出。</a:t>
            </a:r>
            <a:endParaRPr lang="en-US" altLang="zh-TW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輸出的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時要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左補零到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905" y="3543858"/>
            <a:ext cx="4771456" cy="1297867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4874" y="3383562"/>
            <a:ext cx="3515183" cy="417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en-US" altLang="zh-TW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2944" y="3761604"/>
            <a:ext cx="4537095" cy="1029500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指令只需查表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輸出 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12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”=“,”; ”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指令。</a:t>
            </a:r>
            <a:endParaRPr lang="en-US" altLang="zh-TW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個別長度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111ac(6+1bit)d(3bit)j(3bit</a:t>
            </a:r>
            <a:r>
              <a:rPr lang="en-US" altLang="zh-TW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指令的開頭是</a:t>
            </a:r>
            <a:r>
              <a:rPr lang="en-US" altLang="zh-TW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111</a:t>
            </a:r>
            <a:r>
              <a:rPr lang="zh-TW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，輸出的時要左補零到</a:t>
            </a:r>
            <a:r>
              <a:rPr lang="en-US" altLang="zh-TW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TW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TW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3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62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780"/>
                                </p:stCondLst>
                                <p:childTnLst>
                                  <p:par>
                                    <p:cTn id="6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28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78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62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780"/>
                                </p:stCondLst>
                                <p:childTnLst>
                                  <p:par>
                                    <p:cTn id="6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28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78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  <p:bldP spid="1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946448" cy="395637"/>
          </a:xfrm>
        </p:spPr>
        <p:txBody>
          <a:bodyPr>
            <a:noAutofit/>
          </a:bodyPr>
          <a:lstStyle/>
          <a:p>
            <a:r>
              <a:rPr lang="zh-TW" altLang="en-US" b="1" dirty="0" smtClean="0"/>
              <a:t>機械碼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3718"/>
            <a:ext cx="710536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 err="1" smtClean="0"/>
              <a:t>ctable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59582"/>
            <a:ext cx="37400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874440" cy="395637"/>
          </a:xfrm>
        </p:spPr>
        <p:txBody>
          <a:bodyPr>
            <a:noAutofit/>
          </a:bodyPr>
          <a:lstStyle/>
          <a:p>
            <a:r>
              <a:rPr lang="en-US" altLang="zh-CN" b="1" dirty="0" err="1" smtClean="0"/>
              <a:t>dtable</a:t>
            </a:r>
            <a:endParaRPr lang="zh-CN" altLang="en-US" sz="1200" b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580112" y="1203598"/>
            <a:ext cx="1720568" cy="3577356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197840"/>
            <a:ext cx="3323031" cy="358887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565602" y="2139702"/>
            <a:ext cx="17281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記憶體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暫存器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記憶體、暫存器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地址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地址、記憶體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地址、暫存器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地址、記憶體、暫存器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45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2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 err="1" smtClean="0"/>
              <a:t>jtable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835696" y="1131590"/>
            <a:ext cx="5400601" cy="3560796"/>
            <a:chOff x="1835696" y="1131590"/>
            <a:chExt cx="5357359" cy="356079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131590"/>
              <a:ext cx="3096344" cy="3560796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1203598"/>
              <a:ext cx="2116999" cy="338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5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 err="1" smtClean="0"/>
              <a:t>symtable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843558"/>
            <a:ext cx="2664296" cy="4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409</Words>
  <Application>Microsoft Office PowerPoint</Application>
  <PresentationFormat>如螢幕大小 (16:9)</PresentationFormat>
  <Paragraphs>90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微软雅黑</vt:lpstr>
      <vt:lpstr>宋体</vt:lpstr>
      <vt:lpstr>方正兰亭中黑_GBK</vt:lpstr>
      <vt:lpstr>方正兰亭粗黑_GBK</vt:lpstr>
      <vt:lpstr>Agency FB</vt:lpstr>
      <vt:lpstr>Arial</vt:lpstr>
      <vt:lpstr>Calibri</vt:lpstr>
      <vt:lpstr>第一PPT，www.1ppt.com</vt:lpstr>
      <vt:lpstr>PowerPoint 簡報</vt:lpstr>
      <vt:lpstr>PowerPoint 簡報</vt:lpstr>
      <vt:lpstr>組譯器的功能</vt:lpstr>
      <vt:lpstr>指令</vt:lpstr>
      <vt:lpstr>機械碼</vt:lpstr>
      <vt:lpstr>ctable</vt:lpstr>
      <vt:lpstr>dtable</vt:lpstr>
      <vt:lpstr>jtable</vt:lpstr>
      <vt:lpstr>symtable</vt:lpstr>
      <vt:lpstr>組譯器程式碼理解</vt:lpstr>
      <vt:lpstr>組譯器程式碼理解</vt:lpstr>
      <vt:lpstr>組譯器程式碼理解</vt:lpstr>
      <vt:lpstr>組譯器程式碼理解</vt:lpstr>
      <vt:lpstr>組譯器程式碼理解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小雞 懵</cp:lastModifiedBy>
  <cp:revision>96</cp:revision>
  <dcterms:created xsi:type="dcterms:W3CDTF">2015-10-21T17:10:39Z</dcterms:created>
  <dcterms:modified xsi:type="dcterms:W3CDTF">2018-06-21T05:45:46Z</dcterms:modified>
</cp:coreProperties>
</file>