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304" r:id="rId14"/>
    <p:sldId id="296" r:id="rId15"/>
    <p:sldId id="297" r:id="rId16"/>
    <p:sldId id="298" r:id="rId17"/>
    <p:sldId id="299" r:id="rId18"/>
    <p:sldId id="306" r:id="rId19"/>
    <p:sldId id="312" r:id="rId20"/>
    <p:sldId id="272" r:id="rId21"/>
    <p:sldId id="271" r:id="rId22"/>
    <p:sldId id="305" r:id="rId23"/>
    <p:sldId id="300" r:id="rId24"/>
    <p:sldId id="301" r:id="rId25"/>
    <p:sldId id="302" r:id="rId26"/>
    <p:sldId id="303" r:id="rId27"/>
    <p:sldId id="307" r:id="rId28"/>
    <p:sldId id="273" r:id="rId29"/>
    <p:sldId id="276" r:id="rId30"/>
    <p:sldId id="277" r:id="rId31"/>
    <p:sldId id="287" r:id="rId32"/>
    <p:sldId id="288" r:id="rId33"/>
    <p:sldId id="289" r:id="rId34"/>
    <p:sldId id="291" r:id="rId35"/>
    <p:sldId id="278" r:id="rId36"/>
    <p:sldId id="310" r:id="rId37"/>
    <p:sldId id="311" r:id="rId38"/>
    <p:sldId id="280" r:id="rId39"/>
    <p:sldId id="281" r:id="rId40"/>
    <p:sldId id="282" r:id="rId41"/>
    <p:sldId id="283" r:id="rId42"/>
    <p:sldId id="309" r:id="rId43"/>
    <p:sldId id="284" r:id="rId44"/>
    <p:sldId id="285" r:id="rId45"/>
    <p:sldId id="290" r:id="rId46"/>
    <p:sldId id="292" r:id="rId47"/>
    <p:sldId id="286" r:id="rId48"/>
    <p:sldId id="293" r:id="rId49"/>
    <p:sldId id="29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23"/>
    <p:restoredTop sz="94634"/>
  </p:normalViewPr>
  <p:slideViewPr>
    <p:cSldViewPr snapToGrid="0" snapToObjects="1">
      <p:cViewPr varScale="1">
        <p:scale>
          <a:sx n="78" d="100"/>
          <a:sy n="78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929EE-F9FC-1B44-91B0-0CFF4ABB7BD4}" type="doc">
      <dgm:prSet loTypeId="urn:microsoft.com/office/officeart/2005/8/layout/process1" loCatId="" qsTypeId="urn:microsoft.com/office/officeart/2005/8/quickstyle/simple4" qsCatId="simple" csTypeId="urn:microsoft.com/office/officeart/2005/8/colors/accent0_1" csCatId="mainScheme" phldr="1"/>
      <dgm:spPr/>
    </dgm:pt>
    <dgm:pt modelId="{57F0E1A3-E08B-9942-A7C8-326B1AF62354}">
      <dgm:prSet phldrT="[Text]"/>
      <dgm:spPr/>
      <dgm:t>
        <a:bodyPr/>
        <a:lstStyle/>
        <a:p>
          <a:r>
            <a:rPr lang="en-US" altLang="zh-CN" dirty="0" smtClean="0"/>
            <a:t>Outcome</a:t>
          </a:r>
          <a:r>
            <a:rPr lang="zh-CN" altLang="en-US" dirty="0" smtClean="0"/>
            <a:t> </a:t>
          </a:r>
          <a:r>
            <a:rPr lang="en-US" altLang="zh-CN" dirty="0" smtClean="0"/>
            <a:t>disparity</a:t>
          </a:r>
          <a:r>
            <a:rPr lang="zh-CN" altLang="en-US" dirty="0" smtClean="0"/>
            <a:t> </a:t>
          </a:r>
          <a:r>
            <a:rPr lang="en-US" altLang="zh-CN" dirty="0" smtClean="0"/>
            <a:t>assessment</a:t>
          </a:r>
          <a:endParaRPr lang="en-US" dirty="0"/>
        </a:p>
      </dgm:t>
    </dgm:pt>
    <dgm:pt modelId="{12691548-4250-C449-AA4F-0796A1816F79}" type="parTrans" cxnId="{66C35CCA-63FE-C948-B4F7-5EC04272A287}">
      <dgm:prSet/>
      <dgm:spPr/>
      <dgm:t>
        <a:bodyPr/>
        <a:lstStyle/>
        <a:p>
          <a:endParaRPr lang="en-US"/>
        </a:p>
      </dgm:t>
    </dgm:pt>
    <dgm:pt modelId="{9A4A765C-1FE4-2C4A-8D4B-5A01EB201264}" type="sibTrans" cxnId="{66C35CCA-63FE-C948-B4F7-5EC04272A287}">
      <dgm:prSet/>
      <dgm:spPr/>
      <dgm:t>
        <a:bodyPr/>
        <a:lstStyle/>
        <a:p>
          <a:endParaRPr lang="en-US"/>
        </a:p>
      </dgm:t>
    </dgm:pt>
    <dgm:pt modelId="{8DC43E99-B7C6-544C-BB45-52CED2FB67C8}">
      <dgm:prSet phldrT="[Text]"/>
      <dgm:spPr/>
      <dgm:t>
        <a:bodyPr/>
        <a:lstStyle/>
        <a:p>
          <a:r>
            <a:rPr lang="en-US" altLang="zh-CN" dirty="0" smtClean="0"/>
            <a:t>Business</a:t>
          </a:r>
          <a:r>
            <a:rPr lang="zh-CN" altLang="en-US" dirty="0" smtClean="0"/>
            <a:t> </a:t>
          </a:r>
          <a:r>
            <a:rPr lang="en-US" altLang="zh-CN" dirty="0" smtClean="0"/>
            <a:t>justification</a:t>
          </a:r>
          <a:endParaRPr lang="en-US" dirty="0"/>
        </a:p>
      </dgm:t>
    </dgm:pt>
    <dgm:pt modelId="{8AF63565-35DD-E041-BD94-3FAE459D93DB}" type="parTrans" cxnId="{91617176-D1DD-6A42-8526-1ECA823119BD}">
      <dgm:prSet/>
      <dgm:spPr/>
      <dgm:t>
        <a:bodyPr/>
        <a:lstStyle/>
        <a:p>
          <a:endParaRPr lang="en-US"/>
        </a:p>
      </dgm:t>
    </dgm:pt>
    <dgm:pt modelId="{23C2F7C6-E279-124D-A47E-BE0203259321}" type="sibTrans" cxnId="{91617176-D1DD-6A42-8526-1ECA823119BD}">
      <dgm:prSet/>
      <dgm:spPr/>
      <dgm:t>
        <a:bodyPr/>
        <a:lstStyle/>
        <a:p>
          <a:endParaRPr lang="en-US"/>
        </a:p>
      </dgm:t>
    </dgm:pt>
    <dgm:pt modelId="{2446D4EB-82B0-8B4E-B809-C4BFD20966D0}">
      <dgm:prSet phldrT="[Text]"/>
      <dgm:spPr/>
      <dgm:t>
        <a:bodyPr/>
        <a:lstStyle/>
        <a:p>
          <a:r>
            <a:rPr lang="en-US" altLang="zh-CN" dirty="0" smtClean="0"/>
            <a:t>Existence</a:t>
          </a:r>
          <a:r>
            <a:rPr lang="zh-CN" altLang="en-US" dirty="0" smtClean="0"/>
            <a:t> </a:t>
          </a:r>
          <a:r>
            <a:rPr lang="en-US" altLang="zh-CN" dirty="0" smtClean="0"/>
            <a:t>of</a:t>
          </a:r>
          <a:r>
            <a:rPr lang="zh-CN" altLang="en-US" dirty="0" smtClean="0"/>
            <a:t> </a:t>
          </a:r>
          <a:r>
            <a:rPr lang="en-US" altLang="zh-CN" dirty="0" smtClean="0"/>
            <a:t>Alternative</a:t>
          </a:r>
          <a:r>
            <a:rPr lang="zh-CN" altLang="en-US" dirty="0" smtClean="0"/>
            <a:t> </a:t>
          </a:r>
          <a:r>
            <a:rPr lang="en-US" altLang="zh-CN" dirty="0" smtClean="0"/>
            <a:t>treatments</a:t>
          </a:r>
          <a:endParaRPr lang="en-US" dirty="0"/>
        </a:p>
      </dgm:t>
    </dgm:pt>
    <dgm:pt modelId="{1BE0679A-D9F7-2541-8A8C-2B81790C3D52}" type="parTrans" cxnId="{5123A82E-E94B-7645-A028-1F3305CA65F1}">
      <dgm:prSet/>
      <dgm:spPr/>
      <dgm:t>
        <a:bodyPr/>
        <a:lstStyle/>
        <a:p>
          <a:endParaRPr lang="en-US"/>
        </a:p>
      </dgm:t>
    </dgm:pt>
    <dgm:pt modelId="{96657EA1-E29F-6046-AE55-C4BFFA5408B8}" type="sibTrans" cxnId="{5123A82E-E94B-7645-A028-1F3305CA65F1}">
      <dgm:prSet/>
      <dgm:spPr/>
      <dgm:t>
        <a:bodyPr/>
        <a:lstStyle/>
        <a:p>
          <a:endParaRPr lang="en-US"/>
        </a:p>
      </dgm:t>
    </dgm:pt>
    <dgm:pt modelId="{FC28975C-0E3D-C04F-A5B3-B32299E5E85F}" type="pres">
      <dgm:prSet presAssocID="{8CD929EE-F9FC-1B44-91B0-0CFF4ABB7BD4}" presName="Name0" presStyleCnt="0">
        <dgm:presLayoutVars>
          <dgm:dir/>
          <dgm:resizeHandles val="exact"/>
        </dgm:presLayoutVars>
      </dgm:prSet>
      <dgm:spPr/>
    </dgm:pt>
    <dgm:pt modelId="{F32BF720-7C78-5B44-A891-DBD21A46DE6B}" type="pres">
      <dgm:prSet presAssocID="{57F0E1A3-E08B-9942-A7C8-326B1AF6235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ECA93-3D45-104F-9564-1547A40B650D}" type="pres">
      <dgm:prSet presAssocID="{9A4A765C-1FE4-2C4A-8D4B-5A01EB20126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6F0606C-226C-D748-8BDD-63608D2ABD7A}" type="pres">
      <dgm:prSet presAssocID="{9A4A765C-1FE4-2C4A-8D4B-5A01EB20126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16618C9-77E1-4E43-9F94-7667B8AB3503}" type="pres">
      <dgm:prSet presAssocID="{8DC43E99-B7C6-544C-BB45-52CED2FB67C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EAE60-26AC-8548-8F73-AC869126C23B}" type="pres">
      <dgm:prSet presAssocID="{23C2F7C6-E279-124D-A47E-BE02032593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86517DD-F050-6F40-9D63-F77DE024D97B}" type="pres">
      <dgm:prSet presAssocID="{23C2F7C6-E279-124D-A47E-BE020325932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A0499CA-FAC2-3148-8400-CB5ABCDB635A}" type="pres">
      <dgm:prSet presAssocID="{2446D4EB-82B0-8B4E-B809-C4BFD20966D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206017-AE4A-D54E-A8FD-23058C28EC27}" type="presOf" srcId="{9A4A765C-1FE4-2C4A-8D4B-5A01EB201264}" destId="{76F0606C-226C-D748-8BDD-63608D2ABD7A}" srcOrd="1" destOrd="0" presId="urn:microsoft.com/office/officeart/2005/8/layout/process1"/>
    <dgm:cxn modelId="{CF37A5B5-CBA6-0940-9568-ADD336A47854}" type="presOf" srcId="{23C2F7C6-E279-124D-A47E-BE0203259321}" destId="{286517DD-F050-6F40-9D63-F77DE024D97B}" srcOrd="1" destOrd="0" presId="urn:microsoft.com/office/officeart/2005/8/layout/process1"/>
    <dgm:cxn modelId="{61AAECBF-2581-364F-A0DC-1435A11EF063}" type="presOf" srcId="{8CD929EE-F9FC-1B44-91B0-0CFF4ABB7BD4}" destId="{FC28975C-0E3D-C04F-A5B3-B32299E5E85F}" srcOrd="0" destOrd="0" presId="urn:microsoft.com/office/officeart/2005/8/layout/process1"/>
    <dgm:cxn modelId="{5123A82E-E94B-7645-A028-1F3305CA65F1}" srcId="{8CD929EE-F9FC-1B44-91B0-0CFF4ABB7BD4}" destId="{2446D4EB-82B0-8B4E-B809-C4BFD20966D0}" srcOrd="2" destOrd="0" parTransId="{1BE0679A-D9F7-2541-8A8C-2B81790C3D52}" sibTransId="{96657EA1-E29F-6046-AE55-C4BFFA5408B8}"/>
    <dgm:cxn modelId="{8591CADC-8ABA-9F4A-8714-774A670C6AA6}" type="presOf" srcId="{8DC43E99-B7C6-544C-BB45-52CED2FB67C8}" destId="{016618C9-77E1-4E43-9F94-7667B8AB3503}" srcOrd="0" destOrd="0" presId="urn:microsoft.com/office/officeart/2005/8/layout/process1"/>
    <dgm:cxn modelId="{50458304-DF57-6C45-81A1-CB38B664E7B0}" type="presOf" srcId="{2446D4EB-82B0-8B4E-B809-C4BFD20966D0}" destId="{0A0499CA-FAC2-3148-8400-CB5ABCDB635A}" srcOrd="0" destOrd="0" presId="urn:microsoft.com/office/officeart/2005/8/layout/process1"/>
    <dgm:cxn modelId="{91617176-D1DD-6A42-8526-1ECA823119BD}" srcId="{8CD929EE-F9FC-1B44-91B0-0CFF4ABB7BD4}" destId="{8DC43E99-B7C6-544C-BB45-52CED2FB67C8}" srcOrd="1" destOrd="0" parTransId="{8AF63565-35DD-E041-BD94-3FAE459D93DB}" sibTransId="{23C2F7C6-E279-124D-A47E-BE0203259321}"/>
    <dgm:cxn modelId="{66C35CCA-63FE-C948-B4F7-5EC04272A287}" srcId="{8CD929EE-F9FC-1B44-91B0-0CFF4ABB7BD4}" destId="{57F0E1A3-E08B-9942-A7C8-326B1AF62354}" srcOrd="0" destOrd="0" parTransId="{12691548-4250-C449-AA4F-0796A1816F79}" sibTransId="{9A4A765C-1FE4-2C4A-8D4B-5A01EB201264}"/>
    <dgm:cxn modelId="{6B016284-9C65-CB49-8791-3F880821C388}" type="presOf" srcId="{57F0E1A3-E08B-9942-A7C8-326B1AF62354}" destId="{F32BF720-7C78-5B44-A891-DBD21A46DE6B}" srcOrd="0" destOrd="0" presId="urn:microsoft.com/office/officeart/2005/8/layout/process1"/>
    <dgm:cxn modelId="{32DACD62-BC42-1448-8458-B5459208CBF4}" type="presOf" srcId="{23C2F7C6-E279-124D-A47E-BE0203259321}" destId="{BDAEAE60-26AC-8548-8F73-AC869126C23B}" srcOrd="0" destOrd="0" presId="urn:microsoft.com/office/officeart/2005/8/layout/process1"/>
    <dgm:cxn modelId="{2957866D-5634-BC49-8212-29520C22247E}" type="presOf" srcId="{9A4A765C-1FE4-2C4A-8D4B-5A01EB201264}" destId="{2DFECA93-3D45-104F-9564-1547A40B650D}" srcOrd="0" destOrd="0" presId="urn:microsoft.com/office/officeart/2005/8/layout/process1"/>
    <dgm:cxn modelId="{FD42A820-8ACA-4E4F-A69F-DBE5FD552E26}" type="presParOf" srcId="{FC28975C-0E3D-C04F-A5B3-B32299E5E85F}" destId="{F32BF720-7C78-5B44-A891-DBD21A46DE6B}" srcOrd="0" destOrd="0" presId="urn:microsoft.com/office/officeart/2005/8/layout/process1"/>
    <dgm:cxn modelId="{EF047C08-E28A-1545-83D7-D260B7D0BFD6}" type="presParOf" srcId="{FC28975C-0E3D-C04F-A5B3-B32299E5E85F}" destId="{2DFECA93-3D45-104F-9564-1547A40B650D}" srcOrd="1" destOrd="0" presId="urn:microsoft.com/office/officeart/2005/8/layout/process1"/>
    <dgm:cxn modelId="{2FAFFAF2-E978-E94A-B358-71AFEF686CB0}" type="presParOf" srcId="{2DFECA93-3D45-104F-9564-1547A40B650D}" destId="{76F0606C-226C-D748-8BDD-63608D2ABD7A}" srcOrd="0" destOrd="0" presId="urn:microsoft.com/office/officeart/2005/8/layout/process1"/>
    <dgm:cxn modelId="{B94677D0-8D15-FB4C-B06B-440ADB17B2CD}" type="presParOf" srcId="{FC28975C-0E3D-C04F-A5B3-B32299E5E85F}" destId="{016618C9-77E1-4E43-9F94-7667B8AB3503}" srcOrd="2" destOrd="0" presId="urn:microsoft.com/office/officeart/2005/8/layout/process1"/>
    <dgm:cxn modelId="{49ED9B82-F22C-3743-860B-80EBBD0BF26C}" type="presParOf" srcId="{FC28975C-0E3D-C04F-A5B3-B32299E5E85F}" destId="{BDAEAE60-26AC-8548-8F73-AC869126C23B}" srcOrd="3" destOrd="0" presId="urn:microsoft.com/office/officeart/2005/8/layout/process1"/>
    <dgm:cxn modelId="{93174324-EB41-1D45-88FF-7FB2DDC7C670}" type="presParOf" srcId="{BDAEAE60-26AC-8548-8F73-AC869126C23B}" destId="{286517DD-F050-6F40-9D63-F77DE024D97B}" srcOrd="0" destOrd="0" presId="urn:microsoft.com/office/officeart/2005/8/layout/process1"/>
    <dgm:cxn modelId="{B3C3E528-E353-8346-9EA1-ED1FBC9975EE}" type="presParOf" srcId="{FC28975C-0E3D-C04F-A5B3-B32299E5E85F}" destId="{0A0499CA-FAC2-3148-8400-CB5ABCDB635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BF720-7C78-5B44-A891-DBD21A46DE6B}">
      <dsp:nvSpPr>
        <dsp:cNvPr id="0" name=""/>
        <dsp:cNvSpPr/>
      </dsp:nvSpPr>
      <dsp:spPr>
        <a:xfrm>
          <a:off x="8661" y="2152792"/>
          <a:ext cx="2588914" cy="1553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Outcome</a:t>
          </a:r>
          <a:r>
            <a:rPr lang="zh-CN" altLang="en-US" sz="2900" kern="1200" dirty="0" smtClean="0"/>
            <a:t> </a:t>
          </a:r>
          <a:r>
            <a:rPr lang="en-US" altLang="zh-CN" sz="2900" kern="1200" dirty="0" smtClean="0"/>
            <a:t>disparity</a:t>
          </a:r>
          <a:r>
            <a:rPr lang="zh-CN" altLang="en-US" sz="2900" kern="1200" dirty="0" smtClean="0"/>
            <a:t> </a:t>
          </a:r>
          <a:r>
            <a:rPr lang="en-US" altLang="zh-CN" sz="2900" kern="1200" dirty="0" smtClean="0"/>
            <a:t>assessment</a:t>
          </a:r>
          <a:endParaRPr lang="en-US" sz="2900" kern="1200" dirty="0"/>
        </a:p>
      </dsp:txBody>
      <dsp:txXfrm>
        <a:off x="54157" y="2198288"/>
        <a:ext cx="2497922" cy="1462356"/>
      </dsp:txXfrm>
    </dsp:sp>
    <dsp:sp modelId="{2DFECA93-3D45-104F-9564-1547A40B650D}">
      <dsp:nvSpPr>
        <dsp:cNvPr id="0" name=""/>
        <dsp:cNvSpPr/>
      </dsp:nvSpPr>
      <dsp:spPr>
        <a:xfrm>
          <a:off x="2856468" y="2608441"/>
          <a:ext cx="548849" cy="6420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856468" y="2736851"/>
        <a:ext cx="384194" cy="385230"/>
      </dsp:txXfrm>
    </dsp:sp>
    <dsp:sp modelId="{016618C9-77E1-4E43-9F94-7667B8AB3503}">
      <dsp:nvSpPr>
        <dsp:cNvPr id="0" name=""/>
        <dsp:cNvSpPr/>
      </dsp:nvSpPr>
      <dsp:spPr>
        <a:xfrm>
          <a:off x="3633142" y="2152792"/>
          <a:ext cx="2588914" cy="1553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Business</a:t>
          </a:r>
          <a:r>
            <a:rPr lang="zh-CN" altLang="en-US" sz="2900" kern="1200" dirty="0" smtClean="0"/>
            <a:t> </a:t>
          </a:r>
          <a:r>
            <a:rPr lang="en-US" altLang="zh-CN" sz="2900" kern="1200" dirty="0" smtClean="0"/>
            <a:t>justification</a:t>
          </a:r>
          <a:endParaRPr lang="en-US" sz="2900" kern="1200" dirty="0"/>
        </a:p>
      </dsp:txBody>
      <dsp:txXfrm>
        <a:off x="3678638" y="2198288"/>
        <a:ext cx="2497922" cy="1462356"/>
      </dsp:txXfrm>
    </dsp:sp>
    <dsp:sp modelId="{BDAEAE60-26AC-8548-8F73-AC869126C23B}">
      <dsp:nvSpPr>
        <dsp:cNvPr id="0" name=""/>
        <dsp:cNvSpPr/>
      </dsp:nvSpPr>
      <dsp:spPr>
        <a:xfrm>
          <a:off x="6480948" y="2608441"/>
          <a:ext cx="548849" cy="6420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480948" y="2736851"/>
        <a:ext cx="384194" cy="385230"/>
      </dsp:txXfrm>
    </dsp:sp>
    <dsp:sp modelId="{0A0499CA-FAC2-3148-8400-CB5ABCDB635A}">
      <dsp:nvSpPr>
        <dsp:cNvPr id="0" name=""/>
        <dsp:cNvSpPr/>
      </dsp:nvSpPr>
      <dsp:spPr>
        <a:xfrm>
          <a:off x="7257623" y="2152792"/>
          <a:ext cx="2588914" cy="1553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Existence</a:t>
          </a:r>
          <a:r>
            <a:rPr lang="zh-CN" altLang="en-US" sz="2900" kern="1200" dirty="0" smtClean="0"/>
            <a:t> </a:t>
          </a:r>
          <a:r>
            <a:rPr lang="en-US" altLang="zh-CN" sz="2900" kern="1200" dirty="0" smtClean="0"/>
            <a:t>of</a:t>
          </a:r>
          <a:r>
            <a:rPr lang="zh-CN" altLang="en-US" sz="2900" kern="1200" dirty="0" smtClean="0"/>
            <a:t> </a:t>
          </a:r>
          <a:r>
            <a:rPr lang="en-US" altLang="zh-CN" sz="2900" kern="1200" dirty="0" smtClean="0"/>
            <a:t>Alternative</a:t>
          </a:r>
          <a:r>
            <a:rPr lang="zh-CN" altLang="en-US" sz="2900" kern="1200" dirty="0" smtClean="0"/>
            <a:t> </a:t>
          </a:r>
          <a:r>
            <a:rPr lang="en-US" altLang="zh-CN" sz="2900" kern="1200" dirty="0" smtClean="0"/>
            <a:t>treatments</a:t>
          </a:r>
          <a:endParaRPr lang="en-US" sz="2900" kern="1200" dirty="0"/>
        </a:p>
      </dsp:txBody>
      <dsp:txXfrm>
        <a:off x="7303119" y="2198288"/>
        <a:ext cx="2497922" cy="1462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0F66B-8DEB-AB43-AFAD-224D577D7A56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FF24-4BA0-E94F-82F2-7FFFA16E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including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White-Hispanic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White-Black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White-Asian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FF24-4BA0-E94F-82F2-7FFFA16E0C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Change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fonts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FF24-4BA0-E94F-82F2-7FFFA16E0C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9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4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6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3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8AEB0-D838-9E47-BE25-5037493185B4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34391" y="97759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Assessing</a:t>
            </a:r>
            <a:r>
              <a:rPr lang="zh-CN" altLang="en-US" sz="4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sz="4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sz="4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sz="4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Proxy</a:t>
            </a:r>
            <a:r>
              <a:rPr lang="zh-CN" altLang="en-US" sz="4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for</a:t>
            </a:r>
            <a:b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altLang="zh-CN" sz="4800" b="1" dirty="0">
                <a:latin typeface="Arial" charset="0"/>
                <a:ea typeface="Arial" charset="0"/>
                <a:cs typeface="Arial" charset="0"/>
              </a:rPr>
              <a:t> Unobserved </a:t>
            </a: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sz="4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800" b="1" dirty="0">
                <a:latin typeface="Arial" charset="0"/>
                <a:ea typeface="Arial" charset="0"/>
                <a:cs typeface="Arial" charset="0"/>
              </a:rPr>
              <a:t>Class </a:t>
            </a:r>
            <a:endParaRPr lang="en-US" sz="4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4000" y="339759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4400" b="1" i="1" dirty="0" smtClean="0">
                <a:latin typeface="Angsana New" charset="0"/>
                <a:ea typeface="Angsana New" charset="0"/>
                <a:cs typeface="Angsana New" charset="0"/>
              </a:rPr>
              <a:t>Pitfalls</a:t>
            </a:r>
            <a:r>
              <a:rPr lang="zh-CN" altLang="en-US" sz="4400" b="1" i="1" dirty="0" smtClean="0"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US" altLang="zh-CN" sz="4400" b="1" i="1" dirty="0" smtClean="0">
                <a:latin typeface="Angsana New" charset="0"/>
                <a:ea typeface="Angsana New" charset="0"/>
                <a:cs typeface="Angsana New" charset="0"/>
              </a:rPr>
              <a:t>and</a:t>
            </a:r>
            <a:r>
              <a:rPr lang="zh-CN" altLang="en-US" sz="4400" b="1" i="1" dirty="0" smtClean="0"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US" altLang="zh-CN" sz="4400" b="1" i="1" dirty="0" smtClean="0">
                <a:latin typeface="Angsana New" charset="0"/>
                <a:ea typeface="Angsana New" charset="0"/>
                <a:cs typeface="Angsana New" charset="0"/>
              </a:rPr>
              <a:t>Lessons</a:t>
            </a:r>
            <a:endParaRPr lang="en-US" sz="4400" b="1" i="1" dirty="0"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5750" y="4734580"/>
            <a:ext cx="40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Xiaojie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Mao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4383415"/>
            <a:ext cx="3932827" cy="12744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12" y="4383415"/>
            <a:ext cx="3064669" cy="11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Threshold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Rule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4" y="2495020"/>
            <a:ext cx="2536824" cy="2536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58" y="2507720"/>
            <a:ext cx="651933" cy="65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91" y="2495020"/>
            <a:ext cx="651933" cy="651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4" y="2507720"/>
            <a:ext cx="651933" cy="651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57" y="2495020"/>
            <a:ext cx="651933" cy="651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24" y="3329980"/>
            <a:ext cx="708555" cy="708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02" y="3314370"/>
            <a:ext cx="708555" cy="708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80" y="3314370"/>
            <a:ext cx="708555" cy="708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58" y="4205952"/>
            <a:ext cx="658544" cy="6585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5769" y="1724747"/>
            <a:ext cx="661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Mr./Ms.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Smith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living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California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323535" y="3763432"/>
            <a:ext cx="1811867" cy="246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20836" y="3209892"/>
            <a:ext cx="442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Threshold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0.65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91" y="2495020"/>
            <a:ext cx="651933" cy="6519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624" y="2482320"/>
            <a:ext cx="651933" cy="6519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57" y="2495020"/>
            <a:ext cx="651933" cy="6519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90" y="2482320"/>
            <a:ext cx="651933" cy="6519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57" y="3317280"/>
            <a:ext cx="708555" cy="7085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235" y="3301670"/>
            <a:ext cx="708555" cy="7085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013" y="3301670"/>
            <a:ext cx="708555" cy="7085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91" y="4193252"/>
            <a:ext cx="658544" cy="6585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59" y="2294465"/>
            <a:ext cx="742901" cy="4544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696" y="2311993"/>
            <a:ext cx="742901" cy="45448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9" y="2327603"/>
            <a:ext cx="742901" cy="45448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51" y="2327603"/>
            <a:ext cx="742901" cy="45448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17" y="3227129"/>
            <a:ext cx="742901" cy="4544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235" y="3208794"/>
            <a:ext cx="742901" cy="45448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122" y="3227128"/>
            <a:ext cx="742901" cy="45448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16" y="4038535"/>
            <a:ext cx="742901" cy="454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659" y="4205952"/>
            <a:ext cx="645844" cy="645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58" y="4977806"/>
            <a:ext cx="713576" cy="7135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92" y="4169480"/>
            <a:ext cx="678450" cy="6784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78" y="4977806"/>
            <a:ext cx="713576" cy="71357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92" y="4058437"/>
            <a:ext cx="742901" cy="45448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16" y="4825974"/>
            <a:ext cx="742901" cy="45448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34" y="1172814"/>
            <a:ext cx="742901" cy="4544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39668" y="1162499"/>
            <a:ext cx="26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Classify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White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188758" y="6027828"/>
            <a:ext cx="707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What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classify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altLang="zh-CN" sz="2800" b="1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5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557" y="39899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Threshold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2175933"/>
            <a:ext cx="3361267" cy="3361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188633"/>
            <a:ext cx="651933" cy="65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58" y="2175933"/>
            <a:ext cx="651933" cy="651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91" y="3010893"/>
            <a:ext cx="708555" cy="708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69" y="2995283"/>
            <a:ext cx="708555" cy="708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47" y="2995283"/>
            <a:ext cx="708555" cy="708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886865"/>
            <a:ext cx="658544" cy="65854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86780" y="1572251"/>
            <a:ext cx="5097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Mr./Ms.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Smith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living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York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03" y="3871255"/>
            <a:ext cx="658544" cy="658544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6323535" y="3763432"/>
            <a:ext cx="1811867" cy="246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20836" y="3209892"/>
            <a:ext cx="442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Threshold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0.65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20" y="2126975"/>
            <a:ext cx="651933" cy="6519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53" y="2114275"/>
            <a:ext cx="651933" cy="6519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86" y="2931518"/>
            <a:ext cx="708555" cy="7085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364" y="2915908"/>
            <a:ext cx="708555" cy="7085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142" y="2915908"/>
            <a:ext cx="708555" cy="7085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20" y="3807490"/>
            <a:ext cx="658544" cy="6585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04" y="3791880"/>
            <a:ext cx="658544" cy="65854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673413" y="1914250"/>
            <a:ext cx="2929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673019" y="1896533"/>
            <a:ext cx="0" cy="3691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673019" y="5588000"/>
            <a:ext cx="2929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602486" y="1896533"/>
            <a:ext cx="0" cy="3691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56" y="4750137"/>
            <a:ext cx="605634" cy="6056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92" y="4750137"/>
            <a:ext cx="605634" cy="6056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98" y="4750137"/>
            <a:ext cx="605634" cy="6056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37" y="4626120"/>
            <a:ext cx="605634" cy="6056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073" y="4626120"/>
            <a:ext cx="605634" cy="60563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679" y="4626120"/>
            <a:ext cx="605634" cy="605634"/>
          </a:xfrm>
          <a:prstGeom prst="rect">
            <a:avLst/>
          </a:prstGeom>
        </p:spPr>
      </p:pic>
      <p:sp>
        <p:nvSpPr>
          <p:cNvPr id="3" name="Multiply 2"/>
          <p:cNvSpPr/>
          <p:nvPr/>
        </p:nvSpPr>
        <p:spPr>
          <a:xfrm>
            <a:off x="9232239" y="1992153"/>
            <a:ext cx="1754753" cy="32958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27374" y="5924244"/>
            <a:ext cx="316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High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threshold</a:t>
            </a:r>
            <a:endParaRPr lang="en-US" sz="28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56654" y="5924244"/>
            <a:ext cx="1461556" cy="2616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56654" y="6185854"/>
            <a:ext cx="1474947" cy="2616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40073" y="5585304"/>
            <a:ext cx="4419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High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confidence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40073" y="6251533"/>
            <a:ext cx="494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High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sample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loss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/>
      <p:bldP spid="3" grpId="0" animBg="1"/>
      <p:bldP spid="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1297"/>
            <a:ext cx="10515600" cy="1325563"/>
          </a:xfrm>
        </p:spPr>
        <p:txBody>
          <a:bodyPr/>
          <a:lstStyle/>
          <a:p>
            <a:r>
              <a:rPr lang="en-US" altLang="zh-CN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6860"/>
            <a:ext cx="10515600" cy="595842"/>
          </a:xfrm>
        </p:spPr>
        <p:txBody>
          <a:bodyPr/>
          <a:lstStyle/>
          <a:p>
            <a:r>
              <a:rPr lang="en-US" altLang="zh-CN" smtClean="0">
                <a:latin typeface="Arial" charset="0"/>
                <a:ea typeface="Arial" charset="0"/>
                <a:cs typeface="Arial" charset="0"/>
              </a:rPr>
              <a:t>Demographic</a:t>
            </a:r>
            <a:r>
              <a:rPr lang="zh-CN" altLang="en-US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mtClean="0">
                <a:latin typeface="Arial" charset="0"/>
                <a:ea typeface="Arial" charset="0"/>
                <a:cs typeface="Arial" charset="0"/>
              </a:rPr>
              <a:t>disparity:</a:t>
            </a:r>
          </a:p>
          <a:p>
            <a:endParaRPr lang="en-US" altLang="zh-CN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2701" y="2772234"/>
            <a:ext cx="460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verage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loan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rate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advantaged</a:t>
            </a:r>
            <a:r>
              <a:rPr lang="zh-CN" altLang="en-US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group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001" y="2757717"/>
            <a:ext cx="4233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verage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loan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rate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disadvantaged</a:t>
            </a:r>
            <a:r>
              <a:rPr lang="zh-CN" altLang="en-US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group</a:t>
            </a: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148667"/>
            <a:ext cx="972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Estimated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isparity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imputed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class: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82701" y="5217323"/>
            <a:ext cx="460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verage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loan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rate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imputed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advantaged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group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849535" y="5217323"/>
            <a:ext cx="4648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verage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loan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rate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imputed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disadvantaged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group</a:t>
            </a:r>
          </a:p>
          <a:p>
            <a:endParaRPr lang="en-US" sz="2400" dirty="0"/>
          </a:p>
        </p:txBody>
      </p:sp>
      <p:sp>
        <p:nvSpPr>
          <p:cNvPr id="25" name="Minus 24"/>
          <p:cNvSpPr/>
          <p:nvPr/>
        </p:nvSpPr>
        <p:spPr>
          <a:xfrm>
            <a:off x="5888568" y="3092623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5923071" y="5568700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163782" y="5087389"/>
            <a:ext cx="1033395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63782" y="5087389"/>
            <a:ext cx="0" cy="11305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3782" y="6217920"/>
            <a:ext cx="1033395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497734" y="5087389"/>
            <a:ext cx="0" cy="11305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05993" y="1766860"/>
            <a:ext cx="3208712" cy="332052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10670" y="1371845"/>
            <a:ext cx="3591099" cy="523220"/>
          </a:xfrm>
          <a:prstGeom prst="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Estimation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Bias?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1" grpId="0"/>
      <p:bldP spid="22" grpId="0"/>
      <p:bldP spid="24" grpId="0"/>
      <p:bldP spid="25" grpId="0" animBg="1"/>
      <p:bldP spid="26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234428"/>
            <a:ext cx="462639" cy="52541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234428"/>
            <a:ext cx="462639" cy="52541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59848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59847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3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66204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66203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66203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71197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71196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71196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71195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59354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56447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622706"/>
            <a:ext cx="8288867" cy="3386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638686"/>
            <a:ext cx="0" cy="233495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973644"/>
            <a:ext cx="8288867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609989"/>
            <a:ext cx="0" cy="236882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699942" y="334998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39205" y="3326495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4205149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423901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57397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420514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21574" y="594345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46849" y="59459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685121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723360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705608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591396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611603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602810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591396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59270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68890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7" y="5015312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4997836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45010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54179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09363"/>
            <a:ext cx="669105" cy="669105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1730188" y="4706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8" y="2728699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4" y="2728699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4" y="5036849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4993928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6" y="5002644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9" y="5007444"/>
            <a:ext cx="669105" cy="669105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9" y="2560441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4" y="2587037"/>
            <a:ext cx="742901" cy="4544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5248" y="3328022"/>
            <a:ext cx="161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neighborhood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4649" y="5675709"/>
            <a:ext cx="161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neighborhood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25" y="201273"/>
            <a:ext cx="742901" cy="45448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25" y="841805"/>
            <a:ext cx="669105" cy="6691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33686" y="14282"/>
            <a:ext cx="2510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Classified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advantaged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group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8629170" y="804400"/>
            <a:ext cx="3174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Classified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disadvantaged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752" y="2647128"/>
            <a:ext cx="619255" cy="6192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13" y="2587036"/>
            <a:ext cx="673039" cy="673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7964" y="2091192"/>
            <a:ext cx="294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ominated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by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623185" y="4370396"/>
            <a:ext cx="294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ominated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by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58" y="4967525"/>
            <a:ext cx="658544" cy="65854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452" y="4983542"/>
            <a:ext cx="605634" cy="60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4" grpId="0"/>
      <p:bldP spid="125" grpId="0"/>
      <p:bldP spid="2" grpId="0"/>
      <p:bldP spid="62" grpId="0"/>
      <p:bldP spid="3" grpId="0"/>
      <p:bldP spid="66" grpId="0"/>
      <p:bldP spid="6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234428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234428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59848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59847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3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66204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66203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66203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71197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71196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71196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71195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59354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56447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622706"/>
            <a:ext cx="8288867" cy="3386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638686"/>
            <a:ext cx="0" cy="233495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973644"/>
            <a:ext cx="8288867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609989"/>
            <a:ext cx="0" cy="236882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699942" y="334998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39205" y="3326495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4205149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423901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57397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420514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21574" y="594345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46849" y="59459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685121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723360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705608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591396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611603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602810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591396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59270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68890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7" y="5015312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4997836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45010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54179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09363"/>
            <a:ext cx="669105" cy="669105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9607021" y="557177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280536" y="924119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143" y="1380360"/>
            <a:ext cx="599876" cy="599876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79" y="1389704"/>
            <a:ext cx="594965" cy="594965"/>
          </a:xfrm>
          <a:prstGeom prst="rect">
            <a:avLst/>
          </a:prstGeom>
        </p:spPr>
      </p:pic>
      <p:sp>
        <p:nvSpPr>
          <p:cNvPr id="154" name="Equal 153"/>
          <p:cNvSpPr/>
          <p:nvPr/>
        </p:nvSpPr>
        <p:spPr>
          <a:xfrm>
            <a:off x="10381075" y="2153698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822046" y="2409585"/>
            <a:ext cx="150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7</a:t>
            </a:r>
            <a:r>
              <a:rPr lang="en-US" altLang="zh-CN" sz="2800" dirty="0" smtClean="0"/>
              <a:t>0%</a:t>
            </a:r>
            <a:endParaRPr lang="en-US" sz="280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9280536" y="485380"/>
            <a:ext cx="27411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280536" y="465481"/>
            <a:ext cx="25702" cy="259181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323328" y="3034802"/>
            <a:ext cx="269832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2021649" y="465481"/>
            <a:ext cx="0" cy="260060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730188" y="4706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8" y="2728699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4" y="2728699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4" y="5036849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4993928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6" y="5002644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9" y="5007444"/>
            <a:ext cx="669105" cy="669105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9" y="2560441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4" y="2587037"/>
            <a:ext cx="742901" cy="454481"/>
          </a:xfrm>
          <a:prstGeom prst="rect">
            <a:avLst/>
          </a:prstGeom>
        </p:spPr>
      </p:pic>
      <p:sp>
        <p:nvSpPr>
          <p:cNvPr id="16" name="Frame 15"/>
          <p:cNvSpPr/>
          <p:nvPr/>
        </p:nvSpPr>
        <p:spPr>
          <a:xfrm>
            <a:off x="2557684" y="3375775"/>
            <a:ext cx="2055586" cy="6228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Frame 101"/>
          <p:cNvSpPr/>
          <p:nvPr/>
        </p:nvSpPr>
        <p:spPr>
          <a:xfrm>
            <a:off x="2557684" y="5950171"/>
            <a:ext cx="2055586" cy="6228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6" idx="3"/>
          </p:cNvCxnSpPr>
          <p:nvPr/>
        </p:nvCxnSpPr>
        <p:spPr>
          <a:xfrm flipV="1">
            <a:off x="4613270" y="2318728"/>
            <a:ext cx="4710058" cy="13684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2" idx="3"/>
          </p:cNvCxnSpPr>
          <p:nvPr/>
        </p:nvCxnSpPr>
        <p:spPr>
          <a:xfrm flipV="1">
            <a:off x="4613270" y="2409585"/>
            <a:ext cx="4710058" cy="38520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234428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234428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59848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59847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3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66204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66203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66203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71197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71196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71196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71195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59354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56447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622706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63868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97364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60998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700144" y="331324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39205" y="3326495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4205149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423901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57397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420514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21574" y="594345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46849" y="59459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685121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723360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705608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591396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611603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602810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591396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59270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68890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7" y="5015312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4997836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45010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54179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09363"/>
            <a:ext cx="669105" cy="669105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1730188" y="4706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8" y="2728699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4" y="2728699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4" y="5036849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4993928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6" y="5002644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9" y="5007444"/>
            <a:ext cx="669105" cy="669105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9" y="2560441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4" y="2587037"/>
            <a:ext cx="742901" cy="454481"/>
          </a:xfrm>
          <a:prstGeom prst="rect">
            <a:avLst/>
          </a:prstGeom>
        </p:spPr>
      </p:pic>
      <p:sp>
        <p:nvSpPr>
          <p:cNvPr id="2" name="Frame 1"/>
          <p:cNvSpPr/>
          <p:nvPr/>
        </p:nvSpPr>
        <p:spPr>
          <a:xfrm>
            <a:off x="5647569" y="3343631"/>
            <a:ext cx="1887221" cy="62524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Frame 100"/>
          <p:cNvSpPr/>
          <p:nvPr/>
        </p:nvSpPr>
        <p:spPr>
          <a:xfrm>
            <a:off x="2592928" y="3357028"/>
            <a:ext cx="1887221" cy="62524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607021" y="541752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280536" y="826457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608" y="1231305"/>
            <a:ext cx="584613" cy="584613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093" y="1232314"/>
            <a:ext cx="556536" cy="556536"/>
          </a:xfrm>
          <a:prstGeom prst="rect">
            <a:avLst/>
          </a:prstGeom>
        </p:spPr>
      </p:pic>
      <p:sp>
        <p:nvSpPr>
          <p:cNvPr id="111" name="Equal 110"/>
          <p:cNvSpPr/>
          <p:nvPr/>
        </p:nvSpPr>
        <p:spPr>
          <a:xfrm>
            <a:off x="10416142" y="1972864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885570" y="2263699"/>
            <a:ext cx="150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7</a:t>
            </a:r>
            <a:r>
              <a:rPr lang="en-US" altLang="zh-CN" sz="2800" dirty="0" smtClean="0"/>
              <a:t>0%</a:t>
            </a:r>
            <a:endParaRPr lang="en-US" sz="28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9280536" y="485380"/>
            <a:ext cx="27411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9280536" y="465481"/>
            <a:ext cx="15062" cy="237336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9323328" y="2814621"/>
            <a:ext cx="269832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12012684" y="465481"/>
            <a:ext cx="8965" cy="23406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9479615" y="3120452"/>
            <a:ext cx="224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Estimated: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85408" y="3471585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895" y="3959974"/>
            <a:ext cx="719564" cy="440205"/>
          </a:xfrm>
          <a:prstGeom prst="rect">
            <a:avLst/>
          </a:prstGeom>
        </p:spPr>
      </p:pic>
      <p:sp>
        <p:nvSpPr>
          <p:cNvPr id="195" name="Equal 194"/>
          <p:cNvSpPr/>
          <p:nvPr/>
        </p:nvSpPr>
        <p:spPr>
          <a:xfrm>
            <a:off x="10342953" y="4497880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9869484" y="4770681"/>
            <a:ext cx="150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100%</a:t>
            </a:r>
            <a:endParaRPr lang="en-US" sz="2800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9290344" y="3017771"/>
            <a:ext cx="2689105" cy="1986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9299664" y="3017252"/>
            <a:ext cx="12851" cy="23199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9295598" y="5313358"/>
            <a:ext cx="270178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>
            <a:off x="11997384" y="3027184"/>
            <a:ext cx="15300" cy="227863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19" idx="3"/>
          </p:cNvCxnSpPr>
          <p:nvPr/>
        </p:nvCxnSpPr>
        <p:spPr>
          <a:xfrm>
            <a:off x="7453971" y="3649661"/>
            <a:ext cx="1841627" cy="58935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8" idx="3"/>
          </p:cNvCxnSpPr>
          <p:nvPr/>
        </p:nvCxnSpPr>
        <p:spPr>
          <a:xfrm>
            <a:off x="4414910" y="3636408"/>
            <a:ext cx="4915540" cy="63660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08407" y="5488606"/>
            <a:ext cx="3034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Arial" charset="0"/>
                <a:ea typeface="Arial" charset="0"/>
                <a:cs typeface="Arial" charset="0"/>
              </a:rPr>
              <a:t>Overstimated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!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234428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234428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59848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59847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3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66204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66203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66203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71197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71196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71196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71195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59354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56447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622706"/>
            <a:ext cx="8288867" cy="3386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638686"/>
            <a:ext cx="0" cy="233495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973644"/>
            <a:ext cx="8288867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609989"/>
            <a:ext cx="0" cy="236882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699942" y="334998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39205" y="3326495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4205149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423901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57397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420514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21574" y="594345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46849" y="59459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685121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723360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705608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591396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611603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602810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591396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59270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68890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7" y="5015312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4997836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45010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54179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09363"/>
            <a:ext cx="669105" cy="669105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9570660" y="509802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265062" y="842580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54" name="Equal 153"/>
          <p:cNvSpPr/>
          <p:nvPr/>
        </p:nvSpPr>
        <p:spPr>
          <a:xfrm>
            <a:off x="10384642" y="2087945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783023" y="2391749"/>
            <a:ext cx="164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30%</a:t>
            </a:r>
            <a:endParaRPr lang="en-US" sz="280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9280536" y="485380"/>
            <a:ext cx="27411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280536" y="465481"/>
            <a:ext cx="25376" cy="24494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323328" y="2920951"/>
            <a:ext cx="269832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2021649" y="465481"/>
            <a:ext cx="0" cy="24494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730188" y="4706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8" y="2728699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4" y="2728699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4" y="5036849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4993928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6" y="5002644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9" y="5007444"/>
            <a:ext cx="669105" cy="669105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9" y="2560441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4" y="2587037"/>
            <a:ext cx="742901" cy="454481"/>
          </a:xfrm>
          <a:prstGeom prst="rect">
            <a:avLst/>
          </a:prstGeom>
        </p:spPr>
      </p:pic>
      <p:sp>
        <p:nvSpPr>
          <p:cNvPr id="16" name="Frame 15"/>
          <p:cNvSpPr/>
          <p:nvPr/>
        </p:nvSpPr>
        <p:spPr>
          <a:xfrm>
            <a:off x="5601621" y="3358427"/>
            <a:ext cx="2055586" cy="6228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Frame 101"/>
          <p:cNvSpPr/>
          <p:nvPr/>
        </p:nvSpPr>
        <p:spPr>
          <a:xfrm>
            <a:off x="5617129" y="5943453"/>
            <a:ext cx="2055586" cy="6228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139" y="1279650"/>
            <a:ext cx="636303" cy="63630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035" y="1286244"/>
            <a:ext cx="605634" cy="605634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6" idx="3"/>
          </p:cNvCxnSpPr>
          <p:nvPr/>
        </p:nvCxnSpPr>
        <p:spPr>
          <a:xfrm flipV="1">
            <a:off x="7657207" y="2160089"/>
            <a:ext cx="1654781" cy="150976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7661618" y="2252975"/>
            <a:ext cx="1639273" cy="409478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234428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234428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59848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59847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3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66204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66203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66203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71197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71196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71196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71195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59354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56447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622706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63868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97364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60998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700144" y="331324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39205" y="3326495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4205149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423901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57397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420514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21574" y="594345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46849" y="59459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685121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723360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705608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591396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611603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602810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591396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59270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68890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7" y="5015312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4997836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45010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54179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09363"/>
            <a:ext cx="669105" cy="669105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1730188" y="4706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8" y="2728699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4" y="2728699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4" y="5036849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4993928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6" y="5002644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9" y="5007444"/>
            <a:ext cx="669105" cy="669105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9" y="2560441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4" y="2587037"/>
            <a:ext cx="742901" cy="454481"/>
          </a:xfrm>
          <a:prstGeom prst="rect">
            <a:avLst/>
          </a:prstGeom>
        </p:spPr>
      </p:pic>
      <p:sp>
        <p:nvSpPr>
          <p:cNvPr id="2" name="Frame 1"/>
          <p:cNvSpPr/>
          <p:nvPr/>
        </p:nvSpPr>
        <p:spPr>
          <a:xfrm>
            <a:off x="5699859" y="5959463"/>
            <a:ext cx="1887221" cy="62524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Frame 100"/>
          <p:cNvSpPr/>
          <p:nvPr/>
        </p:nvSpPr>
        <p:spPr>
          <a:xfrm>
            <a:off x="2563070" y="5960929"/>
            <a:ext cx="1887221" cy="62885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9450064" y="3089351"/>
            <a:ext cx="224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Estimated: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80536" y="3484452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95" name="Equal 194"/>
          <p:cNvSpPr/>
          <p:nvPr/>
        </p:nvSpPr>
        <p:spPr>
          <a:xfrm>
            <a:off x="10392632" y="4647597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9827428" y="4954940"/>
            <a:ext cx="150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ea typeface="Arial" charset="0"/>
                <a:cs typeface="Arial" charset="0"/>
              </a:rPr>
              <a:t>0</a:t>
            </a:r>
            <a:r>
              <a:rPr lang="en-US" altLang="zh-CN" sz="2800" dirty="0" smtClean="0">
                <a:ea typeface="Arial" charset="0"/>
                <a:cs typeface="Arial" charset="0"/>
              </a:rPr>
              <a:t>%</a:t>
            </a:r>
            <a:endParaRPr lang="en-US" sz="2800" dirty="0">
              <a:ea typeface="Arial" charset="0"/>
              <a:cs typeface="Arial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9287918" y="2998943"/>
            <a:ext cx="2689105" cy="1986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9313719" y="2982738"/>
            <a:ext cx="2195" cy="249542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9287918" y="5478160"/>
            <a:ext cx="270178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1977023" y="2982738"/>
            <a:ext cx="0" cy="249542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" idx="3"/>
          </p:cNvCxnSpPr>
          <p:nvPr/>
        </p:nvCxnSpPr>
        <p:spPr>
          <a:xfrm flipV="1">
            <a:off x="7587080" y="5079087"/>
            <a:ext cx="1732783" cy="11929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1" idx="3"/>
          </p:cNvCxnSpPr>
          <p:nvPr/>
        </p:nvCxnSpPr>
        <p:spPr>
          <a:xfrm flipV="1">
            <a:off x="4450291" y="5058096"/>
            <a:ext cx="4869572" cy="12172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896" y="3794811"/>
            <a:ext cx="787947" cy="787947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9607021" y="526578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296262" y="823811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48" name="Equal 147"/>
          <p:cNvSpPr/>
          <p:nvPr/>
        </p:nvSpPr>
        <p:spPr>
          <a:xfrm>
            <a:off x="10366792" y="2054556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713386" y="2274345"/>
            <a:ext cx="164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30%</a:t>
            </a:r>
            <a:endParaRPr lang="en-US" sz="2800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9280536" y="485380"/>
            <a:ext cx="27411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9280536" y="465481"/>
            <a:ext cx="12427" cy="23289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9311988" y="2794401"/>
            <a:ext cx="269832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12010309" y="465481"/>
            <a:ext cx="11340" cy="23289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209" y="1261173"/>
            <a:ext cx="636303" cy="636303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727" y="1284599"/>
            <a:ext cx="605634" cy="6056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53593" y="5620914"/>
            <a:ext cx="3136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Underestimated!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6" y="2006962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1" y="2006962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5" y="2532382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1" y="2532381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5" y="4789348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29" y="1638738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62" y="1638737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95" y="1638737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29" y="2443731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84" y="2443730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39" y="2443730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94" y="2443729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64" y="1631888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04" y="4111622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04" y="4890075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59" y="4890074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77" y="4074306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47" y="4074306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16" y="4088879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289337" y="1418007"/>
            <a:ext cx="6830426" cy="1110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89337" y="1411220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89337" y="3745360"/>
            <a:ext cx="6864391" cy="81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153728" y="140231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151281" y="3085776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190342" y="3099029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289337" y="3877789"/>
            <a:ext cx="6872825" cy="1640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89337" y="3894191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89337" y="6229149"/>
            <a:ext cx="6872825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153728" y="3860324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072711" y="5598628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449673" y="561865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44" y="1457655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20" y="1495894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24" y="1478142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56" y="2363930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10" y="2384137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25" y="2375344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42" y="2363930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68" y="1431804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05" y="3824065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24" y="4670487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59" y="4653011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62" y="3799619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14" y="3825465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04" y="3798800"/>
            <a:ext cx="669105" cy="669105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9686539" y="664836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173053" y="992223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204" y="1451258"/>
            <a:ext cx="411440" cy="41144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848" y="1439751"/>
            <a:ext cx="419337" cy="419337"/>
          </a:xfrm>
          <a:prstGeom prst="rect">
            <a:avLst/>
          </a:prstGeom>
        </p:spPr>
      </p:pic>
      <p:sp>
        <p:nvSpPr>
          <p:cNvPr id="150" name="Minus 149"/>
          <p:cNvSpPr/>
          <p:nvPr/>
        </p:nvSpPr>
        <p:spPr>
          <a:xfrm>
            <a:off x="10330467" y="1895991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9199484" y="2022867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831" y="2449673"/>
            <a:ext cx="329272" cy="329272"/>
          </a:xfrm>
          <a:prstGeom prst="rect">
            <a:avLst/>
          </a:prstGeom>
        </p:spPr>
      </p:pic>
      <p:sp>
        <p:nvSpPr>
          <p:cNvPr id="154" name="Equal 153"/>
          <p:cNvSpPr/>
          <p:nvPr/>
        </p:nvSpPr>
        <p:spPr>
          <a:xfrm>
            <a:off x="10346295" y="2893692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772497" y="3151113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40%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449558" y="3682912"/>
            <a:ext cx="224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183491" y="4061961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251" y="4465780"/>
            <a:ext cx="500152" cy="305976"/>
          </a:xfrm>
          <a:prstGeom prst="rect">
            <a:avLst/>
          </a:prstGeom>
        </p:spPr>
      </p:pic>
      <p:sp>
        <p:nvSpPr>
          <p:cNvPr id="159" name="Minus 158"/>
          <p:cNvSpPr/>
          <p:nvPr/>
        </p:nvSpPr>
        <p:spPr>
          <a:xfrm>
            <a:off x="10252786" y="4833242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9199484" y="5087598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345" y="5384109"/>
            <a:ext cx="498975" cy="498975"/>
          </a:xfrm>
          <a:prstGeom prst="rect">
            <a:avLst/>
          </a:prstGeom>
        </p:spPr>
      </p:pic>
      <p:sp>
        <p:nvSpPr>
          <p:cNvPr id="162" name="Equal 161"/>
          <p:cNvSpPr/>
          <p:nvPr/>
        </p:nvSpPr>
        <p:spPr>
          <a:xfrm>
            <a:off x="10268212" y="5898702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686539" y="6142490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100%</a:t>
            </a:r>
            <a:endParaRPr lang="en-US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9181406" y="499852"/>
            <a:ext cx="2741113" cy="896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181406" y="498732"/>
            <a:ext cx="31452" cy="3005303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224198" y="3530578"/>
            <a:ext cx="2698321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1922519" y="498732"/>
            <a:ext cx="0" cy="303184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224449" y="3698418"/>
            <a:ext cx="2689105" cy="1986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217269" y="3698418"/>
            <a:ext cx="6929" cy="29246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220733" y="6623035"/>
            <a:ext cx="270178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1913554" y="3718280"/>
            <a:ext cx="0" cy="29047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181325" y="43616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85" y="2501233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91" y="2501233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55" y="4959578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54" y="4950560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96" y="4965346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02" y="4965346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61" y="4690612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15" y="4647691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03" y="4656407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86" y="4661207"/>
            <a:ext cx="669105" cy="669105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43" y="2398674"/>
            <a:ext cx="372982" cy="372982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86" y="2332975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61" y="2359571"/>
            <a:ext cx="742901" cy="45448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911244" y="4052244"/>
            <a:ext cx="3164657" cy="0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911244" y="4074306"/>
            <a:ext cx="8821" cy="715042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2075901" y="4042528"/>
            <a:ext cx="17785" cy="790714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11244" y="4764519"/>
            <a:ext cx="3164657" cy="16445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912774" y="5085859"/>
            <a:ext cx="3164657" cy="0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912774" y="5107921"/>
            <a:ext cx="8821" cy="715042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12077431" y="5076143"/>
            <a:ext cx="17785" cy="790714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912774" y="5798134"/>
            <a:ext cx="3164657" cy="16445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96157" y="4218912"/>
            <a:ext cx="16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Overestimated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216092" y="5227129"/>
            <a:ext cx="16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Understimated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853" y="6316376"/>
            <a:ext cx="942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a typeface="Arial" charset="0"/>
                <a:cs typeface="Arial" charset="0"/>
              </a:rPr>
              <a:t>Inter-geolocation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variation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causes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overestimation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bias!</a:t>
            </a:r>
            <a:endParaRPr lang="en-US" sz="2800" b="1" dirty="0">
              <a:ea typeface="Arial" charset="0"/>
              <a:cs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871892" y="6366194"/>
            <a:ext cx="1202322" cy="2288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4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2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9308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high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rate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high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socioeconomic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status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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more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likely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be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classified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advantaged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group</a:t>
            </a:r>
          </a:p>
          <a:p>
            <a:endParaRPr lang="en-US" dirty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Low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rate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low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socioeconomic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Wingdings"/>
              </a:rPr>
              <a:t>status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 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Wingdings"/>
              </a:rPr>
              <a:t>more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Wingdings"/>
              </a:rPr>
              <a:t>likely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Wingdings"/>
              </a:rPr>
              <a:t>to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Wingdings"/>
              </a:rPr>
              <a:t>be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Wingdings"/>
              </a:rPr>
              <a:t>classified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Wingdings"/>
              </a:rPr>
              <a:t>as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Wingdings"/>
              </a:rPr>
              <a:t>the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disadvantaged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group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9433" y="4679950"/>
            <a:ext cx="10253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Using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geolocation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proxy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model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evaluation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may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be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problematic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too!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Joint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Work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with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3" y="2064455"/>
            <a:ext cx="2355023" cy="770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5" y="4713804"/>
            <a:ext cx="1877158" cy="6757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69062" y="6022554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Jiahao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Chen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http://nathankallus.com/natha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29" y="1498750"/>
            <a:ext cx="1529437" cy="17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22410" y="3474719"/>
            <a:ext cx="296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Nathan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Kallus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8" name="Picture 4" descr="hoto of Madeleine Ud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4" y="1498750"/>
            <a:ext cx="1608980" cy="17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50331" y="347471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Madeleine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Udell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30" name="Picture 6" descr="iahao Ch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62" y="4316474"/>
            <a:ext cx="1612735" cy="16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off Svach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09" y="4316474"/>
            <a:ext cx="1612735" cy="16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63277" y="6022554"/>
            <a:ext cx="2043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Geoff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Svacha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6415" y="2394761"/>
            <a:ext cx="44429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Paper: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under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unawareness: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assessing disparity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when</a:t>
            </a:r>
            <a:r>
              <a:rPr lang="zh-CN" alt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protected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class is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unobserved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2019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ACM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FAT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*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conference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234428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234428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59848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59847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3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66204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66203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66203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71197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71196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71196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71195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59354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56447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622706"/>
            <a:ext cx="8288867" cy="33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638686"/>
            <a:ext cx="0" cy="2334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973644"/>
            <a:ext cx="82888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609989"/>
            <a:ext cx="0" cy="236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700144" y="331324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39205" y="3326495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4205149"/>
            <a:ext cx="8288867" cy="33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4239016"/>
            <a:ext cx="0" cy="2334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573974"/>
            <a:ext cx="82888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4205149"/>
            <a:ext cx="0" cy="236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21574" y="594345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46849" y="59459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685121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723360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705608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591396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611603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602810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591396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59270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68890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7" y="5015312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4997836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45010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54179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09363"/>
            <a:ext cx="669105" cy="669105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9785669" y="631585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272183" y="958972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34" y="1418007"/>
            <a:ext cx="411440" cy="41144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978" y="1406500"/>
            <a:ext cx="419337" cy="419337"/>
          </a:xfrm>
          <a:prstGeom prst="rect">
            <a:avLst/>
          </a:prstGeom>
        </p:spPr>
      </p:pic>
      <p:sp>
        <p:nvSpPr>
          <p:cNvPr id="150" name="Minus 149"/>
          <p:cNvSpPr/>
          <p:nvPr/>
        </p:nvSpPr>
        <p:spPr>
          <a:xfrm>
            <a:off x="10429597" y="1862740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9298614" y="1989616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61" y="2416422"/>
            <a:ext cx="329272" cy="329272"/>
          </a:xfrm>
          <a:prstGeom prst="rect">
            <a:avLst/>
          </a:prstGeom>
        </p:spPr>
      </p:pic>
      <p:sp>
        <p:nvSpPr>
          <p:cNvPr id="154" name="Equal 153"/>
          <p:cNvSpPr/>
          <p:nvPr/>
        </p:nvSpPr>
        <p:spPr>
          <a:xfrm>
            <a:off x="10445425" y="2860441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871627" y="3117862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40%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548688" y="3649661"/>
            <a:ext cx="224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282621" y="4028710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381" y="4432529"/>
            <a:ext cx="500152" cy="305976"/>
          </a:xfrm>
          <a:prstGeom prst="rect">
            <a:avLst/>
          </a:prstGeom>
        </p:spPr>
      </p:pic>
      <p:sp>
        <p:nvSpPr>
          <p:cNvPr id="159" name="Minus 158"/>
          <p:cNvSpPr/>
          <p:nvPr/>
        </p:nvSpPr>
        <p:spPr>
          <a:xfrm>
            <a:off x="10351916" y="4799991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9298614" y="5054347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475" y="5350858"/>
            <a:ext cx="498975" cy="498975"/>
          </a:xfrm>
          <a:prstGeom prst="rect">
            <a:avLst/>
          </a:prstGeom>
        </p:spPr>
      </p:pic>
      <p:sp>
        <p:nvSpPr>
          <p:cNvPr id="162" name="Equal 161"/>
          <p:cNvSpPr/>
          <p:nvPr/>
        </p:nvSpPr>
        <p:spPr>
          <a:xfrm>
            <a:off x="10367342" y="5865451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785669" y="610923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100%</a:t>
            </a:r>
            <a:endParaRPr lang="en-US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9280536" y="466601"/>
            <a:ext cx="2741113" cy="8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280536" y="465481"/>
            <a:ext cx="31452" cy="3005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323328" y="3497327"/>
            <a:ext cx="26983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2021649" y="465481"/>
            <a:ext cx="0" cy="3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323579" y="3665167"/>
            <a:ext cx="2689105" cy="19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316399" y="3665167"/>
            <a:ext cx="6929" cy="2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319863" y="6589784"/>
            <a:ext cx="2701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2012684" y="3685029"/>
            <a:ext cx="0" cy="290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730188" y="4706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8" y="2728699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4" y="2728699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4" y="5036849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4993928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6" y="5002644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9" y="5007444"/>
            <a:ext cx="669105" cy="669105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673" y="2365423"/>
            <a:ext cx="372982" cy="372982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9" y="2560441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4" y="2587037"/>
            <a:ext cx="742901" cy="4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9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4" grpId="0"/>
      <p:bldP spid="125" grpId="0"/>
      <p:bldP spid="146" grpId="0"/>
      <p:bldP spid="147" grpId="0"/>
      <p:bldP spid="150" grpId="0" animBg="1"/>
      <p:bldP spid="151" grpId="0"/>
      <p:bldP spid="154" grpId="0" animBg="1"/>
      <p:bldP spid="155" grpId="0"/>
      <p:bldP spid="156" grpId="0"/>
      <p:bldP spid="157" grpId="0"/>
      <p:bldP spid="159" grpId="0" animBg="1"/>
      <p:bldP spid="160" grpId="0"/>
      <p:bldP spid="162" grpId="0" animBg="1"/>
      <p:bldP spid="1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196257"/>
            <a:ext cx="462639" cy="474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196257"/>
            <a:ext cx="462639" cy="474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21677"/>
            <a:ext cx="462639" cy="474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21676"/>
            <a:ext cx="462639" cy="474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4"/>
            <a:ext cx="462639" cy="4744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70291"/>
            <a:ext cx="651933" cy="6519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70290"/>
            <a:ext cx="651933" cy="6519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48316"/>
            <a:ext cx="651933" cy="6519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53310"/>
            <a:ext cx="708555" cy="7085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53309"/>
            <a:ext cx="708555" cy="7085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53309"/>
            <a:ext cx="708555" cy="7085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53308"/>
            <a:ext cx="708555" cy="7085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41467"/>
            <a:ext cx="658544" cy="6585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34474"/>
            <a:ext cx="651933" cy="6519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838200" y="1545974"/>
            <a:ext cx="8288867" cy="33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38200" y="1579841"/>
            <a:ext cx="0" cy="2334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38200" y="3914799"/>
            <a:ext cx="82888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27067" y="1545974"/>
            <a:ext cx="0" cy="236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00144" y="331324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70%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39205" y="3326495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838200" y="4205150"/>
            <a:ext cx="8288867" cy="33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8200" y="4239017"/>
            <a:ext cx="0" cy="2334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38200" y="6573975"/>
            <a:ext cx="82888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127067" y="4205150"/>
            <a:ext cx="0" cy="236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1574" y="594345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70%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46849" y="59459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646827"/>
            <a:ext cx="742901" cy="45448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685066"/>
            <a:ext cx="742901" cy="4544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667314"/>
            <a:ext cx="742901" cy="4544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553102"/>
            <a:ext cx="742901" cy="45448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573309"/>
            <a:ext cx="742901" cy="45448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564516"/>
            <a:ext cx="742901" cy="45448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553102"/>
            <a:ext cx="742901" cy="45448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20976"/>
            <a:ext cx="742901" cy="45448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41795"/>
            <a:ext cx="669105" cy="66910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18" y="5029583"/>
            <a:ext cx="669105" cy="66910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4977429"/>
            <a:ext cx="669105" cy="66910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24603"/>
            <a:ext cx="669105" cy="66910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33772"/>
            <a:ext cx="669105" cy="66910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09363"/>
            <a:ext cx="669105" cy="66910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785669" y="631585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72183" y="958972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34" y="1418007"/>
            <a:ext cx="411440" cy="41144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978" y="1406500"/>
            <a:ext cx="419337" cy="419337"/>
          </a:xfrm>
          <a:prstGeom prst="rect">
            <a:avLst/>
          </a:prstGeom>
        </p:spPr>
      </p:pic>
      <p:sp>
        <p:nvSpPr>
          <p:cNvPr id="85" name="Minus 84"/>
          <p:cNvSpPr/>
          <p:nvPr/>
        </p:nvSpPr>
        <p:spPr>
          <a:xfrm>
            <a:off x="10429597" y="1862740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9298614" y="1989616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60" y="2393435"/>
            <a:ext cx="352259" cy="352259"/>
          </a:xfrm>
          <a:prstGeom prst="rect">
            <a:avLst/>
          </a:prstGeom>
        </p:spPr>
      </p:pic>
      <p:sp>
        <p:nvSpPr>
          <p:cNvPr id="89" name="Equal 88"/>
          <p:cNvSpPr/>
          <p:nvPr/>
        </p:nvSpPr>
        <p:spPr>
          <a:xfrm>
            <a:off x="10445425" y="2860441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71627" y="3117862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30%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548688" y="3649661"/>
            <a:ext cx="224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282621" y="4028710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381" y="4432529"/>
            <a:ext cx="500152" cy="305976"/>
          </a:xfrm>
          <a:prstGeom prst="rect">
            <a:avLst/>
          </a:prstGeom>
        </p:spPr>
      </p:pic>
      <p:sp>
        <p:nvSpPr>
          <p:cNvPr id="94" name="Minus 93"/>
          <p:cNvSpPr/>
          <p:nvPr/>
        </p:nvSpPr>
        <p:spPr>
          <a:xfrm>
            <a:off x="10351916" y="4799991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298614" y="5054347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475" y="5350858"/>
            <a:ext cx="498975" cy="498975"/>
          </a:xfrm>
          <a:prstGeom prst="rect">
            <a:avLst/>
          </a:prstGeom>
        </p:spPr>
      </p:pic>
      <p:sp>
        <p:nvSpPr>
          <p:cNvPr id="97" name="Equal 96"/>
          <p:cNvSpPr/>
          <p:nvPr/>
        </p:nvSpPr>
        <p:spPr>
          <a:xfrm>
            <a:off x="10367342" y="5865451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85669" y="609130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12%</a:t>
            </a:r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280536" y="466601"/>
            <a:ext cx="2741113" cy="8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280536" y="465481"/>
            <a:ext cx="31452" cy="3005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9323328" y="3497327"/>
            <a:ext cx="26983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2021649" y="465481"/>
            <a:ext cx="0" cy="303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9323579" y="3665167"/>
            <a:ext cx="2689105" cy="19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9316399" y="3665167"/>
            <a:ext cx="6929" cy="292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9319863" y="6589784"/>
            <a:ext cx="2701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2012684" y="3685029"/>
            <a:ext cx="0" cy="290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504" y="5042047"/>
            <a:ext cx="669105" cy="66910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5025962"/>
            <a:ext cx="669105" cy="66910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20" y="5025367"/>
            <a:ext cx="669105" cy="66910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603" y="5014736"/>
            <a:ext cx="669105" cy="66910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37" y="2752275"/>
            <a:ext cx="605634" cy="60563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14" y="2748856"/>
            <a:ext cx="605634" cy="605634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803" y="2573308"/>
            <a:ext cx="742901" cy="454481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37" y="2569078"/>
            <a:ext cx="742901" cy="45448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673" y="2365423"/>
            <a:ext cx="372982" cy="3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0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9" grpId="0"/>
      <p:bldP spid="50" grpId="0"/>
      <p:bldP spid="72" grpId="0"/>
      <p:bldP spid="73" grpId="0"/>
      <p:bldP spid="85" grpId="0" animBg="1"/>
      <p:bldP spid="86" grpId="0"/>
      <p:bldP spid="89" grpId="0" animBg="1"/>
      <p:bldP spid="90" grpId="0"/>
      <p:bldP spid="91" grpId="0"/>
      <p:bldP spid="92" grpId="0"/>
      <p:bldP spid="94" grpId="0" animBg="1"/>
      <p:bldP spid="95" grpId="0"/>
      <p:bldP spid="97" grpId="0" animBg="1"/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234428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234428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59848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59847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3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66204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66203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66203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71197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71196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71196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71195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59354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56447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622706"/>
            <a:ext cx="8288867" cy="3386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638686"/>
            <a:ext cx="0" cy="233495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973644"/>
            <a:ext cx="8288867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609989"/>
            <a:ext cx="0" cy="236882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699942" y="334998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7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39205" y="3326495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40%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4205149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423901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57397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420514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21574" y="594345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70%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46849" y="59459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40%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705629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743868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726116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611904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632111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623318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611904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79778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89398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7" y="5035820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018344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65518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74687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29871"/>
            <a:ext cx="669105" cy="669105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1730188" y="4706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8" y="2728699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4" y="2728699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4" y="5057357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5014436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6" y="5023152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9" y="5007444"/>
            <a:ext cx="669105" cy="669105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9" y="2580949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4" y="2607545"/>
            <a:ext cx="742901" cy="4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4" grpId="0"/>
      <p:bldP spid="1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234428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234428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59848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59847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3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66204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66203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66203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71197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71196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71196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71195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59354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56447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622706"/>
            <a:ext cx="8288867" cy="3386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638686"/>
            <a:ext cx="0" cy="233495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973644"/>
            <a:ext cx="8288867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609989"/>
            <a:ext cx="0" cy="236882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699942" y="334998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7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39205" y="3326495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4205149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423901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57397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420514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21574" y="594345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70%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46849" y="59459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40%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685121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723360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705608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591396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611603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602810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591396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59270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68890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7" y="5015312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4997836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45010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54179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09363"/>
            <a:ext cx="669105" cy="669105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9607021" y="526578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280536" y="855377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75" y="1294767"/>
            <a:ext cx="599876" cy="599876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84" y="1285806"/>
            <a:ext cx="594965" cy="594965"/>
          </a:xfrm>
          <a:prstGeom prst="rect">
            <a:avLst/>
          </a:prstGeom>
        </p:spPr>
      </p:pic>
      <p:sp>
        <p:nvSpPr>
          <p:cNvPr id="154" name="Equal 153"/>
          <p:cNvSpPr/>
          <p:nvPr/>
        </p:nvSpPr>
        <p:spPr>
          <a:xfrm>
            <a:off x="10438942" y="2031685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888674" y="2222986"/>
            <a:ext cx="150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7</a:t>
            </a:r>
            <a:r>
              <a:rPr lang="en-US" altLang="zh-CN" sz="2800" dirty="0" smtClean="0"/>
              <a:t>0%</a:t>
            </a:r>
            <a:endParaRPr lang="en-US" sz="280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9280536" y="485380"/>
            <a:ext cx="27411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280536" y="465481"/>
            <a:ext cx="25376" cy="23406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323328" y="2794401"/>
            <a:ext cx="269832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2021649" y="465481"/>
            <a:ext cx="0" cy="23289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730188" y="4706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8" y="2728699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4" y="2728699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4" y="5036849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4993928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6" y="5002644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9" y="5007444"/>
            <a:ext cx="669105" cy="669105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9" y="2560441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4" y="2587037"/>
            <a:ext cx="742901" cy="454481"/>
          </a:xfrm>
          <a:prstGeom prst="rect">
            <a:avLst/>
          </a:prstGeom>
        </p:spPr>
      </p:pic>
      <p:sp>
        <p:nvSpPr>
          <p:cNvPr id="16" name="Frame 15"/>
          <p:cNvSpPr/>
          <p:nvPr/>
        </p:nvSpPr>
        <p:spPr>
          <a:xfrm>
            <a:off x="2557684" y="3375775"/>
            <a:ext cx="2055586" cy="6228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Frame 101"/>
          <p:cNvSpPr/>
          <p:nvPr/>
        </p:nvSpPr>
        <p:spPr>
          <a:xfrm>
            <a:off x="2557684" y="5950171"/>
            <a:ext cx="2055586" cy="6228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6" idx="3"/>
          </p:cNvCxnSpPr>
          <p:nvPr/>
        </p:nvCxnSpPr>
        <p:spPr>
          <a:xfrm flipV="1">
            <a:off x="4613270" y="2284395"/>
            <a:ext cx="4710057" cy="140280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2" idx="3"/>
          </p:cNvCxnSpPr>
          <p:nvPr/>
        </p:nvCxnSpPr>
        <p:spPr>
          <a:xfrm flipV="1">
            <a:off x="4613270" y="2313330"/>
            <a:ext cx="4719247" cy="39482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234428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234428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59848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59847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3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66204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66203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66203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71197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71196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71196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71195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59354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56447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622706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63868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97364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60998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700144" y="331324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7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39205" y="3326495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4205149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423901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57397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420514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21574" y="594345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70%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46849" y="59459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40%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685121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723360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705608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591396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611603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602810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591396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59270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68890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7" y="5015312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4997836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45010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54179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09363"/>
            <a:ext cx="669105" cy="669105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1730188" y="4706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8" y="2728699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4" y="2728699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4" y="5036849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4993928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6" y="5002644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9" y="5007444"/>
            <a:ext cx="669105" cy="669105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9" y="2560441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4" y="2587037"/>
            <a:ext cx="742901" cy="454481"/>
          </a:xfrm>
          <a:prstGeom prst="rect">
            <a:avLst/>
          </a:prstGeom>
        </p:spPr>
      </p:pic>
      <p:sp>
        <p:nvSpPr>
          <p:cNvPr id="2" name="Frame 1"/>
          <p:cNvSpPr/>
          <p:nvPr/>
        </p:nvSpPr>
        <p:spPr>
          <a:xfrm>
            <a:off x="5647569" y="3343631"/>
            <a:ext cx="1887221" cy="62524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Frame 100"/>
          <p:cNvSpPr/>
          <p:nvPr/>
        </p:nvSpPr>
        <p:spPr>
          <a:xfrm>
            <a:off x="2592928" y="3357028"/>
            <a:ext cx="1887221" cy="62524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9446068" y="2953451"/>
            <a:ext cx="224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Estimated: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303365" y="3270371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170" y="3681710"/>
            <a:ext cx="719564" cy="440205"/>
          </a:xfrm>
          <a:prstGeom prst="rect">
            <a:avLst/>
          </a:prstGeom>
        </p:spPr>
      </p:pic>
      <p:sp>
        <p:nvSpPr>
          <p:cNvPr id="195" name="Equal 194"/>
          <p:cNvSpPr/>
          <p:nvPr/>
        </p:nvSpPr>
        <p:spPr>
          <a:xfrm>
            <a:off x="10375453" y="4314172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9853625" y="4585160"/>
            <a:ext cx="150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6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%</a:t>
            </a:r>
            <a:endParaRPr lang="en-US" sz="2800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9323579" y="2848584"/>
            <a:ext cx="2689105" cy="1986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9325869" y="2851864"/>
            <a:ext cx="6877" cy="22565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9339675" y="5055450"/>
            <a:ext cx="270178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2012684" y="2868512"/>
            <a:ext cx="0" cy="2146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80149" y="3943302"/>
            <a:ext cx="4906490" cy="2307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7534790" y="3656251"/>
            <a:ext cx="1844920" cy="46566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639666" y="391608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313181" y="720407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20" y="1159797"/>
            <a:ext cx="599876" cy="599876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929" y="1150836"/>
            <a:ext cx="594965" cy="594965"/>
          </a:xfrm>
          <a:prstGeom prst="rect">
            <a:avLst/>
          </a:prstGeom>
        </p:spPr>
      </p:pic>
      <p:sp>
        <p:nvSpPr>
          <p:cNvPr id="146" name="Equal 145"/>
          <p:cNvSpPr/>
          <p:nvPr/>
        </p:nvSpPr>
        <p:spPr>
          <a:xfrm>
            <a:off x="10471587" y="1896715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921319" y="2088016"/>
            <a:ext cx="150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7</a:t>
            </a:r>
            <a:r>
              <a:rPr lang="en-US" altLang="zh-CN" sz="2800" dirty="0" smtClean="0"/>
              <a:t>0%</a:t>
            </a:r>
            <a:endParaRPr lang="en-US" sz="2800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9313181" y="350410"/>
            <a:ext cx="27411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9313181" y="330511"/>
            <a:ext cx="25376" cy="23406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9355973" y="2659431"/>
            <a:ext cx="269832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2054294" y="330511"/>
            <a:ext cx="0" cy="23289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98799" y="5282467"/>
            <a:ext cx="329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Underestimated!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753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234428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234428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59848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59847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3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66204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66203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66203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71197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71196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71196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71195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59354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56447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622706"/>
            <a:ext cx="8288867" cy="3386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638686"/>
            <a:ext cx="0" cy="233495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973644"/>
            <a:ext cx="8288867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609989"/>
            <a:ext cx="0" cy="236882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699942" y="334998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7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39205" y="3326495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40%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4205149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423901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57397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420514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21574" y="594345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70%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46849" y="59459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40%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685121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723360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705608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591396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611603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602810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591396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59270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68890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7" y="5015312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4997836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45010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54179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09363"/>
            <a:ext cx="669105" cy="669105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9607021" y="555386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280536" y="907505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54" name="Equal 153"/>
          <p:cNvSpPr/>
          <p:nvPr/>
        </p:nvSpPr>
        <p:spPr>
          <a:xfrm>
            <a:off x="10417690" y="2220102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819928" y="2441015"/>
            <a:ext cx="164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4</a:t>
            </a:r>
            <a:r>
              <a:rPr lang="en-US" altLang="zh-CN" sz="2800" dirty="0" smtClean="0"/>
              <a:t>0%</a:t>
            </a:r>
            <a:endParaRPr lang="en-US" sz="2800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9280536" y="485380"/>
            <a:ext cx="27411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280536" y="465481"/>
            <a:ext cx="32520" cy="249875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323328" y="2964235"/>
            <a:ext cx="269832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2021649" y="465481"/>
            <a:ext cx="0" cy="249875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730188" y="4706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8" y="2728699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4" y="2728699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4" y="5036849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4993928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6" y="5002644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9" y="5007444"/>
            <a:ext cx="669105" cy="669105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9" y="2560441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4" y="2587037"/>
            <a:ext cx="742901" cy="454481"/>
          </a:xfrm>
          <a:prstGeom prst="rect">
            <a:avLst/>
          </a:prstGeom>
        </p:spPr>
      </p:pic>
      <p:sp>
        <p:nvSpPr>
          <p:cNvPr id="16" name="Frame 15"/>
          <p:cNvSpPr/>
          <p:nvPr/>
        </p:nvSpPr>
        <p:spPr>
          <a:xfrm>
            <a:off x="5601621" y="3358427"/>
            <a:ext cx="2055586" cy="6228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Frame 101"/>
          <p:cNvSpPr/>
          <p:nvPr/>
        </p:nvSpPr>
        <p:spPr>
          <a:xfrm>
            <a:off x="5617129" y="5943453"/>
            <a:ext cx="2055586" cy="6228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716" y="1344366"/>
            <a:ext cx="636303" cy="63630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12" y="1350960"/>
            <a:ext cx="605634" cy="605634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6" idx="3"/>
          </p:cNvCxnSpPr>
          <p:nvPr/>
        </p:nvCxnSpPr>
        <p:spPr>
          <a:xfrm flipV="1">
            <a:off x="7657207" y="2160089"/>
            <a:ext cx="1654781" cy="150976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7661618" y="2252975"/>
            <a:ext cx="1639273" cy="409478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234428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234428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59848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59847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3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66204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66203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66203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71197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71196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71196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71195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59354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56447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622706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63868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97364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60998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700144" y="331324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7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39205" y="3326495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4205149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423901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57397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420514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21574" y="594345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70%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46849" y="59459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40%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685121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723360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705608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591396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611603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602810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591396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59270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68890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7" y="5015312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4997836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45010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54179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09363"/>
            <a:ext cx="669105" cy="669105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1730188" y="4706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8" y="2728699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4" y="2728699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4" y="5036849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4993928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6" y="5002644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9" y="5007444"/>
            <a:ext cx="669105" cy="669105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9" y="2560441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4" y="2587037"/>
            <a:ext cx="742901" cy="454481"/>
          </a:xfrm>
          <a:prstGeom prst="rect">
            <a:avLst/>
          </a:prstGeom>
        </p:spPr>
      </p:pic>
      <p:sp>
        <p:nvSpPr>
          <p:cNvPr id="2" name="Frame 1"/>
          <p:cNvSpPr/>
          <p:nvPr/>
        </p:nvSpPr>
        <p:spPr>
          <a:xfrm>
            <a:off x="5699859" y="5959463"/>
            <a:ext cx="1887221" cy="62524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Frame 100"/>
          <p:cNvSpPr/>
          <p:nvPr/>
        </p:nvSpPr>
        <p:spPr>
          <a:xfrm>
            <a:off x="2563070" y="5960929"/>
            <a:ext cx="1887221" cy="62885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9529483" y="3054054"/>
            <a:ext cx="224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Estimated: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96292" y="3417890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95" name="Equal 194"/>
          <p:cNvSpPr/>
          <p:nvPr/>
        </p:nvSpPr>
        <p:spPr>
          <a:xfrm>
            <a:off x="10376024" y="4564330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9860328" y="4869870"/>
            <a:ext cx="150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49%</a:t>
            </a:r>
            <a:endParaRPr lang="en-US" sz="2800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9306778" y="2999972"/>
            <a:ext cx="2689105" cy="1986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9316297" y="3003358"/>
            <a:ext cx="10292" cy="240313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9319761" y="5406495"/>
            <a:ext cx="270178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1995883" y="3004069"/>
            <a:ext cx="0" cy="24024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" idx="3"/>
          </p:cNvCxnSpPr>
          <p:nvPr/>
        </p:nvCxnSpPr>
        <p:spPr>
          <a:xfrm flipV="1">
            <a:off x="7587080" y="5079087"/>
            <a:ext cx="1732783" cy="11929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1" idx="3"/>
          </p:cNvCxnSpPr>
          <p:nvPr/>
        </p:nvCxnSpPr>
        <p:spPr>
          <a:xfrm flipV="1">
            <a:off x="4450291" y="5058096"/>
            <a:ext cx="4869572" cy="12172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3740307"/>
            <a:ext cx="787947" cy="787947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9623418" y="389992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296933" y="742111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86" name="Equal 85"/>
          <p:cNvSpPr/>
          <p:nvPr/>
        </p:nvSpPr>
        <p:spPr>
          <a:xfrm>
            <a:off x="10434087" y="2054708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836325" y="2275621"/>
            <a:ext cx="164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4</a:t>
            </a:r>
            <a:r>
              <a:rPr lang="en-US" altLang="zh-CN" sz="2800" dirty="0" smtClean="0"/>
              <a:t>0%</a:t>
            </a:r>
            <a:endParaRPr lang="en-US" sz="28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9296933" y="319986"/>
            <a:ext cx="27411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9296933" y="300087"/>
            <a:ext cx="32520" cy="249875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9339725" y="2798841"/>
            <a:ext cx="269832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2038046" y="300087"/>
            <a:ext cx="0" cy="249875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13" y="1178972"/>
            <a:ext cx="636303" cy="636303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009" y="1185566"/>
            <a:ext cx="605634" cy="605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45540" y="5533600"/>
            <a:ext cx="292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Overestimated!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3" y="1962778"/>
            <a:ext cx="462639" cy="474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8" y="1962778"/>
            <a:ext cx="462639" cy="474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2" y="2488198"/>
            <a:ext cx="462639" cy="474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8" y="2488197"/>
            <a:ext cx="462639" cy="474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2" y="4717902"/>
            <a:ext cx="462639" cy="4744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36" y="1636812"/>
            <a:ext cx="651933" cy="6519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9" y="1636811"/>
            <a:ext cx="651933" cy="6519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02" y="1614837"/>
            <a:ext cx="651933" cy="6519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36" y="2419831"/>
            <a:ext cx="708555" cy="7085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91" y="2419830"/>
            <a:ext cx="708555" cy="7085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46" y="2419830"/>
            <a:ext cx="708555" cy="7085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401" y="2419829"/>
            <a:ext cx="708555" cy="7085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71" y="1607988"/>
            <a:ext cx="658544" cy="6585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11" y="4018202"/>
            <a:ext cx="651933" cy="6519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11" y="4818628"/>
            <a:ext cx="708555" cy="7085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66" y="4818627"/>
            <a:ext cx="708555" cy="7085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54" y="4070047"/>
            <a:ext cx="658544" cy="6585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24" y="4070047"/>
            <a:ext cx="658544" cy="6585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93" y="4084620"/>
            <a:ext cx="658544" cy="658544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240444" y="1333579"/>
            <a:ext cx="6623415" cy="2859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0444" y="1362171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40444" y="3649661"/>
            <a:ext cx="6615771" cy="4746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56215" y="1316203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02388" y="307976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70%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41449" y="3093016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240444" y="3754824"/>
            <a:ext cx="6623415" cy="837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40444" y="3822745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40444" y="6157703"/>
            <a:ext cx="6615771" cy="1580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56215" y="3770906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23818" y="5527181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70%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01923" y="5595451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51" y="1413348"/>
            <a:ext cx="742901" cy="45448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27" y="1451587"/>
            <a:ext cx="742901" cy="4544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31" y="1433835"/>
            <a:ext cx="742901" cy="4544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63" y="2319623"/>
            <a:ext cx="742901" cy="45448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17" y="2339830"/>
            <a:ext cx="742901" cy="45448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32" y="2331037"/>
            <a:ext cx="742901" cy="45448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49" y="2319623"/>
            <a:ext cx="742901" cy="45448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75" y="1387497"/>
            <a:ext cx="742901" cy="45448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12" y="3725523"/>
            <a:ext cx="669105" cy="66910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62" y="4613311"/>
            <a:ext cx="669105" cy="66910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66" y="4561157"/>
            <a:ext cx="669105" cy="66910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61" y="3774107"/>
            <a:ext cx="669105" cy="66910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80" y="3783276"/>
            <a:ext cx="669105" cy="66910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02" y="3758867"/>
            <a:ext cx="669105" cy="66910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785669" y="631585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72183" y="958972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34" y="1418007"/>
            <a:ext cx="411440" cy="41144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978" y="1406500"/>
            <a:ext cx="419337" cy="419337"/>
          </a:xfrm>
          <a:prstGeom prst="rect">
            <a:avLst/>
          </a:prstGeom>
        </p:spPr>
      </p:pic>
      <p:sp>
        <p:nvSpPr>
          <p:cNvPr id="85" name="Minus 84"/>
          <p:cNvSpPr/>
          <p:nvPr/>
        </p:nvSpPr>
        <p:spPr>
          <a:xfrm>
            <a:off x="10429597" y="1862740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9298614" y="1989616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60" y="2393435"/>
            <a:ext cx="352259" cy="352259"/>
          </a:xfrm>
          <a:prstGeom prst="rect">
            <a:avLst/>
          </a:prstGeom>
        </p:spPr>
      </p:pic>
      <p:sp>
        <p:nvSpPr>
          <p:cNvPr id="89" name="Equal 88"/>
          <p:cNvSpPr/>
          <p:nvPr/>
        </p:nvSpPr>
        <p:spPr>
          <a:xfrm>
            <a:off x="10445425" y="2860441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71627" y="3117862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30%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548688" y="3649661"/>
            <a:ext cx="224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282621" y="4028710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381" y="4432529"/>
            <a:ext cx="500152" cy="305976"/>
          </a:xfrm>
          <a:prstGeom prst="rect">
            <a:avLst/>
          </a:prstGeom>
        </p:spPr>
      </p:pic>
      <p:sp>
        <p:nvSpPr>
          <p:cNvPr id="94" name="Minus 93"/>
          <p:cNvSpPr/>
          <p:nvPr/>
        </p:nvSpPr>
        <p:spPr>
          <a:xfrm>
            <a:off x="10351916" y="4799991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298614" y="5054347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475" y="5350858"/>
            <a:ext cx="498975" cy="498975"/>
          </a:xfrm>
          <a:prstGeom prst="rect">
            <a:avLst/>
          </a:prstGeom>
        </p:spPr>
      </p:pic>
      <p:sp>
        <p:nvSpPr>
          <p:cNvPr id="97" name="Equal 96"/>
          <p:cNvSpPr/>
          <p:nvPr/>
        </p:nvSpPr>
        <p:spPr>
          <a:xfrm>
            <a:off x="10367342" y="5865451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85669" y="609130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12%</a:t>
            </a:r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280536" y="466601"/>
            <a:ext cx="2741113" cy="896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280536" y="465481"/>
            <a:ext cx="31452" cy="3005303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9323328" y="3497327"/>
            <a:ext cx="2698321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2021649" y="465481"/>
            <a:ext cx="0" cy="303184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9323579" y="3665167"/>
            <a:ext cx="2689105" cy="1986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9316399" y="3665167"/>
            <a:ext cx="6929" cy="29246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9319863" y="6589784"/>
            <a:ext cx="270178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2012684" y="3685029"/>
            <a:ext cx="0" cy="29047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32" y="4955319"/>
            <a:ext cx="605634" cy="60563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31" y="4946301"/>
            <a:ext cx="605634" cy="60563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73" y="4961087"/>
            <a:ext cx="605634" cy="60563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79" y="4961087"/>
            <a:ext cx="605634" cy="60563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78" y="4691551"/>
            <a:ext cx="669105" cy="66910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92" y="4675466"/>
            <a:ext cx="669105" cy="66910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94" y="4674871"/>
            <a:ext cx="669105" cy="66910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77" y="4664240"/>
            <a:ext cx="669105" cy="66910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81" y="2518796"/>
            <a:ext cx="605634" cy="60563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58" y="2515377"/>
            <a:ext cx="605634" cy="605634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47" y="2339829"/>
            <a:ext cx="742901" cy="454481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81" y="2335599"/>
            <a:ext cx="742901" cy="45448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673" y="2365423"/>
            <a:ext cx="372982" cy="372982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>
            <a:off x="8911244" y="4052244"/>
            <a:ext cx="3164657" cy="0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911244" y="4074306"/>
            <a:ext cx="8821" cy="715042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2075901" y="4042528"/>
            <a:ext cx="17785" cy="790714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911244" y="4764519"/>
            <a:ext cx="3164657" cy="16445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930727" y="5136279"/>
            <a:ext cx="3164657" cy="0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930727" y="5158341"/>
            <a:ext cx="8821" cy="715042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2095384" y="5126563"/>
            <a:ext cx="17785" cy="790714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930727" y="5848554"/>
            <a:ext cx="3164657" cy="16445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63389" y="4235919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Underestimated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28606" y="5282416"/>
            <a:ext cx="15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Overestimated</a:t>
            </a:r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40444" y="6316023"/>
            <a:ext cx="892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a typeface="Arial" charset="0"/>
                <a:cs typeface="Arial" charset="0"/>
              </a:rPr>
              <a:t>Intra-geolocation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variation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causes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underestimation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bias!</a:t>
            </a:r>
            <a:endParaRPr lang="en-US" sz="2800" b="1" dirty="0">
              <a:ea typeface="Arial" charset="0"/>
              <a:cs typeface="Arial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9165523" y="6316023"/>
            <a:ext cx="1117859" cy="2737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9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1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Thresholded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	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792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depends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complex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interplay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variation;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879229"/>
            <a:ext cx="1039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revious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study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usually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uses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high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threshold: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811106"/>
            <a:ext cx="1016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Relative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influence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of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inter-geolocation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variation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depends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on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353" y="5404310"/>
            <a:ext cx="100852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dominates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pPr marL="0" lvl="1" algn="ctr"/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overestimation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bias.</a:t>
            </a: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6105" y="3464822"/>
            <a:ext cx="501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Actual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raction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class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Minus 8"/>
          <p:cNvSpPr/>
          <p:nvPr/>
        </p:nvSpPr>
        <p:spPr>
          <a:xfrm>
            <a:off x="5918947" y="3612037"/>
            <a:ext cx="432547" cy="177131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41020" y="3469771"/>
            <a:ext cx="551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Imputed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fraction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class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2782" y="4198456"/>
            <a:ext cx="743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hich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very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sensitive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threshold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;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 animBg="1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1604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1605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38" y="1843086"/>
            <a:ext cx="2536824" cy="2536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95" y="2828490"/>
            <a:ext cx="651933" cy="65193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974909" y="2120642"/>
            <a:ext cx="773599" cy="2540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122" y="1990623"/>
            <a:ext cx="651933" cy="6519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49208" y="2086740"/>
            <a:ext cx="224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0.7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974909" y="3077610"/>
            <a:ext cx="773599" cy="2540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983601" y="4034578"/>
            <a:ext cx="773599" cy="2540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122" y="3860862"/>
            <a:ext cx="671017" cy="67101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49208" y="3945430"/>
            <a:ext cx="224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0.1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384" y="2911150"/>
            <a:ext cx="618671" cy="6186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949208" y="3018758"/>
            <a:ext cx="224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0.2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9439" y="1772263"/>
                <a:ext cx="3682792" cy="3416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BISG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Output: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𝑃</m:t>
                      </m:r>
                      <m:d>
                        <m:dPr>
                          <m:ctrlPr>
                            <a:rPr lang="mr-IN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𝑟𝑎𝑐𝑒</m:t>
                          </m:r>
                        </m:e>
                        <m:e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𝑆𝑚𝑖𝑡h</m:t>
                          </m:r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, </m:t>
                          </m:r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𝐶𝑎𝑙𝑖𝑓𝑜𝑟𝑛𝑖𝑎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Prob.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White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=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0.7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Prob.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Black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=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0.2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Prob.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Hispanic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=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0.1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9" y="1772263"/>
                <a:ext cx="3682792" cy="3416320"/>
              </a:xfrm>
              <a:prstGeom prst="rect">
                <a:avLst/>
              </a:prstGeom>
              <a:blipFill rotWithShape="0">
                <a:blip r:embed="rId6"/>
                <a:stretch>
                  <a:fillRect l="-2475" t="-1068" b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926418" y="4842094"/>
            <a:ext cx="530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Fractional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Assignment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72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4" grpId="0" animBg="1"/>
      <p:bldP spid="16" grpId="0"/>
      <p:bldP spid="18" grpId="0"/>
      <p:bldP spid="19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03" y="2619892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78" y="2619892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02" y="3145312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78" y="3145311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40" y="5235055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13" y="1550286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646" y="1550285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79" y="1550285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13" y="2355279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68" y="2355278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23" y="2355278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78" y="2355277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77" y="1503623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80" y="3864698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80" y="4665124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135" y="4665123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75" y="3882330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45" y="3882330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514" y="3896903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418007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451874"/>
            <a:ext cx="0" cy="220966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664011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418007"/>
            <a:ext cx="0" cy="224353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508365" y="3015211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997655" y="2988651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3778899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3812766"/>
            <a:ext cx="0" cy="220724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40743" y="6020008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3778899"/>
            <a:ext cx="0" cy="224110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427187" y="537367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68644" y="5407734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7" y="1706490"/>
            <a:ext cx="490770" cy="300236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9" y="2030430"/>
            <a:ext cx="442019" cy="442019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9785669" y="631585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272183" y="958972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34" y="1418007"/>
            <a:ext cx="411440" cy="41144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978" y="1406500"/>
            <a:ext cx="419337" cy="419337"/>
          </a:xfrm>
          <a:prstGeom prst="rect">
            <a:avLst/>
          </a:prstGeom>
        </p:spPr>
      </p:pic>
      <p:sp>
        <p:nvSpPr>
          <p:cNvPr id="150" name="Minus 149"/>
          <p:cNvSpPr/>
          <p:nvPr/>
        </p:nvSpPr>
        <p:spPr>
          <a:xfrm>
            <a:off x="10429597" y="1862740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9298614" y="1989616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61" y="2416422"/>
            <a:ext cx="329272" cy="329272"/>
          </a:xfrm>
          <a:prstGeom prst="rect">
            <a:avLst/>
          </a:prstGeom>
        </p:spPr>
      </p:pic>
      <p:sp>
        <p:nvSpPr>
          <p:cNvPr id="154" name="Equal 153"/>
          <p:cNvSpPr/>
          <p:nvPr/>
        </p:nvSpPr>
        <p:spPr>
          <a:xfrm>
            <a:off x="10445425" y="2860441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871627" y="3117862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40%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548688" y="3649661"/>
            <a:ext cx="224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282621" y="4028710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381" y="4432529"/>
            <a:ext cx="500152" cy="305976"/>
          </a:xfrm>
          <a:prstGeom prst="rect">
            <a:avLst/>
          </a:prstGeom>
        </p:spPr>
      </p:pic>
      <p:sp>
        <p:nvSpPr>
          <p:cNvPr id="159" name="Minus 158"/>
          <p:cNvSpPr/>
          <p:nvPr/>
        </p:nvSpPr>
        <p:spPr>
          <a:xfrm>
            <a:off x="10351916" y="4799991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9298614" y="5054347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475" y="5350858"/>
            <a:ext cx="498975" cy="498975"/>
          </a:xfrm>
          <a:prstGeom prst="rect">
            <a:avLst/>
          </a:prstGeom>
        </p:spPr>
      </p:pic>
      <p:sp>
        <p:nvSpPr>
          <p:cNvPr id="162" name="Equal 161"/>
          <p:cNvSpPr/>
          <p:nvPr/>
        </p:nvSpPr>
        <p:spPr>
          <a:xfrm>
            <a:off x="10367342" y="5865451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785669" y="610923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endParaRPr lang="en-US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9280536" y="466601"/>
            <a:ext cx="2741113" cy="896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280536" y="465481"/>
            <a:ext cx="31452" cy="300530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323328" y="3497327"/>
            <a:ext cx="2698321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2021649" y="465481"/>
            <a:ext cx="0" cy="303184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323579" y="3665167"/>
            <a:ext cx="2689105" cy="1986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316399" y="3665167"/>
            <a:ext cx="6929" cy="292461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319863" y="6589784"/>
            <a:ext cx="270178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2012684" y="3685029"/>
            <a:ext cx="0" cy="290475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751983" y="41682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64449" y="1692665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6223" y="2065710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0.3</a:t>
            </a:r>
            <a:endParaRPr lang="en-US" dirty="0"/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27" y="4047282"/>
            <a:ext cx="490770" cy="300236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479229" y="4050670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1471003" y="4423715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0.7</a:t>
            </a:r>
            <a:endParaRPr lang="en-US" dirty="0"/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46" y="4420002"/>
            <a:ext cx="442019" cy="4420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53" y="4782388"/>
            <a:ext cx="605634" cy="605634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52" y="4773370"/>
            <a:ext cx="605634" cy="60563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94" y="4773370"/>
            <a:ext cx="605634" cy="60563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00" y="4773370"/>
            <a:ext cx="605634" cy="60563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864" y="2404751"/>
            <a:ext cx="605634" cy="60563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470" y="2404751"/>
            <a:ext cx="605634" cy="60563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673" y="2365423"/>
            <a:ext cx="372982" cy="3729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0439" y="6127420"/>
            <a:ext cx="912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Weighted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estimator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is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robust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inter-geolocation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variation!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92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4" grpId="0"/>
      <p:bldP spid="125" grpId="0"/>
      <p:bldP spid="146" grpId="0"/>
      <p:bldP spid="147" grpId="0"/>
      <p:bldP spid="150" grpId="0" animBg="1"/>
      <p:bldP spid="151" grpId="0"/>
      <p:bldP spid="154" grpId="0" animBg="1"/>
      <p:bldP spid="155" grpId="0"/>
      <p:bldP spid="156" grpId="0"/>
      <p:bldP spid="157" grpId="0"/>
      <p:bldP spid="159" grpId="0" animBg="1"/>
      <p:bldP spid="160" grpId="0"/>
      <p:bldP spid="162" grpId="0" animBg="1"/>
      <p:bldP spid="163" grpId="0"/>
      <p:bldP spid="2" grpId="0"/>
      <p:bldP spid="3" grpId="0"/>
      <p:bldP spid="174" grpId="0"/>
      <p:bldP spid="175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03" y="2725885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78" y="2725885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02" y="3251305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78" y="3251304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45" y="5490424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60" y="1656796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693" y="1656795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6" y="1656795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60" y="2461789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315" y="2461788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70" y="2461788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25" y="2461787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43" y="1676677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363" y="4021568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363" y="4821994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18" y="4821993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58" y="4039200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28" y="4039200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97" y="4053773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524000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557867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838200" y="3753998"/>
            <a:ext cx="8288867" cy="8032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524000"/>
            <a:ext cx="0" cy="224405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509412" y="3121721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7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998702" y="3062706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3900332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3934199"/>
            <a:ext cx="0" cy="224267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176878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3900332"/>
            <a:ext cx="0" cy="227654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405970" y="55305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70%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47427" y="5564604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40%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7" y="1795270"/>
            <a:ext cx="490770" cy="300236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9" y="2119210"/>
            <a:ext cx="442019" cy="442019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9785669" y="631585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272183" y="958972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34" y="1418007"/>
            <a:ext cx="411440" cy="41144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978" y="1406500"/>
            <a:ext cx="419337" cy="419337"/>
          </a:xfrm>
          <a:prstGeom prst="rect">
            <a:avLst/>
          </a:prstGeom>
        </p:spPr>
      </p:pic>
      <p:sp>
        <p:nvSpPr>
          <p:cNvPr id="150" name="Minus 149"/>
          <p:cNvSpPr/>
          <p:nvPr/>
        </p:nvSpPr>
        <p:spPr>
          <a:xfrm>
            <a:off x="10429597" y="1862740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9298614" y="1989616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61" y="2416422"/>
            <a:ext cx="329272" cy="329272"/>
          </a:xfrm>
          <a:prstGeom prst="rect">
            <a:avLst/>
          </a:prstGeom>
        </p:spPr>
      </p:pic>
      <p:sp>
        <p:nvSpPr>
          <p:cNvPr id="154" name="Equal 153"/>
          <p:cNvSpPr/>
          <p:nvPr/>
        </p:nvSpPr>
        <p:spPr>
          <a:xfrm>
            <a:off x="10445425" y="2860441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871627" y="3117862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548688" y="3649661"/>
            <a:ext cx="224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282621" y="4028710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381" y="4432529"/>
            <a:ext cx="500152" cy="305976"/>
          </a:xfrm>
          <a:prstGeom prst="rect">
            <a:avLst/>
          </a:prstGeom>
        </p:spPr>
      </p:pic>
      <p:sp>
        <p:nvSpPr>
          <p:cNvPr id="159" name="Minus 158"/>
          <p:cNvSpPr/>
          <p:nvPr/>
        </p:nvSpPr>
        <p:spPr>
          <a:xfrm>
            <a:off x="10351916" y="4799991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9298614" y="5054347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475" y="5350858"/>
            <a:ext cx="498975" cy="498975"/>
          </a:xfrm>
          <a:prstGeom prst="rect">
            <a:avLst/>
          </a:prstGeom>
        </p:spPr>
      </p:pic>
      <p:sp>
        <p:nvSpPr>
          <p:cNvPr id="162" name="Equal 161"/>
          <p:cNvSpPr/>
          <p:nvPr/>
        </p:nvSpPr>
        <p:spPr>
          <a:xfrm>
            <a:off x="10367342" y="5865451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785669" y="610923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4.8%</a:t>
            </a:r>
            <a:endParaRPr lang="en-US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9280536" y="466601"/>
            <a:ext cx="2741113" cy="896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280536" y="465481"/>
            <a:ext cx="31452" cy="300530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323328" y="3497327"/>
            <a:ext cx="2698321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2021649" y="465481"/>
            <a:ext cx="0" cy="303184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323579" y="3665167"/>
            <a:ext cx="2689105" cy="1986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316399" y="3665167"/>
            <a:ext cx="6929" cy="292461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319863" y="6589784"/>
            <a:ext cx="270178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2012684" y="3685029"/>
            <a:ext cx="0" cy="290475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730188" y="44236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64449" y="1798658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6223" y="2171703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0.3</a:t>
            </a:r>
            <a:endParaRPr lang="en-US" dirty="0"/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32" y="4302651"/>
            <a:ext cx="490770" cy="300236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457434" y="4306039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0.3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1449208" y="4679084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0.7</a:t>
            </a:r>
            <a:endParaRPr lang="en-US" dirty="0"/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51" y="4675371"/>
            <a:ext cx="442019" cy="4420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11" y="2511261"/>
            <a:ext cx="605634" cy="60563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17" y="2511261"/>
            <a:ext cx="605634" cy="605634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36" y="4939258"/>
            <a:ext cx="605634" cy="60563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35" y="4930240"/>
            <a:ext cx="605634" cy="60563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777" y="4930240"/>
            <a:ext cx="605634" cy="60563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383" y="4930240"/>
            <a:ext cx="605634" cy="60563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673" y="2365423"/>
            <a:ext cx="372982" cy="372982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20093" y="6302974"/>
            <a:ext cx="892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a typeface="Arial" charset="0"/>
                <a:cs typeface="Arial" charset="0"/>
              </a:rPr>
              <a:t>Intra-geolocation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variation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causes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underestimation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bias!</a:t>
            </a:r>
            <a:endParaRPr lang="en-US" sz="2800" b="1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4" grpId="0"/>
      <p:bldP spid="125" grpId="0"/>
      <p:bldP spid="146" grpId="0"/>
      <p:bldP spid="147" grpId="0"/>
      <p:bldP spid="150" grpId="0" animBg="1"/>
      <p:bldP spid="151" grpId="0"/>
      <p:bldP spid="154" grpId="0" animBg="1"/>
      <p:bldP spid="155" grpId="0"/>
      <p:bldP spid="156" grpId="0"/>
      <p:bldP spid="157" grpId="0"/>
      <p:bldP spid="159" grpId="0" animBg="1"/>
      <p:bldP spid="160" grpId="0"/>
      <p:bldP spid="162" grpId="0" animBg="1"/>
      <p:bldP spid="163" grpId="0"/>
      <p:bldP spid="2" grpId="0"/>
      <p:bldP spid="3" grpId="0"/>
      <p:bldP spid="174" grpId="0"/>
      <p:bldP spid="175" grpId="0"/>
      <p:bldP spid="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6817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depends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only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variation:</a:t>
            </a:r>
          </a:p>
          <a:p>
            <a:pPr lvl="1"/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915" y="5282004"/>
            <a:ext cx="10417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formula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slightly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different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err="1" smtClean="0">
                <a:latin typeface="Arial" charset="0"/>
                <a:ea typeface="Arial" charset="0"/>
                <a:cs typeface="Arial" charset="0"/>
              </a:rPr>
              <a:t>thresholded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(see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paper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detail).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51" y="4406831"/>
            <a:ext cx="708555" cy="708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32" y="4401799"/>
            <a:ext cx="708555" cy="7085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8037" y="2603351"/>
            <a:ext cx="4475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Underestimation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most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geolocations: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6683" y="2549948"/>
            <a:ext cx="3848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Overestimation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most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geolocations: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4854" y="3822557"/>
            <a:ext cx="171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75921" y="3822557"/>
            <a:ext cx="171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29148" y="387703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148" y="3877032"/>
                <a:ext cx="2260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622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115475" y="3813379"/>
            <a:ext cx="171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66542" y="3813379"/>
            <a:ext cx="171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919769" y="386785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769" y="3867854"/>
                <a:ext cx="2260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622" r="-1891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838200" y="2417157"/>
            <a:ext cx="10403541" cy="107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8200" y="5234968"/>
            <a:ext cx="10360511" cy="2583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2409713"/>
            <a:ext cx="0" cy="281888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241741" y="2417157"/>
            <a:ext cx="0" cy="288304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39970" y="2409713"/>
            <a:ext cx="0" cy="28381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40" y="4453259"/>
            <a:ext cx="605634" cy="6056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31" y="4433202"/>
            <a:ext cx="605634" cy="60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1604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HMDA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dataset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HMDA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dataset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48" y="6198502"/>
            <a:ext cx="7728772" cy="50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76" y="1478896"/>
            <a:ext cx="5419091" cy="46449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506" y="3108960"/>
            <a:ext cx="3225338" cy="1938992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Estimation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Estimated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Disparity</a:t>
            </a:r>
          </a:p>
          <a:p>
            <a:pPr algn="ctr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41964" y="2177935"/>
            <a:ext cx="455512" cy="7598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HMDA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dataset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9" y="6123831"/>
            <a:ext cx="7728772" cy="50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8" y="1478896"/>
            <a:ext cx="5419091" cy="46449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818396" y="1411912"/>
            <a:ext cx="1712421" cy="1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818396" y="1411912"/>
            <a:ext cx="10404" cy="2397138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18396" y="3809050"/>
            <a:ext cx="1712421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30817" y="1411912"/>
            <a:ext cx="1" cy="2397138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38387" y="1411912"/>
            <a:ext cx="1712421" cy="1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38387" y="1411912"/>
            <a:ext cx="10404" cy="2397138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38387" y="3809050"/>
            <a:ext cx="1712421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50808" y="1411912"/>
            <a:ext cx="1" cy="2397138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23498" y="1411912"/>
            <a:ext cx="5427092" cy="954107"/>
          </a:xfrm>
          <a:prstGeom prst="rect">
            <a:avLst/>
          </a:prstGeom>
          <a:ln w="317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dirty="0" err="1" smtClean="0"/>
              <a:t>Thresholded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estimator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overestimates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disparity!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23497" y="2660073"/>
            <a:ext cx="5613331" cy="1815882"/>
          </a:xfrm>
          <a:prstGeom prst="rect">
            <a:avLst/>
          </a:prstGeom>
          <a:ln w="317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a typeface="Arial" charset="0"/>
                <a:cs typeface="Arial" charset="0"/>
              </a:rPr>
              <a:t>2.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Lower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>
                <a:ea typeface="Arial" charset="0"/>
                <a:cs typeface="Arial" charset="0"/>
              </a:rPr>
              <a:t>threshold</a:t>
            </a:r>
            <a:r>
              <a:rPr lang="zh-CN" altLang="en-US" sz="2800" b="1" dirty="0">
                <a:ea typeface="Arial" charset="0"/>
                <a:cs typeface="Arial" charset="0"/>
              </a:rPr>
              <a:t> </a:t>
            </a:r>
            <a:r>
              <a:rPr lang="zh-CN" altLang="en-US" sz="2800" b="1" dirty="0">
                <a:ea typeface="Arial" charset="0"/>
                <a:cs typeface="Arial" charset="0"/>
                <a:sym typeface="Wingdings"/>
              </a:rPr>
              <a:t> </a:t>
            </a:r>
            <a:r>
              <a:rPr lang="en-US" altLang="zh-CN" sz="2800" b="1" dirty="0">
                <a:ea typeface="Arial" charset="0"/>
                <a:cs typeface="Arial" charset="0"/>
                <a:sym typeface="Wingdings"/>
              </a:rPr>
              <a:t>small</a:t>
            </a:r>
            <a:r>
              <a:rPr lang="zh-CN" altLang="en-US" sz="2800" b="1" dirty="0"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b="1" dirty="0">
                <a:ea typeface="Arial" charset="0"/>
                <a:cs typeface="Arial" charset="0"/>
                <a:sym typeface="Wingdings"/>
              </a:rPr>
              <a:t>estimation</a:t>
            </a:r>
            <a:r>
              <a:rPr lang="zh-CN" altLang="en-US" sz="2800" b="1" dirty="0"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b="1" dirty="0">
                <a:ea typeface="Arial" charset="0"/>
                <a:cs typeface="Arial" charset="0"/>
                <a:sym typeface="Wingdings"/>
              </a:rPr>
              <a:t>bias</a:t>
            </a:r>
            <a:r>
              <a:rPr lang="zh-CN" altLang="en-US" sz="2800" b="1" dirty="0"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b="1" dirty="0">
                <a:ea typeface="Arial" charset="0"/>
                <a:cs typeface="Arial" charset="0"/>
                <a:sym typeface="Wingdings"/>
              </a:rPr>
              <a:t>due</a:t>
            </a:r>
            <a:r>
              <a:rPr lang="zh-CN" altLang="en-US" sz="2800" b="1" dirty="0"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b="1" dirty="0">
                <a:ea typeface="Arial" charset="0"/>
                <a:cs typeface="Arial" charset="0"/>
                <a:sym typeface="Wingdings"/>
              </a:rPr>
              <a:t>to</a:t>
            </a:r>
            <a:r>
              <a:rPr lang="zh-CN" altLang="en-US" sz="2800" b="1" dirty="0"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Arial" charset="0"/>
                <a:cs typeface="Arial" charset="0"/>
                <a:sym typeface="Wingdings"/>
              </a:rPr>
              <a:t>delicate</a:t>
            </a:r>
            <a:r>
              <a:rPr lang="zh-CN" altLang="en-US" sz="2800" b="1" dirty="0">
                <a:solidFill>
                  <a:srgbClr val="FF0000"/>
                </a:solidFill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b="1" dirty="0">
                <a:ea typeface="Arial" charset="0"/>
                <a:cs typeface="Arial" charset="0"/>
                <a:sym typeface="Wingdings"/>
              </a:rPr>
              <a:t>counterbalance</a:t>
            </a:r>
            <a:r>
              <a:rPr lang="zh-CN" altLang="en-US" sz="2800" b="1" dirty="0"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b="1" dirty="0">
                <a:ea typeface="Arial" charset="0"/>
                <a:cs typeface="Arial" charset="0"/>
                <a:sym typeface="Wingdings"/>
              </a:rPr>
              <a:t>of</a:t>
            </a:r>
            <a:r>
              <a:rPr lang="zh-CN" altLang="en-US" sz="2800" b="1" dirty="0"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b="1" dirty="0">
                <a:ea typeface="Arial" charset="0"/>
                <a:cs typeface="Arial" charset="0"/>
                <a:sym typeface="Wingdings"/>
              </a:rPr>
              <a:t>bias</a:t>
            </a:r>
            <a:r>
              <a:rPr lang="zh-CN" altLang="en-US" sz="2800" b="1" dirty="0"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b="1" dirty="0">
                <a:ea typeface="Arial" charset="0"/>
                <a:cs typeface="Arial" charset="0"/>
                <a:sym typeface="Wingdings"/>
              </a:rPr>
              <a:t>sources</a:t>
            </a:r>
            <a:endParaRPr lang="en-US" sz="2800" b="1" dirty="0">
              <a:ea typeface="Arial" charset="0"/>
              <a:cs typeface="Arial" charset="0"/>
            </a:endParaRPr>
          </a:p>
          <a:p>
            <a:endParaRPr lang="en-US" sz="2800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HMDA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dataset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9" y="6123831"/>
            <a:ext cx="7728772" cy="50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8" y="1478896"/>
            <a:ext cx="5419091" cy="46449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3178066" y="3076215"/>
            <a:ext cx="608920" cy="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178065" y="3076215"/>
            <a:ext cx="10405" cy="2197633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178066" y="5266161"/>
            <a:ext cx="681641" cy="7687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37434" y="3076215"/>
            <a:ext cx="22273" cy="2197633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10878" y="3046315"/>
            <a:ext cx="724479" cy="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10878" y="3093346"/>
            <a:ext cx="0" cy="1814271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10878" y="4899930"/>
            <a:ext cx="734883" cy="7687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35357" y="3046316"/>
            <a:ext cx="0" cy="1861301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94155" y="2693594"/>
            <a:ext cx="5427092" cy="954107"/>
          </a:xfrm>
          <a:prstGeom prst="rect">
            <a:avLst/>
          </a:prstGeom>
          <a:ln w="317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/>
              <a:t>Weighted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estimator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underestimates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disparity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0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1604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Conclusions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Conclusions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hresholded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its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depends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complex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interplay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two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opposing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sources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due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geolocation disparity;</a:t>
            </a:r>
            <a:endParaRPr lang="en-US" altLang="zh-CN" sz="28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tends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very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sensitive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threshold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</a:p>
          <a:p>
            <a:pPr lvl="1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impler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reason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about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bias.</a:t>
            </a:r>
          </a:p>
          <a:p>
            <a:pPr lvl="1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ends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underestimate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disparity.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Evaluating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without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very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challenging!</a:t>
            </a:r>
          </a:p>
        </p:txBody>
      </p:sp>
    </p:spTree>
    <p:extLst>
      <p:ext uri="{BB962C8B-B14F-4D97-AF65-F5344CB8AC3E}">
        <p14:creationId xmlns:p14="http://schemas.microsoft.com/office/powerpoint/2010/main" val="10901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31" y="1513682"/>
            <a:ext cx="8059738" cy="50828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Fair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Lending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laws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9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1604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Thank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you!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1604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0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control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income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examples?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Demographic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without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controlling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factor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indeed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most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susceptible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same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results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hold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there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other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uncontrolled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factors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correlates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misclassification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error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outcome.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Baines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Courchane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(2014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Zhang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(2017)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still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observed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overestimation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even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after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controlling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many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factors.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considering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demographic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Easy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analyze,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sufficient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main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intuition;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Results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regarding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thresholded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easily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generalized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accounting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legitimate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factors;</a:t>
            </a:r>
          </a:p>
          <a:p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Actually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being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used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practice:</a:t>
            </a:r>
          </a:p>
          <a:p>
            <a:pPr lvl="1"/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80%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rule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labor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law;</a:t>
            </a:r>
          </a:p>
          <a:p>
            <a:pPr lvl="1"/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Baines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err="1" smtClean="0">
                <a:latin typeface="Arial" charset="0"/>
                <a:ea typeface="Arial" charset="0"/>
                <a:cs typeface="Arial" charset="0"/>
              </a:rPr>
              <a:t>Courchane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(2014)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suggested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CFPB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might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have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used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similar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measure.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general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results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are?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applies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probabilistic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proxy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model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low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dimensional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discrete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variables.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easily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generalize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multi-class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attribute.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What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also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add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surname?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inter-geolocation-surname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variation;</a:t>
            </a:r>
          </a:p>
          <a:p>
            <a:endParaRPr lang="en-US" dirty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Intra-geolocation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variation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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intra-geolocation-surname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variation;</a:t>
            </a:r>
          </a:p>
          <a:p>
            <a:endParaRPr lang="en-US" dirty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Adding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surname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additionally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alleviates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bias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but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does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not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remove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two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bias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sources.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extend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result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multi-class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attribute?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Multi-class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attribute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like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(White,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Hispanic,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Black,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Asian,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etc.)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more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common;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Without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loss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generality,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define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advantaged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group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disadvantaged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group;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Our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results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easily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apply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pairwise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BISG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error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121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assumed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perfect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of</a:t>
            </a:r>
            <a:endParaRPr lang="en-US" altLang="zh-CN" b="0" dirty="0" smtClean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74843" y="2567506"/>
                <a:ext cx="52153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𝑃</m:t>
                      </m:r>
                      <m:d>
                        <m:dPr>
                          <m:ctrlPr>
                            <a:rPr lang="mr-IN" altLang="zh-CN" sz="28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𝑟𝑎𝑐𝑒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𝑠𝑢𝑟𝑛𝑎𝑚𝑒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, 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𝑔𝑒𝑜𝑙𝑜𝑐𝑎𝑡𝑖𝑜𝑛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843" y="2567506"/>
                <a:ext cx="521533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2822" y="3340085"/>
            <a:ext cx="105209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BISG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assumption: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living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address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independent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surname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given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race;</a:t>
            </a:r>
          </a:p>
          <a:p>
            <a:pPr marL="457200" indent="-457200">
              <a:buFont typeface="Arial" charset="0"/>
              <a:buChar char="•"/>
            </a:pP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Mismatch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between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composition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census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population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loan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applicants;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People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married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other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races,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etc.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Maximum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Posterior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Zhang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(2017)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proposed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impute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unobserved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most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probable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class;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amounts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nonuniform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low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thresholds,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which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make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two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sources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comparable;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observed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decrease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consequence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counterbalance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two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opposing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biases.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Intuition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Robustness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variation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Magic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Math!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variation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disadvantaged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group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lower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rate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contributes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average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advantaged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group.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Two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doctrines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33963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Disparate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Treatment</a:t>
            </a:r>
          </a:p>
          <a:p>
            <a:pPr lvl="1"/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Explicitly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consider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membership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treatment</a:t>
            </a:r>
          </a:p>
          <a:p>
            <a:pPr lvl="1"/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E.g.,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redlining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Disparate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Impact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isproportionately excludes or burdens certain persons on a prohibited basis</a:t>
            </a:r>
          </a:p>
          <a:p>
            <a:pPr lvl="1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E.g.,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four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fifths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rule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employment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Disparate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impact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9014"/>
            <a:ext cx="10515600" cy="110339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Question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assess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when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unobserved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?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E.g.,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non-mortgage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customers.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18459278"/>
              </p:ext>
            </p:extLst>
          </p:nvPr>
        </p:nvGraphicFramePr>
        <p:xfrm>
          <a:off x="1401781" y="86061"/>
          <a:ext cx="9855200" cy="5858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752407"/>
            <a:ext cx="10716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Practice: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CFPB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proxy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models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impute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class.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678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Bayesian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Improved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Surname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Geocoding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81" y="3634956"/>
            <a:ext cx="2536824" cy="25368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38" y="3634956"/>
            <a:ext cx="651933" cy="65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71" y="3622256"/>
            <a:ext cx="651933" cy="651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04" y="3634956"/>
            <a:ext cx="651933" cy="651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37" y="3622256"/>
            <a:ext cx="651933" cy="6519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70" y="3593944"/>
            <a:ext cx="708555" cy="708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48" y="3578334"/>
            <a:ext cx="708555" cy="708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03" y="3578334"/>
            <a:ext cx="708555" cy="7085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15" y="4487444"/>
            <a:ext cx="658544" cy="6585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77516" y="2686877"/>
            <a:ext cx="661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Mr./Ms.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Smith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living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California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34975" y="2948487"/>
                <a:ext cx="3682792" cy="3416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BISG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Output: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𝑃</m:t>
                      </m:r>
                      <m:d>
                        <m:dPr>
                          <m:ctrlPr>
                            <a:rPr lang="mr-IN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𝑟𝑎𝑐𝑒</m:t>
                          </m:r>
                        </m:e>
                        <m:e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𝑆𝑚𝑖𝑡h</m:t>
                          </m:r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, </m:t>
                          </m:r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𝐶𝑎𝑙𝑖𝑓𝑜𝑟𝑛𝑖𝑎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Prob.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White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=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0.7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Prob.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Black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=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0.2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Prob.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Hispanic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=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0.1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975" y="2948487"/>
                <a:ext cx="3682792" cy="3416320"/>
              </a:xfrm>
              <a:prstGeom prst="rect">
                <a:avLst/>
              </a:prstGeom>
              <a:blipFill rotWithShape="0">
                <a:blip r:embed="rId6"/>
                <a:stretch>
                  <a:fillRect l="-2310" t="-1068" b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69" y="4500144"/>
            <a:ext cx="645844" cy="6458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16" y="5302096"/>
            <a:ext cx="713576" cy="713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786594"/>
            <a:ext cx="840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Guess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surname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geolocation: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Controversy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about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BISG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proxy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CFPB’s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analysis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BISG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$98</a:t>
            </a:r>
            <a:r>
              <a:rPr lang="zh-CN" alt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million</a:t>
            </a:r>
            <a:r>
              <a:rPr lang="zh-CN" alt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fine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against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Ally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Bank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2013.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Baines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Courchane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(2014)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Zhang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(2016)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found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using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BISG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proxy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overestimates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Research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question: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overestimation?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underestimation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possible?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1495" y="5788680"/>
            <a:ext cx="742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need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understand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tools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use!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2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1604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Thresholded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11493</TotalTime>
  <Words>1657</Words>
  <Application>Microsoft Macintosh PowerPoint</Application>
  <PresentationFormat>Widescreen</PresentationFormat>
  <Paragraphs>443</Paragraphs>
  <Slides>49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Angsana New</vt:lpstr>
      <vt:lpstr>Arial</vt:lpstr>
      <vt:lpstr>Calibri</vt:lpstr>
      <vt:lpstr>Calibri Light</vt:lpstr>
      <vt:lpstr>Cambria Math</vt:lpstr>
      <vt:lpstr>DengXian</vt:lpstr>
      <vt:lpstr>Wingdings</vt:lpstr>
      <vt:lpstr>Office Theme</vt:lpstr>
      <vt:lpstr>Assessing Outcome Disparity  with Proxy for  Unobserved Protected Class </vt:lpstr>
      <vt:lpstr>Joint Work with</vt:lpstr>
      <vt:lpstr>Introduction</vt:lpstr>
      <vt:lpstr>Fair Lending laws</vt:lpstr>
      <vt:lpstr>Two doctrines of discrimination</vt:lpstr>
      <vt:lpstr>Disparate impact </vt:lpstr>
      <vt:lpstr>Bayesian Improved Surname Geocoding </vt:lpstr>
      <vt:lpstr>Controversy about BISG proxy</vt:lpstr>
      <vt:lpstr>Thresholded estimator</vt:lpstr>
      <vt:lpstr>Threshold Rule</vt:lpstr>
      <vt:lpstr>Threshold Rule</vt:lpstr>
      <vt:lpstr>Outcome disparity </vt:lpstr>
      <vt:lpstr>Inter-geolocation variation</vt:lpstr>
      <vt:lpstr>Inter-geolocation variation</vt:lpstr>
      <vt:lpstr>Inter-geolocation variation</vt:lpstr>
      <vt:lpstr>Inter-geolocation variation</vt:lpstr>
      <vt:lpstr>Inter-geolocation variation</vt:lpstr>
      <vt:lpstr>Inter-geolocation variation</vt:lpstr>
      <vt:lpstr>Inter-geolocation variation</vt:lpstr>
      <vt:lpstr>Inter-geolocation variation</vt:lpstr>
      <vt:lpstr>Intra-geolocation variation</vt:lpstr>
      <vt:lpstr>Intra-geolocation variation</vt:lpstr>
      <vt:lpstr>Intra-geolocation variation</vt:lpstr>
      <vt:lpstr>Intra-geolocation variation</vt:lpstr>
      <vt:lpstr>Intra-geolocation variation</vt:lpstr>
      <vt:lpstr>Intra-geolocation variation</vt:lpstr>
      <vt:lpstr>Intra-geolocation variation</vt:lpstr>
      <vt:lpstr>Thresholded estimator bias </vt:lpstr>
      <vt:lpstr>Weighted estimator</vt:lpstr>
      <vt:lpstr>Weighted estimator</vt:lpstr>
      <vt:lpstr>Inter-geolocation variation</vt:lpstr>
      <vt:lpstr>Intra-geolocation variation</vt:lpstr>
      <vt:lpstr>Weighted estimator bias</vt:lpstr>
      <vt:lpstr>HMDA dataset</vt:lpstr>
      <vt:lpstr>HMDA dataset</vt:lpstr>
      <vt:lpstr>HMDA dataset</vt:lpstr>
      <vt:lpstr>HMDA dataset</vt:lpstr>
      <vt:lpstr>Conclusions</vt:lpstr>
      <vt:lpstr>Conclusions</vt:lpstr>
      <vt:lpstr>Thank you!</vt:lpstr>
      <vt:lpstr>Q &amp; A</vt:lpstr>
      <vt:lpstr>Why not control income in the examples?</vt:lpstr>
      <vt:lpstr>Why considering demographic disparity?</vt:lpstr>
      <vt:lpstr>How general the results are?</vt:lpstr>
      <vt:lpstr>What if we also add surname?</vt:lpstr>
      <vt:lpstr>How to extend the result to multi-class protected attribute?</vt:lpstr>
      <vt:lpstr>BISG estimation error</vt:lpstr>
      <vt:lpstr>Maximum A Posterior estimator </vt:lpstr>
      <vt:lpstr>Intuition for the weighted estimator bias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Xiaojie</dc:creator>
  <cp:lastModifiedBy>Mao Xiaojie</cp:lastModifiedBy>
  <cp:revision>159</cp:revision>
  <cp:lastPrinted>2018-10-14T20:11:38Z</cp:lastPrinted>
  <dcterms:created xsi:type="dcterms:W3CDTF">2018-10-13T01:22:12Z</dcterms:created>
  <dcterms:modified xsi:type="dcterms:W3CDTF">2018-10-24T18:12:58Z</dcterms:modified>
</cp:coreProperties>
</file>