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5" r:id="rId4"/>
    <p:sldId id="314" r:id="rId5"/>
    <p:sldId id="262" r:id="rId6"/>
    <p:sldId id="267" r:id="rId7"/>
    <p:sldId id="268" r:id="rId8"/>
    <p:sldId id="263" r:id="rId9"/>
    <p:sldId id="266" r:id="rId10"/>
    <p:sldId id="269" r:id="rId11"/>
    <p:sldId id="316" r:id="rId12"/>
    <p:sldId id="317" r:id="rId13"/>
    <p:sldId id="304" r:id="rId14"/>
    <p:sldId id="306" r:id="rId15"/>
    <p:sldId id="312" r:id="rId16"/>
    <p:sldId id="305" r:id="rId17"/>
    <p:sldId id="307" r:id="rId18"/>
    <p:sldId id="273" r:id="rId19"/>
    <p:sldId id="276" r:id="rId20"/>
    <p:sldId id="277" r:id="rId21"/>
    <p:sldId id="313" r:id="rId22"/>
    <p:sldId id="280" r:id="rId23"/>
    <p:sldId id="281" r:id="rId24"/>
    <p:sldId id="282" r:id="rId25"/>
    <p:sldId id="283" r:id="rId26"/>
    <p:sldId id="309" r:id="rId27"/>
    <p:sldId id="284" r:id="rId28"/>
    <p:sldId id="285" r:id="rId29"/>
    <p:sldId id="290" r:id="rId30"/>
    <p:sldId id="292" r:id="rId31"/>
    <p:sldId id="286" r:id="rId32"/>
    <p:sldId id="293" r:id="rId33"/>
    <p:sldId id="29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26"/>
    <p:restoredTop sz="94685"/>
  </p:normalViewPr>
  <p:slideViewPr>
    <p:cSldViewPr snapToGrid="0" snapToObjects="1">
      <p:cViewPr varScale="1">
        <p:scale>
          <a:sx n="78" d="100"/>
          <a:sy n="78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0F66B-8DEB-AB43-AFAD-224D577D7A56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FF24-4BA0-E94F-82F2-7FFFA16E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including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White-Hispanic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White-Black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White-Asian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FF24-4BA0-E94F-82F2-7FFFA16E0C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2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Change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smtClean="0"/>
              <a:t>fonts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FF24-4BA0-E94F-82F2-7FFFA16E0C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FF24-4BA0-E94F-82F2-7FFFA16E0C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0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4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0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7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8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6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4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3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8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AEB0-D838-9E47-BE25-5037493185B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8AEB0-D838-9E47-BE25-5037493185B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10F0-2E5E-A34A-A702-F72F7339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34391" y="778816"/>
            <a:ext cx="9440790" cy="2799272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  <a:t>Fairness</a:t>
            </a:r>
            <a:r>
              <a:rPr lang="zh-CN" altLang="en-US" sz="4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  <a:t>under</a:t>
            </a:r>
            <a:r>
              <a:rPr lang="zh-CN" altLang="en-US" sz="4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  <a:t>Unawareness:</a:t>
            </a:r>
            <a:b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  <a:t>Assessing</a:t>
            </a:r>
            <a:r>
              <a:rPr lang="zh-CN" altLang="en-US" sz="4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sz="4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  <a:t>when</a:t>
            </a:r>
            <a:r>
              <a:rPr lang="zh-CN" altLang="en-US" sz="4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sz="4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  <a:t>Class</a:t>
            </a:r>
            <a:r>
              <a:rPr lang="zh-CN" altLang="en-US" sz="4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sz="4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4800" b="1" dirty="0" smtClean="0">
                <a:latin typeface="Arial" charset="0"/>
                <a:ea typeface="Arial" charset="0"/>
                <a:cs typeface="Arial" charset="0"/>
              </a:rPr>
              <a:t>Unobserved</a:t>
            </a:r>
            <a:endParaRPr lang="en-US" sz="4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54536" y="4156334"/>
            <a:ext cx="400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Presenter: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Xiaojie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Mao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48" y="5039139"/>
            <a:ext cx="3932827" cy="12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1297"/>
            <a:ext cx="10515600" cy="1325563"/>
          </a:xfrm>
        </p:spPr>
        <p:txBody>
          <a:bodyPr/>
          <a:lstStyle/>
          <a:p>
            <a:r>
              <a:rPr lang="en-US" altLang="zh-CN" smtClean="0">
                <a:latin typeface="Arial" charset="0"/>
                <a:ea typeface="Arial" charset="0"/>
                <a:cs typeface="Arial" charset="0"/>
              </a:rPr>
              <a:t>Outcome</a:t>
            </a:r>
            <a:r>
              <a:rPr lang="zh-CN" altLang="en-US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6860"/>
            <a:ext cx="10515600" cy="595842"/>
          </a:xfrm>
        </p:spPr>
        <p:txBody>
          <a:bodyPr/>
          <a:lstStyle/>
          <a:p>
            <a:r>
              <a:rPr lang="en-US" altLang="zh-CN" smtClean="0">
                <a:latin typeface="Arial" charset="0"/>
                <a:ea typeface="Arial" charset="0"/>
                <a:cs typeface="Arial" charset="0"/>
              </a:rPr>
              <a:t>Demographic</a:t>
            </a:r>
            <a:r>
              <a:rPr lang="zh-CN" altLang="en-US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mtClean="0">
                <a:latin typeface="Arial" charset="0"/>
                <a:ea typeface="Arial" charset="0"/>
                <a:cs typeface="Arial" charset="0"/>
              </a:rPr>
              <a:t>disparity:</a:t>
            </a:r>
          </a:p>
          <a:p>
            <a:endParaRPr lang="en-US" altLang="zh-CN" smtClean="0">
              <a:latin typeface="Arial" charset="0"/>
              <a:ea typeface="Arial" charset="0"/>
              <a:cs typeface="Arial" charset="0"/>
            </a:endParaRPr>
          </a:p>
          <a:p>
            <a:endParaRPr lang="en-US" altLang="zh-CN" smtClean="0">
              <a:latin typeface="Arial" charset="0"/>
              <a:ea typeface="Arial" charset="0"/>
              <a:cs typeface="Arial" charset="0"/>
            </a:endParaRPr>
          </a:p>
          <a:p>
            <a:endParaRPr lang="en-US" altLang="zh-CN" smtClean="0">
              <a:latin typeface="Arial" charset="0"/>
              <a:ea typeface="Arial" charset="0"/>
              <a:cs typeface="Arial" charset="0"/>
            </a:endParaRPr>
          </a:p>
          <a:p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2701" y="2772234"/>
            <a:ext cx="4605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verage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loan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acceptance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rate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advantaged</a:t>
            </a:r>
            <a:r>
              <a:rPr lang="zh-CN" altLang="en-US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group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001" y="2757717"/>
            <a:ext cx="4233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verage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loan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acceptance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rate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disadvantaged</a:t>
            </a:r>
            <a:r>
              <a:rPr lang="zh-CN" altLang="en-US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group</a:t>
            </a:r>
          </a:p>
          <a:p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148667"/>
            <a:ext cx="972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Estimated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isparity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based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imputed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class: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282701" y="5217323"/>
            <a:ext cx="4605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verage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loan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acceptance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rate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imputed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advantaged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group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849535" y="5217323"/>
            <a:ext cx="4648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verage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loan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acceptance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rate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imputed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disadvantaged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group</a:t>
            </a:r>
          </a:p>
          <a:p>
            <a:endParaRPr lang="en-US" sz="2400" dirty="0"/>
          </a:p>
        </p:txBody>
      </p:sp>
      <p:sp>
        <p:nvSpPr>
          <p:cNvPr id="25" name="Minus 24"/>
          <p:cNvSpPr/>
          <p:nvPr/>
        </p:nvSpPr>
        <p:spPr>
          <a:xfrm>
            <a:off x="5888568" y="3092623"/>
            <a:ext cx="358476" cy="1902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5923071" y="5568700"/>
            <a:ext cx="358476" cy="1902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163782" y="5087389"/>
            <a:ext cx="10333952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63782" y="5087389"/>
            <a:ext cx="0" cy="113053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63782" y="6217920"/>
            <a:ext cx="10333952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497734" y="5087389"/>
            <a:ext cx="0" cy="113053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305993" y="1766860"/>
            <a:ext cx="3208712" cy="332052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10670" y="1371845"/>
            <a:ext cx="3591099" cy="954107"/>
          </a:xfrm>
          <a:prstGeom prst="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Problem: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Estimation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Bias?</a:t>
            </a:r>
            <a:endParaRPr lang="en-US" sz="28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1" grpId="0"/>
      <p:bldP spid="22" grpId="0"/>
      <p:bldP spid="24" grpId="0"/>
      <p:bldP spid="25" grpId="0" animBg="1"/>
      <p:bldP spid="26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838200" y="3828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Set-up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9" y="2234428"/>
            <a:ext cx="462639" cy="52541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234428"/>
            <a:ext cx="462639" cy="52541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8" y="2759848"/>
            <a:ext cx="462639" cy="47445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759847"/>
            <a:ext cx="462639" cy="47445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48" y="5134173"/>
            <a:ext cx="462639" cy="47445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1866204"/>
            <a:ext cx="651933" cy="65193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1866203"/>
            <a:ext cx="651933" cy="65193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58" y="1866203"/>
            <a:ext cx="651933" cy="65193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2671197"/>
            <a:ext cx="708555" cy="70855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47" y="2671196"/>
            <a:ext cx="708555" cy="70855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2" y="2671196"/>
            <a:ext cx="708555" cy="708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57" y="2671195"/>
            <a:ext cx="708555" cy="70855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27" y="1859354"/>
            <a:ext cx="658544" cy="65854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4456447"/>
            <a:ext cx="651933" cy="6519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5234900"/>
            <a:ext cx="708555" cy="70855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5234899"/>
            <a:ext cx="708555" cy="70855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80" y="4420543"/>
            <a:ext cx="658544" cy="65854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50" y="4420543"/>
            <a:ext cx="658544" cy="6585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19" y="4435116"/>
            <a:ext cx="658544" cy="658544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 flipV="1">
            <a:off x="838200" y="1622706"/>
            <a:ext cx="8288867" cy="3386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38200" y="1638686"/>
            <a:ext cx="0" cy="233495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38200" y="3973644"/>
            <a:ext cx="8288867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9127067" y="1609989"/>
            <a:ext cx="0" cy="236882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838200" y="4205149"/>
            <a:ext cx="8288867" cy="338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38200" y="4239016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38200" y="6573974"/>
            <a:ext cx="828886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127067" y="4205149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6" name="Picture 1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07" y="1685121"/>
            <a:ext cx="742901" cy="45448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83" y="1723360"/>
            <a:ext cx="742901" cy="454481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87" y="1705608"/>
            <a:ext cx="742901" cy="45448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19" y="2591396"/>
            <a:ext cx="742901" cy="454481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73" y="2611603"/>
            <a:ext cx="742901" cy="45448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88" y="2602810"/>
            <a:ext cx="742901" cy="454481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05" y="2591396"/>
            <a:ext cx="742901" cy="45448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1" y="1659270"/>
            <a:ext cx="742901" cy="45448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68" y="4168890"/>
            <a:ext cx="669105" cy="66910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87" y="5015312"/>
            <a:ext cx="669105" cy="6691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4997836"/>
            <a:ext cx="669105" cy="66910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87" y="4145010"/>
            <a:ext cx="669105" cy="66910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06" y="4154179"/>
            <a:ext cx="669105" cy="66910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28" y="4109363"/>
            <a:ext cx="669105" cy="669105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1730188" y="4706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48" y="2728699"/>
            <a:ext cx="605634" cy="605634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54" y="2728699"/>
            <a:ext cx="605634" cy="605634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58" y="5305815"/>
            <a:ext cx="605634" cy="605634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57" y="5296797"/>
            <a:ext cx="605634" cy="605634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99" y="5311583"/>
            <a:ext cx="605634" cy="605634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805" y="5311583"/>
            <a:ext cx="605634" cy="60563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64" y="5036849"/>
            <a:ext cx="669105" cy="669105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18" y="4993928"/>
            <a:ext cx="669105" cy="66910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06" y="5002644"/>
            <a:ext cx="669105" cy="669105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89" y="5007444"/>
            <a:ext cx="669105" cy="669105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49" y="2560441"/>
            <a:ext cx="742901" cy="454481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24" y="2587037"/>
            <a:ext cx="742901" cy="4544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5248" y="3328022"/>
            <a:ext cx="161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neighborhood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4649" y="5675709"/>
            <a:ext cx="161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neighborhood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77" y="903268"/>
            <a:ext cx="742901" cy="45448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394" y="810873"/>
            <a:ext cx="669105" cy="6691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51548" y="736715"/>
            <a:ext cx="2510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Classified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advantaged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group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8643439" y="773468"/>
            <a:ext cx="3174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Classified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disadvantaged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 </a:t>
            </a:r>
            <a:endParaRPr lang="en-US" sz="2400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31" y="2199694"/>
            <a:ext cx="619255" cy="61925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292" y="2139602"/>
            <a:ext cx="673039" cy="6730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69962" y="1647714"/>
            <a:ext cx="294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ominated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by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623185" y="4370396"/>
            <a:ext cx="294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ominated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by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58" y="4967525"/>
            <a:ext cx="658544" cy="65854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452" y="4983542"/>
            <a:ext cx="605634" cy="605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450" y="2918834"/>
            <a:ext cx="250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      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Higher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Acceptance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Rate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52450" y="5671749"/>
            <a:ext cx="250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      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Lower</a:t>
            </a:r>
          </a:p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Acceptance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Rate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2" grpId="0"/>
      <p:bldP spid="3" grpId="0"/>
      <p:bldP spid="66" grpId="0"/>
      <p:bldP spid="6" grpId="0"/>
      <p:bldP spid="72" grpId="0"/>
      <p:bldP spid="4" grpId="0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1604"/>
            <a:ext cx="10515600" cy="2852737"/>
          </a:xfrm>
        </p:spPr>
        <p:txBody>
          <a:bodyPr/>
          <a:lstStyle/>
          <a:p>
            <a:pPr algn="ctr"/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Thresholded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Estimator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838200" y="3828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Inter-geolocation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9" y="2234428"/>
            <a:ext cx="462639" cy="52541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234428"/>
            <a:ext cx="462639" cy="52541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8" y="2759848"/>
            <a:ext cx="462639" cy="47445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759847"/>
            <a:ext cx="462639" cy="47445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48" y="5134173"/>
            <a:ext cx="462639" cy="47445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1866204"/>
            <a:ext cx="651933" cy="65193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1866203"/>
            <a:ext cx="651933" cy="65193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58" y="1866203"/>
            <a:ext cx="651933" cy="65193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2671197"/>
            <a:ext cx="708555" cy="70855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47" y="2671196"/>
            <a:ext cx="708555" cy="70855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2" y="2671196"/>
            <a:ext cx="708555" cy="708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57" y="2671195"/>
            <a:ext cx="708555" cy="70855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27" y="1859354"/>
            <a:ext cx="658544" cy="65854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4456447"/>
            <a:ext cx="651933" cy="6519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5234900"/>
            <a:ext cx="708555" cy="70855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5234899"/>
            <a:ext cx="708555" cy="70855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80" y="4420543"/>
            <a:ext cx="658544" cy="65854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50" y="4420543"/>
            <a:ext cx="658544" cy="6585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19" y="4435116"/>
            <a:ext cx="658544" cy="658544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 flipV="1">
            <a:off x="838200" y="1622706"/>
            <a:ext cx="8288867" cy="3386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38200" y="1638686"/>
            <a:ext cx="0" cy="233495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38200" y="3973644"/>
            <a:ext cx="8288867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9127067" y="1609989"/>
            <a:ext cx="0" cy="236882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699942" y="3349982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100%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739205" y="3326495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100%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38200" y="4205149"/>
            <a:ext cx="8288867" cy="338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38200" y="4239016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38200" y="6573974"/>
            <a:ext cx="828886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127067" y="4205149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21574" y="5943453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0%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746849" y="5945947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0%</a:t>
            </a:r>
            <a:endParaRPr lang="en-US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07" y="1685121"/>
            <a:ext cx="742901" cy="45448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83" y="1723360"/>
            <a:ext cx="742901" cy="454481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87" y="1705608"/>
            <a:ext cx="742901" cy="45448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19" y="2591396"/>
            <a:ext cx="742901" cy="454481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73" y="2611603"/>
            <a:ext cx="742901" cy="45448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88" y="2602810"/>
            <a:ext cx="742901" cy="454481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05" y="2591396"/>
            <a:ext cx="742901" cy="45448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1" y="1659270"/>
            <a:ext cx="742901" cy="45448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68" y="4168890"/>
            <a:ext cx="669105" cy="66910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87" y="5015312"/>
            <a:ext cx="669105" cy="6691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4997836"/>
            <a:ext cx="669105" cy="66910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87" y="4145010"/>
            <a:ext cx="669105" cy="66910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06" y="4154179"/>
            <a:ext cx="669105" cy="66910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28" y="4109363"/>
            <a:ext cx="669105" cy="669105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1730188" y="4706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48" y="2728699"/>
            <a:ext cx="605634" cy="605634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54" y="2728699"/>
            <a:ext cx="605634" cy="605634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58" y="5305815"/>
            <a:ext cx="605634" cy="605634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57" y="5296797"/>
            <a:ext cx="605634" cy="605634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99" y="5311583"/>
            <a:ext cx="605634" cy="605634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805" y="5311583"/>
            <a:ext cx="605634" cy="60563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64" y="5036849"/>
            <a:ext cx="669105" cy="669105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18" y="4993928"/>
            <a:ext cx="669105" cy="66910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06" y="5002644"/>
            <a:ext cx="669105" cy="669105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89" y="5007444"/>
            <a:ext cx="669105" cy="669105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49" y="2560441"/>
            <a:ext cx="742901" cy="454481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24" y="2587037"/>
            <a:ext cx="742901" cy="4544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5248" y="3328022"/>
            <a:ext cx="161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neighborhood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4649" y="5675709"/>
            <a:ext cx="161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neighborhood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25" y="201273"/>
            <a:ext cx="742901" cy="45448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25" y="841805"/>
            <a:ext cx="669105" cy="6691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33686" y="14282"/>
            <a:ext cx="2510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Classified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advantaged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group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8629170" y="804400"/>
            <a:ext cx="3174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Classified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disadvantaged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347465" y="3381537"/>
            <a:ext cx="260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Acceptance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ate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70838" y="3931237"/>
            <a:ext cx="250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aries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across</a:t>
            </a:r>
            <a:endParaRPr 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27067" y="4421386"/>
            <a:ext cx="324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ifferent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geolocations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2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838200" y="3828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Inter-geolocation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6" y="2006962"/>
            <a:ext cx="462639" cy="47445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1" y="2006962"/>
            <a:ext cx="462639" cy="47445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5" y="2532382"/>
            <a:ext cx="462639" cy="47445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1" y="2532381"/>
            <a:ext cx="462639" cy="47445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85" y="4789348"/>
            <a:ext cx="462639" cy="47445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29" y="1638738"/>
            <a:ext cx="651933" cy="65193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62" y="1638737"/>
            <a:ext cx="651933" cy="65193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95" y="1638737"/>
            <a:ext cx="651933" cy="65193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29" y="2443731"/>
            <a:ext cx="708555" cy="70855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184" y="2443730"/>
            <a:ext cx="708555" cy="70855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39" y="2443730"/>
            <a:ext cx="708555" cy="708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294" y="2443729"/>
            <a:ext cx="708555" cy="70855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864" y="1631888"/>
            <a:ext cx="658544" cy="65854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04" y="4111622"/>
            <a:ext cx="651933" cy="6519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04" y="4890075"/>
            <a:ext cx="708555" cy="70855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59" y="4890074"/>
            <a:ext cx="708555" cy="70855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77" y="4074306"/>
            <a:ext cx="658544" cy="65854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947" y="4074306"/>
            <a:ext cx="658544" cy="6585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16" y="4088879"/>
            <a:ext cx="658544" cy="658544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 flipV="1">
            <a:off x="289337" y="1418007"/>
            <a:ext cx="6830426" cy="1110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89337" y="1411220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289337" y="3745360"/>
            <a:ext cx="6864391" cy="81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153728" y="1402319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151281" y="3085776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100%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190342" y="3099029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100%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289337" y="3877789"/>
            <a:ext cx="6872825" cy="1640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89337" y="3894191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89337" y="6229149"/>
            <a:ext cx="6872825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153728" y="3860324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072711" y="5598628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0%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449673" y="5618652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0%</a:t>
            </a:r>
            <a:endParaRPr lang="en-US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44" y="1457655"/>
            <a:ext cx="742901" cy="45448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820" y="1495894"/>
            <a:ext cx="742901" cy="454481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24" y="1478142"/>
            <a:ext cx="742901" cy="45448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56" y="2363930"/>
            <a:ext cx="742901" cy="454481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10" y="2384137"/>
            <a:ext cx="742901" cy="45448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25" y="2375344"/>
            <a:ext cx="742901" cy="454481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842" y="2363930"/>
            <a:ext cx="742901" cy="45448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868" y="1431804"/>
            <a:ext cx="742901" cy="45448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05" y="3824065"/>
            <a:ext cx="669105" cy="66910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24" y="4670487"/>
            <a:ext cx="669105" cy="6691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59" y="4653011"/>
            <a:ext cx="669105" cy="66910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62" y="3799619"/>
            <a:ext cx="669105" cy="66910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14" y="3825465"/>
            <a:ext cx="669105" cy="66910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604" y="3798800"/>
            <a:ext cx="669105" cy="669105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9686539" y="664836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173053" y="992223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204" y="1451258"/>
            <a:ext cx="411440" cy="41144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848" y="1439751"/>
            <a:ext cx="419337" cy="419337"/>
          </a:xfrm>
          <a:prstGeom prst="rect">
            <a:avLst/>
          </a:prstGeom>
        </p:spPr>
      </p:pic>
      <p:sp>
        <p:nvSpPr>
          <p:cNvPr id="150" name="Minus 149"/>
          <p:cNvSpPr/>
          <p:nvPr/>
        </p:nvSpPr>
        <p:spPr>
          <a:xfrm>
            <a:off x="10330467" y="1895991"/>
            <a:ext cx="358476" cy="1902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9199484" y="2022867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831" y="2449673"/>
            <a:ext cx="329272" cy="329272"/>
          </a:xfrm>
          <a:prstGeom prst="rect">
            <a:avLst/>
          </a:prstGeom>
        </p:spPr>
      </p:pic>
      <p:sp>
        <p:nvSpPr>
          <p:cNvPr id="154" name="Equal 153"/>
          <p:cNvSpPr/>
          <p:nvPr/>
        </p:nvSpPr>
        <p:spPr>
          <a:xfrm>
            <a:off x="10346295" y="2893692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772497" y="3151113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40%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9449558" y="3682912"/>
            <a:ext cx="224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9183491" y="4061961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251" y="4465780"/>
            <a:ext cx="500152" cy="305976"/>
          </a:xfrm>
          <a:prstGeom prst="rect">
            <a:avLst/>
          </a:prstGeom>
        </p:spPr>
      </p:pic>
      <p:sp>
        <p:nvSpPr>
          <p:cNvPr id="159" name="Minus 158"/>
          <p:cNvSpPr/>
          <p:nvPr/>
        </p:nvSpPr>
        <p:spPr>
          <a:xfrm>
            <a:off x="10252786" y="4833242"/>
            <a:ext cx="358476" cy="1902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9199484" y="5087598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345" y="5384109"/>
            <a:ext cx="498975" cy="498975"/>
          </a:xfrm>
          <a:prstGeom prst="rect">
            <a:avLst/>
          </a:prstGeom>
        </p:spPr>
      </p:pic>
      <p:sp>
        <p:nvSpPr>
          <p:cNvPr id="162" name="Equal 161"/>
          <p:cNvSpPr/>
          <p:nvPr/>
        </p:nvSpPr>
        <p:spPr>
          <a:xfrm>
            <a:off x="10268212" y="5898702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9686539" y="6142490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100%</a:t>
            </a:r>
            <a:endParaRPr lang="en-US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9181406" y="499852"/>
            <a:ext cx="2741113" cy="896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9181406" y="498732"/>
            <a:ext cx="31452" cy="3005303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9224198" y="3530578"/>
            <a:ext cx="2698321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1922519" y="498732"/>
            <a:ext cx="0" cy="303184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224449" y="3698418"/>
            <a:ext cx="2689105" cy="1986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9217269" y="3698418"/>
            <a:ext cx="6929" cy="292461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9220733" y="6623035"/>
            <a:ext cx="270178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1913554" y="3718280"/>
            <a:ext cx="0" cy="29047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181325" y="43616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85" y="2501233"/>
            <a:ext cx="605634" cy="605634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91" y="2501233"/>
            <a:ext cx="605634" cy="605634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55" y="4959578"/>
            <a:ext cx="605634" cy="605634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54" y="4950560"/>
            <a:ext cx="605634" cy="605634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96" y="4965346"/>
            <a:ext cx="605634" cy="605634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02" y="4965346"/>
            <a:ext cx="605634" cy="60563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61" y="4690612"/>
            <a:ext cx="669105" cy="669105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15" y="4647691"/>
            <a:ext cx="669105" cy="66910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03" y="4656407"/>
            <a:ext cx="669105" cy="669105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286" y="4661207"/>
            <a:ext cx="669105" cy="669105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543" y="2398674"/>
            <a:ext cx="372982" cy="372982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886" y="2332975"/>
            <a:ext cx="742901" cy="454481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661" y="2359571"/>
            <a:ext cx="742901" cy="454481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911244" y="4052244"/>
            <a:ext cx="3164657" cy="0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911244" y="4074306"/>
            <a:ext cx="8821" cy="715042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2075901" y="4042528"/>
            <a:ext cx="17785" cy="790714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11244" y="4764519"/>
            <a:ext cx="3164657" cy="16445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912774" y="5085859"/>
            <a:ext cx="3164657" cy="0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912774" y="5107921"/>
            <a:ext cx="8821" cy="715042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12077431" y="5076143"/>
            <a:ext cx="17785" cy="790714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8912774" y="5798134"/>
            <a:ext cx="3164657" cy="16445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65677" y="4422112"/>
            <a:ext cx="182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charset="0"/>
                <a:ea typeface="Arial" charset="0"/>
                <a:cs typeface="Arial" charset="0"/>
              </a:rPr>
              <a:t>Overestimated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185612" y="5450649"/>
            <a:ext cx="19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Arial" charset="0"/>
                <a:ea typeface="Arial" charset="0"/>
                <a:cs typeface="Arial" charset="0"/>
              </a:rPr>
              <a:t>Understimated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853" y="6316376"/>
            <a:ext cx="942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ea typeface="Arial" charset="0"/>
                <a:cs typeface="Arial" charset="0"/>
              </a:rPr>
              <a:t>Inter-geolocation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ea typeface="Arial" charset="0"/>
                <a:cs typeface="Arial" charset="0"/>
              </a:rPr>
              <a:t>variation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ea typeface="Arial" charset="0"/>
                <a:cs typeface="Arial" charset="0"/>
              </a:rPr>
              <a:t>causes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a typeface="Arial" charset="0"/>
                <a:cs typeface="Arial" charset="0"/>
              </a:rPr>
              <a:t>overestimation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ea typeface="Arial" charset="0"/>
                <a:cs typeface="Arial" charset="0"/>
              </a:rPr>
              <a:t>bias!</a:t>
            </a:r>
            <a:endParaRPr lang="en-US" sz="2800" b="1" dirty="0">
              <a:ea typeface="Arial" charset="0"/>
              <a:cs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871892" y="6366194"/>
            <a:ext cx="1202322" cy="2288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893459" y="1126219"/>
            <a:ext cx="3164657" cy="0"/>
          </a:xfrm>
          <a:prstGeom prst="line">
            <a:avLst/>
          </a:prstGeom>
          <a:ln w="44450" cap="rnd">
            <a:solidFill>
              <a:schemeClr val="accent1">
                <a:alpha val="99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8893459" y="1148281"/>
            <a:ext cx="8821" cy="715042"/>
          </a:xfrm>
          <a:prstGeom prst="line">
            <a:avLst/>
          </a:prstGeom>
          <a:ln w="44450" cap="rnd">
            <a:solidFill>
              <a:schemeClr val="accent1">
                <a:alpha val="99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2058116" y="1116503"/>
            <a:ext cx="17785" cy="790714"/>
          </a:xfrm>
          <a:prstGeom prst="line">
            <a:avLst/>
          </a:prstGeom>
          <a:ln w="44450" cap="rnd">
            <a:solidFill>
              <a:schemeClr val="accent1">
                <a:alpha val="99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8893459" y="1838494"/>
            <a:ext cx="3164657" cy="16445"/>
          </a:xfrm>
          <a:prstGeom prst="line">
            <a:avLst/>
          </a:prstGeom>
          <a:ln w="44450" cap="rnd">
            <a:solidFill>
              <a:schemeClr val="accent1">
                <a:alpha val="99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8903619" y="2142219"/>
            <a:ext cx="3164657" cy="0"/>
          </a:xfrm>
          <a:prstGeom prst="line">
            <a:avLst/>
          </a:prstGeom>
          <a:ln w="44450" cap="rnd">
            <a:solidFill>
              <a:schemeClr val="accent1">
                <a:alpha val="99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8903619" y="2164281"/>
            <a:ext cx="8821" cy="715042"/>
          </a:xfrm>
          <a:prstGeom prst="line">
            <a:avLst/>
          </a:prstGeom>
          <a:ln w="44450" cap="rnd">
            <a:solidFill>
              <a:schemeClr val="accent1">
                <a:alpha val="99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12068276" y="2132503"/>
            <a:ext cx="17785" cy="790714"/>
          </a:xfrm>
          <a:prstGeom prst="line">
            <a:avLst/>
          </a:prstGeom>
          <a:ln w="44450" cap="rnd">
            <a:solidFill>
              <a:schemeClr val="accent1">
                <a:alpha val="99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8903619" y="2854494"/>
            <a:ext cx="3164657" cy="16445"/>
          </a:xfrm>
          <a:prstGeom prst="line">
            <a:avLst/>
          </a:prstGeom>
          <a:ln w="44450" cap="rnd">
            <a:solidFill>
              <a:schemeClr val="accent1">
                <a:alpha val="99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05355" y="1178792"/>
            <a:ext cx="115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70%</a:t>
            </a:r>
            <a:endParaRPr lang="en-US" sz="2400" dirty="0"/>
          </a:p>
        </p:txBody>
      </p:sp>
      <p:sp>
        <p:nvSpPr>
          <p:cNvPr id="182" name="TextBox 181"/>
          <p:cNvSpPr txBox="1"/>
          <p:nvPr/>
        </p:nvSpPr>
        <p:spPr>
          <a:xfrm>
            <a:off x="7719317" y="2293894"/>
            <a:ext cx="87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0%</a:t>
            </a:r>
            <a:endParaRPr lang="en-US" sz="2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7621740" y="4044703"/>
            <a:ext cx="115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100%</a:t>
            </a:r>
            <a:endParaRPr lang="en-US" sz="24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753548" y="5083220"/>
            <a:ext cx="115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0</a:t>
            </a:r>
            <a:r>
              <a:rPr lang="en-US" altLang="zh-CN" sz="2400" dirty="0" smtClean="0"/>
              <a:t>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504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42" grpId="0"/>
      <p:bldP spid="29" grpId="0"/>
      <p:bldP spid="3" grpId="0"/>
      <p:bldP spid="182" grpId="0"/>
      <p:bldP spid="183" grpId="0"/>
      <p:bldP spid="1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Inter-geolocation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9308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high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acceptance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rate</a:t>
            </a:r>
            <a:r>
              <a:rPr lang="zh-CN" alt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high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socioeconomic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status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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more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likely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be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classified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as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the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advantaged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group</a:t>
            </a:r>
          </a:p>
          <a:p>
            <a:endParaRPr lang="en-US" dirty="0">
              <a:latin typeface="Arial" charset="0"/>
              <a:ea typeface="Arial" charset="0"/>
              <a:cs typeface="Arial" charset="0"/>
              <a:sym typeface="Wingdings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ow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acceptance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rate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low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socioeconomic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Wingdings"/>
              </a:rPr>
              <a:t>status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  <a:sym typeface="Wingdings"/>
              </a:rPr>
              <a:t> 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Wingdings"/>
              </a:rPr>
              <a:t>more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Wingdings"/>
              </a:rPr>
              <a:t>likely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Wingdings"/>
              </a:rPr>
              <a:t>to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  <a:sym typeface="Wingdings"/>
              </a:rPr>
              <a:t>be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classified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as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the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disadvantaged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group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588043"/>
            <a:ext cx="9978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Using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imputed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race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magnifies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outcome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because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eolocations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embed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socio-economic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bias!</a:t>
            </a:r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838200" y="3828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Intra-geolocation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9" y="2234428"/>
            <a:ext cx="462639" cy="47445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234428"/>
            <a:ext cx="462639" cy="47445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68" y="2759848"/>
            <a:ext cx="462639" cy="47445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44" y="2759847"/>
            <a:ext cx="462639" cy="47445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48" y="5134173"/>
            <a:ext cx="462639" cy="47445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1866204"/>
            <a:ext cx="651933" cy="65193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1866203"/>
            <a:ext cx="651933" cy="651933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58" y="1866203"/>
            <a:ext cx="651933" cy="65193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92" y="2671197"/>
            <a:ext cx="708555" cy="70855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47" y="2671196"/>
            <a:ext cx="708555" cy="70855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2" y="2671196"/>
            <a:ext cx="708555" cy="708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57" y="2671195"/>
            <a:ext cx="708555" cy="70855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27" y="1859354"/>
            <a:ext cx="658544" cy="65854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4456447"/>
            <a:ext cx="651933" cy="65193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67" y="5234900"/>
            <a:ext cx="708555" cy="70855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5234899"/>
            <a:ext cx="708555" cy="70855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380" y="4420543"/>
            <a:ext cx="658544" cy="658544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50" y="4420543"/>
            <a:ext cx="658544" cy="6585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19" y="4435116"/>
            <a:ext cx="658544" cy="658544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 flipV="1">
            <a:off x="838200" y="1622706"/>
            <a:ext cx="8288867" cy="3386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38200" y="1638686"/>
            <a:ext cx="0" cy="233495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38200" y="3973644"/>
            <a:ext cx="8288867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9127067" y="1609989"/>
            <a:ext cx="0" cy="236882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699942" y="3349982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/>
              <a:t>7</a:t>
            </a:r>
            <a:r>
              <a:rPr lang="en-US" altLang="zh-CN" dirty="0" smtClean="0"/>
              <a:t>0%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739205" y="3326495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40%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38200" y="4205149"/>
            <a:ext cx="8288867" cy="3386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38200" y="4239016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38200" y="6573974"/>
            <a:ext cx="828886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127067" y="4205149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21574" y="5943453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70%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746849" y="5945947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40%</a:t>
            </a:r>
            <a:endParaRPr lang="en-US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07" y="1705629"/>
            <a:ext cx="742901" cy="45448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83" y="1743868"/>
            <a:ext cx="742901" cy="454481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87" y="1726116"/>
            <a:ext cx="742901" cy="454481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19" y="2611904"/>
            <a:ext cx="742901" cy="454481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73" y="2632111"/>
            <a:ext cx="742901" cy="45448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88" y="2623318"/>
            <a:ext cx="742901" cy="454481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05" y="2611904"/>
            <a:ext cx="742901" cy="45448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1" y="1679778"/>
            <a:ext cx="742901" cy="45448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68" y="4189398"/>
            <a:ext cx="669105" cy="66910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87" y="5035820"/>
            <a:ext cx="669105" cy="66910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2" y="5018344"/>
            <a:ext cx="669105" cy="66910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87" y="4165518"/>
            <a:ext cx="669105" cy="66910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06" y="4174687"/>
            <a:ext cx="669105" cy="66910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28" y="4129871"/>
            <a:ext cx="669105" cy="669105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1730188" y="4706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48" y="2728699"/>
            <a:ext cx="605634" cy="605634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54" y="2728699"/>
            <a:ext cx="605634" cy="605634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58" y="5305815"/>
            <a:ext cx="605634" cy="605634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57" y="5296797"/>
            <a:ext cx="605634" cy="605634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99" y="5311583"/>
            <a:ext cx="605634" cy="605634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805" y="5311583"/>
            <a:ext cx="605634" cy="60563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64" y="5057357"/>
            <a:ext cx="669105" cy="669105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18" y="5014436"/>
            <a:ext cx="669105" cy="66910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06" y="5023152"/>
            <a:ext cx="669105" cy="669105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89" y="5007444"/>
            <a:ext cx="669105" cy="669105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49" y="2580949"/>
            <a:ext cx="742901" cy="454481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24" y="2607545"/>
            <a:ext cx="742901" cy="45448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25" y="201273"/>
            <a:ext cx="742901" cy="45448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25" y="841805"/>
            <a:ext cx="669105" cy="669105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633686" y="14282"/>
            <a:ext cx="2510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Classified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advantaged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group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8629170" y="804400"/>
            <a:ext cx="3174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Classified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disadvantaged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 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9347465" y="3381537"/>
            <a:ext cx="260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Acceptance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ate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70838" y="3931237"/>
            <a:ext cx="250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aries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within</a:t>
            </a:r>
            <a:endParaRPr lang="en-US" sz="2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27067" y="4421386"/>
            <a:ext cx="324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ame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geolocations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61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80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Intra-geolocation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3" y="1962778"/>
            <a:ext cx="462639" cy="474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88" y="1962778"/>
            <a:ext cx="462639" cy="4744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2" y="2488198"/>
            <a:ext cx="462639" cy="4744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88" y="2488197"/>
            <a:ext cx="462639" cy="474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92" y="4717902"/>
            <a:ext cx="462639" cy="4744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36" y="1636812"/>
            <a:ext cx="651933" cy="6519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69" y="1636811"/>
            <a:ext cx="651933" cy="6519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602" y="1614837"/>
            <a:ext cx="651933" cy="6519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36" y="2419831"/>
            <a:ext cx="708555" cy="7085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291" y="2419830"/>
            <a:ext cx="708555" cy="7085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46" y="2419830"/>
            <a:ext cx="708555" cy="7085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401" y="2419829"/>
            <a:ext cx="708555" cy="7085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71" y="1607988"/>
            <a:ext cx="658544" cy="6585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11" y="4018202"/>
            <a:ext cx="651933" cy="6519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11" y="4818628"/>
            <a:ext cx="708555" cy="7085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66" y="4818627"/>
            <a:ext cx="708555" cy="7085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54" y="4070047"/>
            <a:ext cx="658544" cy="65854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24" y="4070047"/>
            <a:ext cx="658544" cy="65854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93" y="4084620"/>
            <a:ext cx="658544" cy="658544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240444" y="1333579"/>
            <a:ext cx="6623415" cy="2859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0444" y="1362171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40444" y="3649661"/>
            <a:ext cx="6615771" cy="4746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56215" y="1316203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02388" y="3079763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70%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41449" y="3093016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/>
              <a:t>4</a:t>
            </a:r>
            <a:r>
              <a:rPr lang="en-US" altLang="zh-CN" dirty="0" smtClean="0"/>
              <a:t>0%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240444" y="3754824"/>
            <a:ext cx="6623415" cy="837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40444" y="3822745"/>
            <a:ext cx="0" cy="23349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40444" y="6157703"/>
            <a:ext cx="6615771" cy="15809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56215" y="3770906"/>
            <a:ext cx="0" cy="236882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23818" y="5527181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70%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801923" y="5595451"/>
            <a:ext cx="171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/>
              <a:t>4</a:t>
            </a:r>
            <a:r>
              <a:rPr lang="en-US" altLang="zh-CN" dirty="0" smtClean="0"/>
              <a:t>0%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51" y="1413348"/>
            <a:ext cx="742901" cy="45448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27" y="1451587"/>
            <a:ext cx="742901" cy="45448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31" y="1433835"/>
            <a:ext cx="742901" cy="45448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63" y="2319623"/>
            <a:ext cx="742901" cy="45448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17" y="2339830"/>
            <a:ext cx="742901" cy="45448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32" y="2331037"/>
            <a:ext cx="742901" cy="45448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949" y="2319623"/>
            <a:ext cx="742901" cy="45448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75" y="1387497"/>
            <a:ext cx="742901" cy="45448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12" y="3725523"/>
            <a:ext cx="669105" cy="66910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62" y="4613311"/>
            <a:ext cx="669105" cy="66910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66" y="4561157"/>
            <a:ext cx="669105" cy="66910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161" y="3774107"/>
            <a:ext cx="669105" cy="66910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80" y="3783276"/>
            <a:ext cx="669105" cy="66910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02" y="3758867"/>
            <a:ext cx="669105" cy="66910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9785669" y="631585"/>
            <a:ext cx="197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272183" y="958972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334" y="1418007"/>
            <a:ext cx="411440" cy="41144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978" y="1406500"/>
            <a:ext cx="419337" cy="419337"/>
          </a:xfrm>
          <a:prstGeom prst="rect">
            <a:avLst/>
          </a:prstGeom>
        </p:spPr>
      </p:pic>
      <p:sp>
        <p:nvSpPr>
          <p:cNvPr id="85" name="Minus 84"/>
          <p:cNvSpPr/>
          <p:nvPr/>
        </p:nvSpPr>
        <p:spPr>
          <a:xfrm>
            <a:off x="10429597" y="1862740"/>
            <a:ext cx="358476" cy="1902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9298614" y="1989616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60" y="2393435"/>
            <a:ext cx="352259" cy="352259"/>
          </a:xfrm>
          <a:prstGeom prst="rect">
            <a:avLst/>
          </a:prstGeom>
        </p:spPr>
      </p:pic>
      <p:sp>
        <p:nvSpPr>
          <p:cNvPr id="89" name="Equal 88"/>
          <p:cNvSpPr/>
          <p:nvPr/>
        </p:nvSpPr>
        <p:spPr>
          <a:xfrm>
            <a:off x="10445425" y="2860441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71627" y="3117862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30%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548688" y="3649661"/>
            <a:ext cx="224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282621" y="4028710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381" y="4432529"/>
            <a:ext cx="500152" cy="305976"/>
          </a:xfrm>
          <a:prstGeom prst="rect">
            <a:avLst/>
          </a:prstGeom>
        </p:spPr>
      </p:pic>
      <p:sp>
        <p:nvSpPr>
          <p:cNvPr id="94" name="Minus 93"/>
          <p:cNvSpPr/>
          <p:nvPr/>
        </p:nvSpPr>
        <p:spPr>
          <a:xfrm>
            <a:off x="10351916" y="4799991"/>
            <a:ext cx="358476" cy="19021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298614" y="5054347"/>
            <a:ext cx="2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475" y="5350858"/>
            <a:ext cx="498975" cy="498975"/>
          </a:xfrm>
          <a:prstGeom prst="rect">
            <a:avLst/>
          </a:prstGeom>
        </p:spPr>
      </p:pic>
      <p:sp>
        <p:nvSpPr>
          <p:cNvPr id="97" name="Equal 96"/>
          <p:cNvSpPr/>
          <p:nvPr/>
        </p:nvSpPr>
        <p:spPr>
          <a:xfrm>
            <a:off x="10367342" y="5865451"/>
            <a:ext cx="358476" cy="16503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785669" y="6091309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12%</a:t>
            </a:r>
            <a:endParaRPr lang="en-US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9280536" y="466601"/>
            <a:ext cx="2741113" cy="896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280536" y="465481"/>
            <a:ext cx="31452" cy="3005303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9323328" y="3497327"/>
            <a:ext cx="2698321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2021649" y="465481"/>
            <a:ext cx="0" cy="303184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9323579" y="3665167"/>
            <a:ext cx="2689105" cy="1986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9316399" y="3665167"/>
            <a:ext cx="6929" cy="292461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9319863" y="6589784"/>
            <a:ext cx="270178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2012684" y="3685029"/>
            <a:ext cx="0" cy="29047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32" y="4955319"/>
            <a:ext cx="605634" cy="60563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31" y="4946301"/>
            <a:ext cx="605634" cy="605634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73" y="4961087"/>
            <a:ext cx="605634" cy="605634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79" y="4961087"/>
            <a:ext cx="605634" cy="605634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78" y="4691551"/>
            <a:ext cx="669105" cy="669105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92" y="4675466"/>
            <a:ext cx="669105" cy="66910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94" y="4674871"/>
            <a:ext cx="669105" cy="669105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677" y="4664240"/>
            <a:ext cx="669105" cy="669105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81" y="2518796"/>
            <a:ext cx="605634" cy="60563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358" y="2515377"/>
            <a:ext cx="605634" cy="605634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47" y="2339829"/>
            <a:ext cx="742901" cy="454481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81" y="2335599"/>
            <a:ext cx="742901" cy="45448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673" y="2365423"/>
            <a:ext cx="372982" cy="372982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>
            <a:off x="8911244" y="4052244"/>
            <a:ext cx="3164657" cy="0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911244" y="4074306"/>
            <a:ext cx="8821" cy="715042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12075901" y="4042528"/>
            <a:ext cx="17785" cy="790714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911244" y="4764519"/>
            <a:ext cx="3164657" cy="16445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930727" y="5136279"/>
            <a:ext cx="3164657" cy="0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930727" y="5158341"/>
            <a:ext cx="8821" cy="715042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12095384" y="5126563"/>
            <a:ext cx="17785" cy="790714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930727" y="5848554"/>
            <a:ext cx="3164657" cy="16445"/>
          </a:xfrm>
          <a:prstGeom prst="line">
            <a:avLst/>
          </a:prstGeom>
          <a:ln w="44450" cap="rnd">
            <a:solidFill>
              <a:srgbClr val="FF0000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40444" y="6316023"/>
            <a:ext cx="8925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ea typeface="Arial" charset="0"/>
                <a:cs typeface="Arial" charset="0"/>
              </a:rPr>
              <a:t>Intra-geolocation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ea typeface="Arial" charset="0"/>
                <a:cs typeface="Arial" charset="0"/>
              </a:rPr>
              <a:t>variation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ea typeface="Arial" charset="0"/>
                <a:cs typeface="Arial" charset="0"/>
              </a:rPr>
              <a:t>causes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a typeface="Arial" charset="0"/>
                <a:cs typeface="Arial" charset="0"/>
              </a:rPr>
              <a:t>underestimation</a:t>
            </a:r>
            <a:r>
              <a:rPr lang="zh-CN" altLang="en-US" sz="2800" b="1" dirty="0" smtClean="0"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ea typeface="Arial" charset="0"/>
                <a:cs typeface="Arial" charset="0"/>
              </a:rPr>
              <a:t>bias!</a:t>
            </a:r>
            <a:endParaRPr lang="en-US" sz="2800" b="1" dirty="0">
              <a:ea typeface="Arial" charset="0"/>
              <a:cs typeface="Arial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9165523" y="6316023"/>
            <a:ext cx="1117859" cy="2737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069890" y="4361152"/>
            <a:ext cx="193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latin typeface="Arial" charset="0"/>
                <a:ea typeface="Arial" charset="0"/>
                <a:cs typeface="Arial" charset="0"/>
              </a:rPr>
              <a:t>Underestimated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205932" y="5389689"/>
            <a:ext cx="19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Arial" charset="0"/>
                <a:ea typeface="Arial" charset="0"/>
                <a:cs typeface="Arial" charset="0"/>
              </a:rPr>
              <a:t>Overstimated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8913779" y="1076319"/>
            <a:ext cx="3164657" cy="0"/>
          </a:xfrm>
          <a:prstGeom prst="line">
            <a:avLst/>
          </a:prstGeom>
          <a:ln w="44450" cap="rnd">
            <a:solidFill>
              <a:schemeClr val="accent1">
                <a:alpha val="99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8913779" y="1098381"/>
            <a:ext cx="8821" cy="715042"/>
          </a:xfrm>
          <a:prstGeom prst="line">
            <a:avLst/>
          </a:prstGeom>
          <a:ln w="44450" cap="rnd">
            <a:solidFill>
              <a:schemeClr val="accent1">
                <a:alpha val="99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12078436" y="1055543"/>
            <a:ext cx="17785" cy="790714"/>
          </a:xfrm>
          <a:prstGeom prst="line">
            <a:avLst/>
          </a:prstGeom>
          <a:ln w="44450" cap="rnd">
            <a:solidFill>
              <a:schemeClr val="accent1">
                <a:alpha val="99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913779" y="1788594"/>
            <a:ext cx="3164657" cy="16445"/>
          </a:xfrm>
          <a:prstGeom prst="line">
            <a:avLst/>
          </a:prstGeom>
          <a:ln w="44450" cap="rnd">
            <a:solidFill>
              <a:schemeClr val="accent1">
                <a:alpha val="99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8923939" y="2081259"/>
            <a:ext cx="3164657" cy="0"/>
          </a:xfrm>
          <a:prstGeom prst="line">
            <a:avLst/>
          </a:prstGeom>
          <a:ln w="44450" cap="rnd">
            <a:solidFill>
              <a:schemeClr val="accent1">
                <a:alpha val="99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923939" y="2103321"/>
            <a:ext cx="8821" cy="715042"/>
          </a:xfrm>
          <a:prstGeom prst="line">
            <a:avLst/>
          </a:prstGeom>
          <a:ln w="44450" cap="rnd">
            <a:solidFill>
              <a:schemeClr val="accent1">
                <a:alpha val="99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12088596" y="2071543"/>
            <a:ext cx="17785" cy="790714"/>
          </a:xfrm>
          <a:prstGeom prst="line">
            <a:avLst/>
          </a:prstGeom>
          <a:ln w="44450" cap="rnd">
            <a:solidFill>
              <a:schemeClr val="accent1">
                <a:alpha val="99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8923939" y="2793534"/>
            <a:ext cx="3164657" cy="16445"/>
          </a:xfrm>
          <a:prstGeom prst="line">
            <a:avLst/>
          </a:prstGeom>
          <a:ln w="44450" cap="rnd">
            <a:solidFill>
              <a:schemeClr val="accent1">
                <a:alpha val="99000"/>
              </a:schemeClr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725675" y="1117832"/>
            <a:ext cx="115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70%</a:t>
            </a:r>
            <a:endParaRPr lang="en-US" sz="2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739637" y="2232934"/>
            <a:ext cx="87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40%</a:t>
            </a:r>
            <a:endParaRPr lang="en-US" sz="2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642060" y="3983743"/>
            <a:ext cx="115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61%</a:t>
            </a:r>
            <a:endParaRPr lang="en-US" sz="2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773868" y="5022260"/>
            <a:ext cx="115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49%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79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30" grpId="0"/>
      <p:bldP spid="139" grpId="0"/>
      <p:bldP spid="140" grpId="0"/>
      <p:bldP spid="141" grpId="0"/>
      <p:bldP spid="1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Thresholded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bias	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792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bias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depends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complex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interplay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inter-geolocation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intra-geolocation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variation;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879229"/>
            <a:ext cx="1039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revious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study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usually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uses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high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threshold: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811106"/>
            <a:ext cx="1016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Relative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influence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of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inter-geolocation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variation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depends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on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3353" y="5404310"/>
            <a:ext cx="1008529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inter-geolocation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dominates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800" dirty="0" smtClean="0">
              <a:latin typeface="Arial" charset="0"/>
              <a:ea typeface="Arial" charset="0"/>
              <a:cs typeface="Arial" charset="0"/>
            </a:endParaRPr>
          </a:p>
          <a:p>
            <a:pPr marL="0" lvl="1" algn="ctr"/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overestimation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bias.</a:t>
            </a:r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6105" y="3464822"/>
            <a:ext cx="501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Actual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raction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class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Minus 8"/>
          <p:cNvSpPr/>
          <p:nvPr/>
        </p:nvSpPr>
        <p:spPr>
          <a:xfrm>
            <a:off x="5918947" y="3612037"/>
            <a:ext cx="432547" cy="177131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41020" y="3469771"/>
            <a:ext cx="551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Imputed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fraction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class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2782" y="4198456"/>
            <a:ext cx="743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hich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very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sensitive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threshold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;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 animBg="1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1604"/>
            <a:ext cx="10515600" cy="2852737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Weighted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estimator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Joint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Work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with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1654" y="6022554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latin typeface="Arial" charset="0"/>
                <a:ea typeface="Arial" charset="0"/>
                <a:cs typeface="Arial" charset="0"/>
              </a:rPr>
              <a:t>Jiahao</a:t>
            </a:r>
            <a:r>
              <a:rPr lang="zh-CN" alt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Chen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http://nathankallus.com/nath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609" y="1561897"/>
            <a:ext cx="1529437" cy="17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0219" y="3409675"/>
            <a:ext cx="296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Nathan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Kallus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8" name="Picture 4" descr="hoto of Madeleine Ude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751" y="1561897"/>
            <a:ext cx="1608980" cy="17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05836" y="3394955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Madeleine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err="1" smtClean="0">
                <a:latin typeface="Arial" charset="0"/>
                <a:ea typeface="Arial" charset="0"/>
                <a:cs typeface="Arial" charset="0"/>
              </a:rPr>
              <a:t>Udell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30" name="Picture 6" descr="iahao Ch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609" y="4316473"/>
            <a:ext cx="1612735" cy="16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off Svach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996" y="4316473"/>
            <a:ext cx="1612735" cy="16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05836" y="6022554"/>
            <a:ext cx="2043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Geoff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Svacha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Weighted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estimator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538" y="1843086"/>
            <a:ext cx="2536824" cy="2536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695" y="2828490"/>
            <a:ext cx="651933" cy="65193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974909" y="2120642"/>
            <a:ext cx="773599" cy="2540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122" y="1990623"/>
            <a:ext cx="651933" cy="6519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49208" y="2086740"/>
            <a:ext cx="224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0.7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974909" y="3077610"/>
            <a:ext cx="773599" cy="2540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983601" y="4034578"/>
            <a:ext cx="773599" cy="2540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122" y="3860862"/>
            <a:ext cx="671017" cy="67101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949208" y="3945430"/>
            <a:ext cx="224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0.1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384" y="2911150"/>
            <a:ext cx="618671" cy="61867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949208" y="3018758"/>
            <a:ext cx="224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Weight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0.2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9439" y="1772263"/>
                <a:ext cx="3682792" cy="3416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BISG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Output: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endParaRPr lang="en-US" altLang="zh-CN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altLang="zh-CN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𝑃</m:t>
                      </m:r>
                      <m:d>
                        <m:dPr>
                          <m:ctrlPr>
                            <a:rPr lang="mr-IN" altLang="zh-CN" sz="2400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𝑟𝑎𝑐𝑒</m:t>
                          </m:r>
                        </m:e>
                        <m:e>
                          <m:r>
                            <a:rPr lang="en-US" altLang="zh-CN" sz="2400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𝑆𝑚𝑖𝑡h</m:t>
                          </m:r>
                          <m:r>
                            <a:rPr lang="en-US" altLang="zh-CN" sz="2400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, </m:t>
                          </m:r>
                          <m:r>
                            <a:rPr lang="en-US" altLang="zh-CN" sz="2400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𝐶𝑎𝑙𝑖𝑓𝑜𝑟𝑛𝑖𝑎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altLang="zh-CN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Prob.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White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=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0.7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altLang="zh-CN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Prob.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Black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=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0.2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altLang="zh-CN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Prob.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Hispanic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=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0.1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9" y="1772263"/>
                <a:ext cx="3682792" cy="3416320"/>
              </a:xfrm>
              <a:prstGeom prst="rect">
                <a:avLst/>
              </a:prstGeom>
              <a:blipFill rotWithShape="0">
                <a:blip r:embed="rId6"/>
                <a:stretch>
                  <a:fillRect l="-2475" t="-1068" b="-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926418" y="4842094"/>
            <a:ext cx="5301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Fractional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Race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Assignment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72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4" grpId="0" animBg="1"/>
      <p:bldP spid="16" grpId="0"/>
      <p:bldP spid="18" grpId="0"/>
      <p:bldP spid="19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Property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Weighted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Estimator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Weighted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estimator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inter-geolocation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has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no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effect;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Intra-geolocation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variation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cause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bias.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10" y="5457930"/>
            <a:ext cx="708555" cy="708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91" y="5452898"/>
            <a:ext cx="708555" cy="7085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0096" y="3654450"/>
            <a:ext cx="4475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Underestimation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most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geolocations: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48742" y="3601047"/>
            <a:ext cx="38482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Overestimation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most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geolocations: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913" y="4873656"/>
            <a:ext cx="171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87980" y="4873656"/>
            <a:ext cx="171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41207" y="492813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07" y="4928131"/>
                <a:ext cx="2260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053" r="-1578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227534" y="4864478"/>
            <a:ext cx="171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78601" y="4864478"/>
            <a:ext cx="171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031828" y="491895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28" y="4918953"/>
                <a:ext cx="2260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622" r="-1891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 flipV="1">
            <a:off x="950259" y="3468256"/>
            <a:ext cx="10403541" cy="1075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50259" y="6286067"/>
            <a:ext cx="10360511" cy="2583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50259" y="3460812"/>
            <a:ext cx="0" cy="281888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52029" y="3460812"/>
            <a:ext cx="0" cy="28381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99" y="5504358"/>
            <a:ext cx="605634" cy="6056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890" y="5484301"/>
            <a:ext cx="605634" cy="605634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11353800" y="3432131"/>
            <a:ext cx="0" cy="2883049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66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1604"/>
            <a:ext cx="10515600" cy="2852737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Conclusions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Conclusions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3999"/>
            <a:ext cx="11032958" cy="5085347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hresholded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estimator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depends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complex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interplay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two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opposing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bias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sources;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800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tends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overestimate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due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use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geolocation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hard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thresholding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;</a:t>
            </a:r>
            <a:endParaRPr lang="en-US" altLang="zh-CN" sz="28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bias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very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sensitive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threshold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8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Weighted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impler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reason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about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bias.</a:t>
            </a:r>
          </a:p>
          <a:p>
            <a:pPr lvl="1"/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It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tends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underestimate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outcome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disparity.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Evaluating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outcome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without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class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very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challenging!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8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1604"/>
            <a:ext cx="10515600" cy="2852737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Thank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you!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1604"/>
            <a:ext cx="10515600" cy="2852737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Q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&amp;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0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Why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control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income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examples?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Demographic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without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controlling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factor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indeed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most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susceptible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bias.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same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results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hold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there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are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other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uncontrolled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factors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that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correlates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misclassification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error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outcome.</a:t>
            </a: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Baines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Courchane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(2014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)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Zhang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(2017)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still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observed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overestimation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bias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even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after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controlling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many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factors.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Why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considering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demographic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Easy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analyze,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sufficient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main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intuition;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Results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regarding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thresholded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easily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generalized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accounting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legitimate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factors;</a:t>
            </a:r>
          </a:p>
          <a:p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Actually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being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used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practice:</a:t>
            </a:r>
          </a:p>
          <a:p>
            <a:pPr lvl="1"/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80%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rule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labor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law;</a:t>
            </a:r>
          </a:p>
          <a:p>
            <a:pPr lvl="1"/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Baines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err="1" smtClean="0">
                <a:latin typeface="Arial" charset="0"/>
                <a:ea typeface="Arial" charset="0"/>
                <a:cs typeface="Arial" charset="0"/>
              </a:rPr>
              <a:t>Courchane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(2014)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suggested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that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CFPB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might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have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used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similar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measure.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800" dirty="0">
              <a:latin typeface="Arial" charset="0"/>
              <a:ea typeface="Arial" charset="0"/>
              <a:cs typeface="Arial" charset="0"/>
            </a:endParaRPr>
          </a:p>
          <a:p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How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general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results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are?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applies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probabilistic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proxy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model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based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low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dimensional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discrete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variables.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easily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generalize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multi-class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attribute.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What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also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add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surname?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Inter-geolocation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variation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inter-geolocation-surname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variation;</a:t>
            </a:r>
          </a:p>
          <a:p>
            <a:endParaRPr lang="en-US" dirty="0">
              <a:latin typeface="Arial" charset="0"/>
              <a:ea typeface="Arial" charset="0"/>
              <a:cs typeface="Arial" charset="0"/>
              <a:sym typeface="Wingdings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Intra-geolocation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variation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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intra-geolocation-surname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variation;</a:t>
            </a:r>
          </a:p>
          <a:p>
            <a:endParaRPr lang="en-US" dirty="0">
              <a:latin typeface="Arial" charset="0"/>
              <a:ea typeface="Arial" charset="0"/>
              <a:cs typeface="Arial" charset="0"/>
              <a:sym typeface="Wingdings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Adding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surname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additionally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alleviates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bias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but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does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not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remove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two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bias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  <a:sym typeface="Wingdings"/>
              </a:rPr>
              <a:t>sources.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1605"/>
            <a:ext cx="10515600" cy="2852737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Background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How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extend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result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multi-class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attribute?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Multi-class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attribute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like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race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(White,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Hispanic,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Black,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Asian,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etc.)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more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common;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Without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loss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generality,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define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advantaged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group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disadvantaged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group;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Our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results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easily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apply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pairwise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outcome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disparity.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BISG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error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121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assumed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perfect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of</a:t>
            </a:r>
            <a:endParaRPr lang="en-US" altLang="zh-CN" b="0" dirty="0" smtClean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74843" y="2567506"/>
                <a:ext cx="52153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𝑃</m:t>
                      </m:r>
                      <m:d>
                        <m:dPr>
                          <m:ctrlPr>
                            <a:rPr lang="mr-IN" altLang="zh-CN" sz="28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𝑟𝑎𝑐𝑒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𝑠𝑢𝑟𝑛𝑎𝑚𝑒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, 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𝑔𝑒𝑜𝑙𝑜𝑐𝑎𝑡𝑖𝑜𝑛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843" y="2567506"/>
                <a:ext cx="521533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2822" y="3340085"/>
            <a:ext cx="105209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BISG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assumption: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living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address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independent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surname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given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race;</a:t>
            </a:r>
          </a:p>
          <a:p>
            <a:pPr marL="457200" indent="-457200">
              <a:buFont typeface="Arial" charset="0"/>
              <a:buChar char="•"/>
            </a:pPr>
            <a:endParaRPr lang="en-US" altLang="zh-CN" sz="2800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Mismatch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between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race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composition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census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population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loan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applicants;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800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2800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People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married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other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races,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etc.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Maximum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Posterior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Zhang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(2017)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proposed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impute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unobserved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class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most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probable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class;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amounts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nonuniform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low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thresholds,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which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make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two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bias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sources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comparable;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observed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bias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decrease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consequence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counterbalance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two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opposing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biases.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Intuition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weighted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estimator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bias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Robustness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inter-geolocation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variation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Magic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Math!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en-US" altLang="zh-CN" sz="2800" dirty="0" smtClean="0">
              <a:latin typeface="Arial" charset="0"/>
              <a:ea typeface="Arial" charset="0"/>
              <a:cs typeface="Arial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Intra-geolocation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variation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disadvantaged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group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lower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acceptance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rate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contributes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average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advantaged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group.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8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Fair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Lending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645" y="3982552"/>
            <a:ext cx="10515600" cy="110339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latin typeface="Arial" charset="0"/>
                <a:ea typeface="Arial" charset="0"/>
                <a:cs typeface="Arial" charset="0"/>
              </a:rPr>
              <a:t>Challenge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: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how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assess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outcome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when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class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 smtClean="0">
                <a:latin typeface="Arial" charset="0"/>
                <a:ea typeface="Arial" charset="0"/>
                <a:cs typeface="Arial" charset="0"/>
              </a:rPr>
              <a:t>unobserved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?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E.g.,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race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non-mortgage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customers.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8645" y="5752407"/>
            <a:ext cx="107164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Practice: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CFPB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proxy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model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impute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class.</a:t>
            </a:r>
            <a:r>
              <a:rPr lang="zh-CN" alt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820" y="1464014"/>
            <a:ext cx="111204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charset="0"/>
              <a:buChar char="•"/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Fair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lending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laws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(e.g.,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FHA,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ECOA,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etc.)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prohibit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discrimination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based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customers’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class;</a:t>
            </a:r>
          </a:p>
          <a:p>
            <a:pPr marL="914400" lvl="1" indent="-457200">
              <a:buFont typeface="Arial" charset="0"/>
              <a:buChar char="•"/>
            </a:pP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Evaluating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compliance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requires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assessing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outcome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disparity.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678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Bayesian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Improved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Surname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Geocoding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81" y="3634956"/>
            <a:ext cx="2536824" cy="25368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38" y="3634956"/>
            <a:ext cx="651933" cy="651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71" y="3622256"/>
            <a:ext cx="651933" cy="651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04" y="3634956"/>
            <a:ext cx="651933" cy="651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337" y="3622256"/>
            <a:ext cx="651933" cy="6519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70" y="3593944"/>
            <a:ext cx="708555" cy="7085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48" y="3578334"/>
            <a:ext cx="708555" cy="708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03" y="3578334"/>
            <a:ext cx="708555" cy="7085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315" y="4487444"/>
            <a:ext cx="658544" cy="6585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77516" y="2686877"/>
            <a:ext cx="661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Mr./Ms.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Smith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living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California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034975" y="2948487"/>
                <a:ext cx="3682792" cy="3416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BISG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Output: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endParaRPr lang="en-US" altLang="zh-CN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altLang="zh-CN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𝑃</m:t>
                      </m:r>
                      <m:d>
                        <m:dPr>
                          <m:ctrlPr>
                            <a:rPr lang="mr-IN" altLang="zh-CN" sz="2400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𝑟𝑎𝑐𝑒</m:t>
                          </m:r>
                        </m:e>
                        <m:e>
                          <m:r>
                            <a:rPr lang="en-US" altLang="zh-CN" sz="2400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𝑆𝑚𝑖𝑡h</m:t>
                          </m:r>
                          <m:r>
                            <a:rPr lang="en-US" altLang="zh-CN" sz="2400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, </m:t>
                          </m:r>
                          <m:r>
                            <a:rPr lang="en-US" altLang="zh-CN" sz="2400" b="0" i="1" dirty="0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𝐶𝑎𝑙𝑖𝑓𝑜𝑟𝑛𝑖𝑎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altLang="zh-CN" sz="2400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Prob.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White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=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0.7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altLang="zh-CN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Prob.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Black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=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0.2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altLang="zh-CN" sz="24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Prob.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Hispanic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=</a:t>
                </a:r>
                <a:r>
                  <a:rPr lang="zh-CN" altLang="en-US" sz="2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400" dirty="0" smtClean="0">
                    <a:latin typeface="Arial" charset="0"/>
                    <a:ea typeface="Arial" charset="0"/>
                    <a:cs typeface="Arial" charset="0"/>
                  </a:rPr>
                  <a:t>0.1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975" y="2948487"/>
                <a:ext cx="3682792" cy="3416320"/>
              </a:xfrm>
              <a:prstGeom prst="rect">
                <a:avLst/>
              </a:prstGeom>
              <a:blipFill rotWithShape="0">
                <a:blip r:embed="rId6"/>
                <a:stretch>
                  <a:fillRect l="-2310" t="-1068" b="-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69" y="4500144"/>
            <a:ext cx="645844" cy="6458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16" y="5302096"/>
            <a:ext cx="713576" cy="7135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786594"/>
            <a:ext cx="840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Guess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race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based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surname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geolocation: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Threshold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Rule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4" y="2495020"/>
            <a:ext cx="2536824" cy="2536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58" y="2507720"/>
            <a:ext cx="651933" cy="651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91" y="2495020"/>
            <a:ext cx="651933" cy="651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24" y="2507720"/>
            <a:ext cx="651933" cy="651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57" y="2495020"/>
            <a:ext cx="651933" cy="651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24" y="3329980"/>
            <a:ext cx="708555" cy="7085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02" y="3314370"/>
            <a:ext cx="708555" cy="708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080" y="3314370"/>
            <a:ext cx="708555" cy="7085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58" y="4205952"/>
            <a:ext cx="658544" cy="6585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75769" y="1724747"/>
            <a:ext cx="661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Mr./Ms.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Smith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living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dirty="0" smtClean="0">
                <a:latin typeface="Arial" charset="0"/>
                <a:ea typeface="Arial" charset="0"/>
                <a:cs typeface="Arial" charset="0"/>
              </a:rPr>
              <a:t>California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323535" y="3763432"/>
            <a:ext cx="1811867" cy="246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20836" y="3209892"/>
            <a:ext cx="442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Threshold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0.65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691" y="2495020"/>
            <a:ext cx="651933" cy="6519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624" y="2482320"/>
            <a:ext cx="651933" cy="6519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57" y="2495020"/>
            <a:ext cx="651933" cy="6519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90" y="2482320"/>
            <a:ext cx="651933" cy="6519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457" y="3317280"/>
            <a:ext cx="708555" cy="7085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235" y="3301670"/>
            <a:ext cx="708555" cy="7085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013" y="3301670"/>
            <a:ext cx="708555" cy="7085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691" y="4193252"/>
            <a:ext cx="658544" cy="6585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659" y="2294465"/>
            <a:ext cx="742901" cy="45448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696" y="2311993"/>
            <a:ext cx="742901" cy="45448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29" y="2327603"/>
            <a:ext cx="742901" cy="45448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151" y="2327603"/>
            <a:ext cx="742901" cy="45448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017" y="3227129"/>
            <a:ext cx="742901" cy="45448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235" y="3208794"/>
            <a:ext cx="742901" cy="45448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122" y="3227128"/>
            <a:ext cx="742901" cy="45448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016" y="4038535"/>
            <a:ext cx="742901" cy="4544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659" y="4205952"/>
            <a:ext cx="645844" cy="6458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58" y="4977806"/>
            <a:ext cx="713576" cy="7135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92" y="4169480"/>
            <a:ext cx="678450" cy="6784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78" y="4977806"/>
            <a:ext cx="713576" cy="71357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92" y="4058437"/>
            <a:ext cx="742901" cy="45448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016" y="4825974"/>
            <a:ext cx="742901" cy="45448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334" y="1172814"/>
            <a:ext cx="742901" cy="4544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39668" y="1162499"/>
            <a:ext cx="26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Classify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White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188758" y="6027828"/>
            <a:ext cx="7071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What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we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classify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race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altLang="zh-CN" sz="2800" b="1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5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557" y="39899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Threshold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" y="2175933"/>
            <a:ext cx="3361267" cy="3361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2188633"/>
            <a:ext cx="651933" cy="651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558" y="2175933"/>
            <a:ext cx="651933" cy="651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91" y="3010893"/>
            <a:ext cx="708555" cy="7085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69" y="2995283"/>
            <a:ext cx="708555" cy="708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47" y="2995283"/>
            <a:ext cx="708555" cy="7085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3886865"/>
            <a:ext cx="658544" cy="65854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86780" y="1572251"/>
            <a:ext cx="5097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Mr./Ms.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Smith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living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New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York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03" y="3871255"/>
            <a:ext cx="658544" cy="658544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6323535" y="3763432"/>
            <a:ext cx="1811867" cy="246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20836" y="3209892"/>
            <a:ext cx="442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Threshold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zh-CN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0.65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820" y="2126975"/>
            <a:ext cx="651933" cy="6519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53" y="2114275"/>
            <a:ext cx="651933" cy="6519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586" y="2931518"/>
            <a:ext cx="708555" cy="7085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364" y="2915908"/>
            <a:ext cx="708555" cy="7085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142" y="2915908"/>
            <a:ext cx="708555" cy="70855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820" y="3807490"/>
            <a:ext cx="658544" cy="6585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04" y="3791880"/>
            <a:ext cx="658544" cy="658544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8673413" y="1914250"/>
            <a:ext cx="2929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673019" y="1896533"/>
            <a:ext cx="0" cy="3691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673019" y="5588000"/>
            <a:ext cx="2929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1602486" y="1896533"/>
            <a:ext cx="0" cy="3691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856" y="4750137"/>
            <a:ext cx="605634" cy="6056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92" y="4750137"/>
            <a:ext cx="605634" cy="6056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98" y="4750137"/>
            <a:ext cx="605634" cy="6056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37" y="4626120"/>
            <a:ext cx="605634" cy="60563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073" y="4626120"/>
            <a:ext cx="605634" cy="60563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679" y="4626120"/>
            <a:ext cx="605634" cy="605634"/>
          </a:xfrm>
          <a:prstGeom prst="rect">
            <a:avLst/>
          </a:prstGeom>
        </p:spPr>
      </p:pic>
      <p:sp>
        <p:nvSpPr>
          <p:cNvPr id="3" name="Multiply 2"/>
          <p:cNvSpPr/>
          <p:nvPr/>
        </p:nvSpPr>
        <p:spPr>
          <a:xfrm>
            <a:off x="9232239" y="1992153"/>
            <a:ext cx="1754753" cy="32958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27374" y="5924244"/>
            <a:ext cx="316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High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threshold</a:t>
            </a:r>
            <a:endParaRPr lang="en-US" sz="28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056654" y="5924244"/>
            <a:ext cx="1461556" cy="2616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56654" y="6185854"/>
            <a:ext cx="1474947" cy="2616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40073" y="5585304"/>
            <a:ext cx="4419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High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confidence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40073" y="6251533"/>
            <a:ext cx="494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High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sample</a:t>
            </a:r>
            <a:r>
              <a:rPr lang="zh-CN" altLang="en-US" sz="28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loss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93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0" grpId="0"/>
      <p:bldP spid="3" grpId="0" animBg="1"/>
      <p:bldP spid="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Controversy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about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BISG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proxy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CFPB’s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analysis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based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BISG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led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$98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million</a:t>
            </a:r>
            <a:r>
              <a:rPr lang="zh-CN" alt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fine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against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Ally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Bank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2013.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Baines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Courchane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(2014)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Zhang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(2016)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found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that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using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BISG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race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proxy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overestimates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outcome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disparity.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Question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: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Why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overestimation?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underestimation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possible?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1495" y="5788680"/>
            <a:ext cx="7422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We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need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understand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tools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we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use!</a:t>
            </a:r>
            <a:endParaRPr lang="en-US" sz="28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2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1604"/>
            <a:ext cx="10515600" cy="2852737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Analysis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20743</TotalTime>
  <Words>1129</Words>
  <Application>Microsoft Macintosh PowerPoint</Application>
  <PresentationFormat>Widescreen</PresentationFormat>
  <Paragraphs>254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Calibri Light</vt:lpstr>
      <vt:lpstr>Cambria Math</vt:lpstr>
      <vt:lpstr>DengXian</vt:lpstr>
      <vt:lpstr>Wingdings</vt:lpstr>
      <vt:lpstr>Arial</vt:lpstr>
      <vt:lpstr>Office Theme</vt:lpstr>
      <vt:lpstr>Fairness under Unawareness: Assessing Disparity when  Protected Class is Unobserved</vt:lpstr>
      <vt:lpstr>Joint Work with</vt:lpstr>
      <vt:lpstr>Background</vt:lpstr>
      <vt:lpstr>Fair Lending</vt:lpstr>
      <vt:lpstr>Bayesian Improved Surname Geocoding </vt:lpstr>
      <vt:lpstr>Threshold Rule</vt:lpstr>
      <vt:lpstr>Threshold Rule</vt:lpstr>
      <vt:lpstr>Controversy about BISG proxy</vt:lpstr>
      <vt:lpstr>Analysis</vt:lpstr>
      <vt:lpstr>Outcome disparity </vt:lpstr>
      <vt:lpstr>Set-up</vt:lpstr>
      <vt:lpstr>Thresholded Estimator</vt:lpstr>
      <vt:lpstr>Inter-geolocation variation</vt:lpstr>
      <vt:lpstr>Inter-geolocation variation</vt:lpstr>
      <vt:lpstr>Inter-geolocation variation</vt:lpstr>
      <vt:lpstr>Intra-geolocation variation</vt:lpstr>
      <vt:lpstr>Intra-geolocation variation</vt:lpstr>
      <vt:lpstr>Thresholded estimator bias </vt:lpstr>
      <vt:lpstr>Weighted estimator</vt:lpstr>
      <vt:lpstr>Weighted estimator</vt:lpstr>
      <vt:lpstr>Property of Weighted Estimator</vt:lpstr>
      <vt:lpstr>Conclusions</vt:lpstr>
      <vt:lpstr>Conclusions</vt:lpstr>
      <vt:lpstr>Thank you!</vt:lpstr>
      <vt:lpstr>Q &amp; A</vt:lpstr>
      <vt:lpstr>Why not control income in the examples?</vt:lpstr>
      <vt:lpstr>Why considering demographic disparity?</vt:lpstr>
      <vt:lpstr>How general the results are?</vt:lpstr>
      <vt:lpstr>What if we also add surname?</vt:lpstr>
      <vt:lpstr>How to extend the result to multi-class protected attribute?</vt:lpstr>
      <vt:lpstr>BISG estimation error</vt:lpstr>
      <vt:lpstr>Maximum A Posterior estimator </vt:lpstr>
      <vt:lpstr>Intuition for the weighted estimator bias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 Xiaojie</dc:creator>
  <cp:lastModifiedBy>Mao Xiaojie</cp:lastModifiedBy>
  <cp:revision>226</cp:revision>
  <cp:lastPrinted>2019-01-29T01:52:50Z</cp:lastPrinted>
  <dcterms:created xsi:type="dcterms:W3CDTF">2018-10-13T01:22:12Z</dcterms:created>
  <dcterms:modified xsi:type="dcterms:W3CDTF">2019-01-29T01:53:55Z</dcterms:modified>
</cp:coreProperties>
</file>