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p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6" r:id="rId11"/>
    <p:sldId id="268" r:id="rId12"/>
    <p:sldId id="269" r:id="rId13"/>
    <p:sldId id="270" r:id="rId14"/>
    <p:sldId id="271" r:id="rId15"/>
    <p:sldId id="275" r:id="rId16"/>
    <p:sldId id="272" r:id="rId17"/>
    <p:sldId id="273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43"/>
    <p:restoredTop sz="94397"/>
  </p:normalViewPr>
  <p:slideViewPr>
    <p:cSldViewPr snapToGrid="0" snapToObjects="1">
      <p:cViewPr varScale="1">
        <p:scale>
          <a:sx n="93" d="100"/>
          <a:sy n="93" d="100"/>
        </p:scale>
        <p:origin x="2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5" d="100"/>
          <a:sy n="75" d="100"/>
        </p:scale>
        <p:origin x="248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FE004-349A-F648-B545-4E9F9C6A7DB1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73B6C-9E07-6745-942F-476833A74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650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2B615-23A4-3D4F-9589-DAA1D63F9CCA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DC770E-0737-1A4C-85B3-0BB7A09F1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80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Y_i</a:t>
            </a: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(0), </a:t>
            </a:r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Y_i</a:t>
            </a: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(1)) \</a:t>
            </a:r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perp</a:t>
            </a: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T_i</a:t>
            </a: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</a:t>
            </a:r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mid</a:t>
            </a:r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mr-I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U_i</a:t>
            </a:r>
            <a:endParaRPr lang="mr-I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C770E-0737-1A4C-85B3-0BB7A09F18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42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Y_i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\mid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U_i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T_i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&amp;\sim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mathcal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{N}(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U_i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^\top\alpha + \tau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T_i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\sigma^2)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X_{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\mid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U_i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&amp;\sim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mathcal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{N}(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U_i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^\top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\sigma'^{2})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1, \dots, 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 = 1, \dots, p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lim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_{N \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infty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}| \hat{\tau}_{OLS} - \tau| \ne 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C770E-0737-1A4C-85B3-0BB7A09F18A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54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lim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_{p \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infty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}\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lim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_{N \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infty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}| \hat{\tau}_{OLS} - \tau| = 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C770E-0737-1A4C-85B3-0BB7A09F18A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44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\hat{\Phi} =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operatorname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argmin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}\limits_{\Phi} 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{Np}{|\Omega|}[\sum\limits_{(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j)\in \Omega} - \log P(X_{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}| \Phi_{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})] + \lambda \|\Phi\|_{\star}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\|\Phi\|_{\star} = \sum_{k = 1}^{N \wedge p}\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sigma_k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(\Phi)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{1}{Np}\|\hat{\Phi} - \Phi\|_{F} \overset{N, p \to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infty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}{\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longrightarrow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C770E-0737-1A4C-85B3-0BB7A09F18A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303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\lambda =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mathcal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{O}\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bigg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sqrt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{rpN^2\log N}{|\Omega|}}\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bigg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{\sigma_{\min}(UV^\top)}/{\sigma_{\max}(UV^\top)}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C770E-0737-1A4C-85B3-0BB7A09F18A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2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C770E-0737-1A4C-85B3-0BB7A09F18A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29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75874-99DD-B34C-B78B-4F55B4737275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C2B2-9EF3-704B-9D7D-49E5C658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75874-99DD-B34C-B78B-4F55B4737275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C2B2-9EF3-704B-9D7D-49E5C658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816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75874-99DD-B34C-B78B-4F55B4737275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C2B2-9EF3-704B-9D7D-49E5C658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68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75874-99DD-B34C-B78B-4F55B4737275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C2B2-9EF3-704B-9D7D-49E5C658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53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75874-99DD-B34C-B78B-4F55B4737275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C2B2-9EF3-704B-9D7D-49E5C658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32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75874-99DD-B34C-B78B-4F55B4737275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C2B2-9EF3-704B-9D7D-49E5C658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33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75874-99DD-B34C-B78B-4F55B4737275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C2B2-9EF3-704B-9D7D-49E5C658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596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75874-99DD-B34C-B78B-4F55B4737275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C2B2-9EF3-704B-9D7D-49E5C658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29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75874-99DD-B34C-B78B-4F55B4737275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C2B2-9EF3-704B-9D7D-49E5C658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86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75874-99DD-B34C-B78B-4F55B4737275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C2B2-9EF3-704B-9D7D-49E5C658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458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75874-99DD-B34C-B78B-4F55B4737275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C2B2-9EF3-704B-9D7D-49E5C658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09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75874-99DD-B34C-B78B-4F55B4737275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4C2B2-9EF3-704B-9D7D-49E5C658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58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5" Type="http://schemas.openxmlformats.org/officeDocument/2006/relationships/image" Target="../media/image28.png"/><Relationship Id="rId6" Type="http://schemas.openxmlformats.org/officeDocument/2006/relationships/image" Target="../media/image13.emf"/><Relationship Id="rId7" Type="http://schemas.openxmlformats.org/officeDocument/2006/relationships/image" Target="../media/image30.png"/><Relationship Id="rId8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9.png"/><Relationship Id="rId7" Type="http://schemas.openxmlformats.org/officeDocument/2006/relationships/image" Target="../media/image15.emf"/><Relationship Id="rId8" Type="http://schemas.openxmlformats.org/officeDocument/2006/relationships/image" Target="../media/image16.emf"/><Relationship Id="rId9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Relationship Id="rId9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Relationship Id="rId3" Type="http://schemas.openxmlformats.org/officeDocument/2006/relationships/image" Target="../media/image20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1.emf"/><Relationship Id="rId8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13.png"/><Relationship Id="rId10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16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9451" y="1143386"/>
            <a:ext cx="10860616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Causal Inference with Noisy and Missing Covariates</a:t>
            </a:r>
            <a:br>
              <a:rPr lang="en-US" b="1" dirty="0"/>
            </a:br>
            <a:r>
              <a:rPr lang="en-US" b="1" dirty="0"/>
              <a:t>via Matrix Factorization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48226" y="3931645"/>
            <a:ext cx="1664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Xiaojie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Mao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449861" y="4464362"/>
            <a:ext cx="6190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Department </a:t>
            </a:r>
            <a:r>
              <a:rPr lang="en-US" sz="2400" dirty="0"/>
              <a:t>of Statistics and Data </a:t>
            </a:r>
            <a:r>
              <a:rPr lang="en-US" sz="2400" dirty="0" smtClean="0"/>
              <a:t>Science</a:t>
            </a:r>
          </a:p>
          <a:p>
            <a:r>
              <a:rPr lang="zh-CN" altLang="en-US" sz="2400" dirty="0" smtClean="0"/>
              <a:t>                  </a:t>
            </a:r>
            <a:r>
              <a:rPr lang="en-US" altLang="zh-CN" sz="2400" dirty="0" smtClean="0"/>
              <a:t>Cornell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University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CBE189-251F-754E-B88F-64A8820BEA4D}" type="slidenum">
              <a:rPr lang="en-US" smtClean="0"/>
              <a:t>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538376" y="5710019"/>
            <a:ext cx="92027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Nathan</a:t>
            </a:r>
            <a:r>
              <a:rPr lang="zh-CN" altLang="en-US" dirty="0"/>
              <a:t> </a:t>
            </a:r>
            <a:r>
              <a:rPr lang="en-US" dirty="0"/>
              <a:t>Kallus, </a:t>
            </a:r>
            <a:r>
              <a:rPr lang="en-US" b="1" dirty="0"/>
              <a:t>Xiaojie Mao</a:t>
            </a:r>
            <a:r>
              <a:rPr lang="en-US" dirty="0"/>
              <a:t>, and Madeleine </a:t>
            </a:r>
            <a:r>
              <a:rPr lang="en-US" dirty="0" err="1"/>
              <a:t>Udell</a:t>
            </a:r>
            <a:r>
              <a:rPr lang="en-US" dirty="0"/>
              <a:t>. "Causal inference with noisy and missing covariates via matrix factorization." </a:t>
            </a:r>
            <a:r>
              <a:rPr lang="en-US" b="1" i="1" dirty="0"/>
              <a:t>Advances in neural information processing systems</a:t>
            </a:r>
            <a:r>
              <a:rPr lang="en-US" dirty="0"/>
              <a:t>. 2018.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9404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Low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rank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matrix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factorization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(LRMF)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098" y="1368468"/>
            <a:ext cx="6310086" cy="8087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2306172"/>
            <a:ext cx="82634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altLang="zh-CN" sz="2800" dirty="0" smtClean="0"/>
              <a:t>Nuclear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norm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penalty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encourages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low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rank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solution: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541" y="2820683"/>
            <a:ext cx="2116001" cy="82501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6664" y="3663112"/>
            <a:ext cx="102964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altLang="zh-CN" sz="2800" dirty="0" smtClean="0"/>
              <a:t>Convex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optimization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problem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under</a:t>
            </a:r>
            <a:r>
              <a:rPr lang="zh-CN" altLang="en-US" sz="2800" dirty="0" smtClean="0"/>
              <a:t> </a:t>
            </a:r>
            <a:r>
              <a:rPr lang="en-US" altLang="zh-CN" sz="2800" b="1" i="1" dirty="0" smtClean="0"/>
              <a:t>exponential</a:t>
            </a:r>
            <a:r>
              <a:rPr lang="zh-CN" altLang="en-US" sz="2800" b="1" i="1" dirty="0" smtClean="0"/>
              <a:t> </a:t>
            </a:r>
            <a:r>
              <a:rPr lang="en-US" altLang="zh-CN" sz="2800" b="1" i="1" dirty="0" smtClean="0"/>
              <a:t>family</a:t>
            </a:r>
            <a:r>
              <a:rPr lang="zh-CN" altLang="en-US" sz="2800" b="1" i="1" dirty="0" smtClean="0"/>
              <a:t> </a:t>
            </a:r>
            <a:r>
              <a:rPr lang="en-US" altLang="zh-CN" sz="2800" dirty="0" smtClean="0"/>
              <a:t>noise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distribution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(e.g.,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Gaussian,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Bernoulli,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Poisson,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etc.)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306286" y="4652055"/>
                <a:ext cx="4645374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Example:</a:t>
                </a:r>
                <a14:m>
                  <m:oMath xmlns:m="http://schemas.openxmlformats.org/officeDocument/2006/math">
                    <m:r>
                      <a:rPr lang="zh-CN" altLang="en-US" b="0" i="0" smtClean="0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𝑖𝑗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</a:rPr>
                      <m:t>=</m:t>
                    </m:r>
                    <m:r>
                      <a:rPr lang="zh-CN" altLang="en-US" b="0" i="1" smtClean="0">
                        <a:latin typeface="Cambria Math" charset="0"/>
                      </a:rPr>
                      <m:t> 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±1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from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Bernoulli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distribution</a:t>
                </a:r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86" y="4652055"/>
                <a:ext cx="4645374" cy="391646"/>
              </a:xfrm>
              <a:prstGeom prst="rect">
                <a:avLst/>
              </a:prstGeom>
              <a:blipFill rotWithShape="0">
                <a:blip r:embed="rId5"/>
                <a:stretch>
                  <a:fillRect l="-1050" t="-90625" b="-1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7382" y="5078537"/>
            <a:ext cx="4216807" cy="2772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38200" y="5416729"/>
                <a:ext cx="912461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charset="0"/>
                  <a:buChar char="•"/>
                </a:pPr>
                <a:r>
                  <a:rPr lang="en-US" altLang="zh-CN" sz="2800" dirty="0" smtClean="0"/>
                  <a:t>Extensive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literature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on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recovery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guarantee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for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low-rank</a:t>
                </a:r>
                <a:r>
                  <a:rPr lang="zh-CN" altLang="en-US" sz="28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Φ</m:t>
                    </m:r>
                    <m:r>
                      <a:rPr lang="en-US" altLang="zh-CN" sz="28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: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416729"/>
                <a:ext cx="9124614" cy="523220"/>
              </a:xfrm>
              <a:prstGeom prst="rect">
                <a:avLst/>
              </a:prstGeom>
              <a:blipFill rotWithShape="0">
                <a:blip r:embed="rId7"/>
                <a:stretch>
                  <a:fillRect l="-1203" t="-11765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54984" y="5954123"/>
            <a:ext cx="2904056" cy="66637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525762" y="6000911"/>
            <a:ext cx="717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e.g.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9962814" y="5917976"/>
            <a:ext cx="215636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0" i="0" u="none" strike="noStrike" baseline="0" dirty="0" smtClean="0">
                <a:latin typeface=""/>
              </a:rPr>
              <a:t>(</a:t>
            </a:r>
            <a:r>
              <a:rPr lang="en-US" sz="1400" dirty="0" err="1" smtClean="0"/>
              <a:t>Cand</a:t>
            </a:r>
            <a:r>
              <a:rPr lang="en-US" altLang="zh-CN" sz="1400" dirty="0" err="1" smtClean="0"/>
              <a:t>aa</a:t>
            </a:r>
            <a:r>
              <a:rPr lang="en-US" sz="1400" dirty="0" err="1" smtClean="0"/>
              <a:t>es</a:t>
            </a:r>
            <a:r>
              <a:rPr lang="en-US" sz="1400" dirty="0"/>
              <a:t>, </a:t>
            </a:r>
            <a:r>
              <a:rPr lang="en-US" altLang="zh-CN" sz="1400" dirty="0" smtClean="0"/>
              <a:t>and</a:t>
            </a:r>
            <a:r>
              <a:rPr lang="zh-CN" altLang="en-US" sz="1400" dirty="0" smtClean="0"/>
              <a:t> </a:t>
            </a:r>
            <a:r>
              <a:rPr lang="en-US" sz="1400" dirty="0" smtClean="0"/>
              <a:t>Plan 2010</a:t>
            </a:r>
            <a:r>
              <a:rPr lang="en-US" altLang="zh-CN" sz="1400" dirty="0" smtClean="0"/>
              <a:t>,</a:t>
            </a:r>
            <a:r>
              <a:rPr lang="zh-CN" altLang="en-US" sz="1400" dirty="0" smtClean="0"/>
              <a:t> </a:t>
            </a:r>
            <a:endParaRPr lang="en-US" altLang="zh-CN" sz="1400" dirty="0" smtClean="0"/>
          </a:p>
          <a:p>
            <a:r>
              <a:rPr lang="en-US" sz="1400" dirty="0" err="1" smtClean="0"/>
              <a:t>Mazumder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et.</a:t>
            </a:r>
            <a:r>
              <a:rPr lang="zh-CN" altLang="en-US" sz="1400" dirty="0" smtClean="0"/>
              <a:t> </a:t>
            </a:r>
            <a:r>
              <a:rPr lang="en-US" altLang="zh-CN" sz="1400" dirty="0"/>
              <a:t>a</a:t>
            </a:r>
            <a:r>
              <a:rPr lang="en-US" altLang="zh-CN" sz="1400" dirty="0" smtClean="0"/>
              <a:t>l.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2010,</a:t>
            </a:r>
          </a:p>
          <a:p>
            <a:r>
              <a:rPr lang="en-US" sz="1400" b="1" i="1" u="none" strike="noStrike" baseline="0" dirty="0" err="1" smtClean="0">
                <a:latin typeface=""/>
              </a:rPr>
              <a:t>Gunasekar</a:t>
            </a:r>
            <a:r>
              <a:rPr lang="en-US" sz="1400" b="1" i="1" u="none" strike="noStrike" baseline="0" dirty="0" smtClean="0">
                <a:latin typeface=""/>
              </a:rPr>
              <a:t> et. al. 2014</a:t>
            </a:r>
            <a:r>
              <a:rPr lang="en-US" altLang="zh-CN" sz="1400" b="0" i="0" u="none" strike="noStrike" baseline="0" dirty="0" smtClean="0">
                <a:latin typeface=""/>
              </a:rPr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1388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2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Assumptions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for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low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rank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matrix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factorization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(LRMF)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0229" y="1837224"/>
            <a:ext cx="10515600" cy="55181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Question:</a:t>
            </a:r>
            <a:r>
              <a:rPr lang="zh-CN" altLang="en-US" dirty="0" smtClean="0"/>
              <a:t> </a:t>
            </a:r>
            <a:r>
              <a:rPr lang="en-US" altLang="zh-CN" dirty="0" smtClean="0"/>
              <a:t>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accurately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estimate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causal</a:t>
            </a:r>
            <a:r>
              <a:rPr lang="zh-CN" altLang="en-US" dirty="0" smtClean="0"/>
              <a:t> </a:t>
            </a:r>
            <a:r>
              <a:rPr lang="en-US" altLang="zh-CN" dirty="0" smtClean="0"/>
              <a:t>effects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messy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proxies?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199" y="2487438"/>
                <a:ext cx="1104900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4"/>
                <a:r>
                  <a:rPr lang="zh-CN" altLang="en-US" sz="2800" b="1" dirty="0" smtClean="0"/>
                  <a:t>            </a:t>
                </a:r>
                <a:r>
                  <a:rPr lang="en-US" altLang="zh-CN" sz="2800" b="1" dirty="0" smtClean="0"/>
                  <a:t>Low</a:t>
                </a:r>
                <a:r>
                  <a:rPr lang="zh-CN" altLang="en-US" sz="2800" b="1" dirty="0" smtClean="0"/>
                  <a:t> </a:t>
                </a:r>
                <a:r>
                  <a:rPr lang="en-US" altLang="zh-CN" sz="2800" b="1" dirty="0" smtClean="0"/>
                  <a:t>rank</a:t>
                </a:r>
                <a:r>
                  <a:rPr lang="zh-CN" altLang="en-US" sz="2800" b="1" dirty="0" smtClean="0"/>
                  <a:t> </a:t>
                </a:r>
                <a:r>
                  <a:rPr lang="en-US" altLang="zh-CN" sz="2800" b="1" dirty="0" smtClean="0"/>
                  <a:t>assumption</a:t>
                </a:r>
                <a:r>
                  <a:rPr lang="zh-CN" altLang="en-US" sz="2800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charset="0"/>
                      </a:rPr>
                      <m:t>𝑝</m:t>
                    </m:r>
                    <m:r>
                      <a:rPr lang="en-US" altLang="zh-CN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≫</m:t>
                    </m:r>
                    <m:r>
                      <a:rPr lang="en-US" altLang="zh-CN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𝑟</m:t>
                    </m:r>
                    <m:r>
                      <a:rPr lang="en-US" altLang="zh-CN" sz="28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:</m:t>
                    </m:r>
                  </m:oMath>
                </a14:m>
                <a:endParaRPr lang="en-US" altLang="zh-CN" sz="2800" dirty="0" smtClean="0"/>
              </a:p>
              <a:p>
                <a:r>
                  <a:rPr lang="en-US" altLang="zh-CN" sz="2800" dirty="0" smtClean="0">
                    <a:sym typeface="Wingdings"/>
                  </a:rPr>
                  <a:t>	</a:t>
                </a:r>
                <a:r>
                  <a:rPr lang="zh-CN" altLang="en-US" sz="2800" dirty="0">
                    <a:sym typeface="Wingdings"/>
                  </a:rPr>
                  <a:t> </a:t>
                </a:r>
                <a:r>
                  <a:rPr lang="zh-CN" altLang="en-US" sz="2800" dirty="0" smtClean="0">
                    <a:sym typeface="Wingdings"/>
                  </a:rPr>
                  <a:t>         </a:t>
                </a:r>
                <a:r>
                  <a:rPr lang="en-US" altLang="zh-CN" sz="2800" dirty="0" smtClean="0">
                    <a:sym typeface="Wingdings"/>
                  </a:rPr>
                  <a:t>	</a:t>
                </a:r>
                <a:endParaRPr lang="en-US" altLang="zh-CN" sz="280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487438"/>
                <a:ext cx="11049001" cy="954107"/>
              </a:xfrm>
              <a:prstGeom prst="rect">
                <a:avLst/>
              </a:prstGeom>
              <a:blipFill rotWithShape="0">
                <a:blip r:embed="rId2"/>
                <a:stretch>
                  <a:fillRect t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40229" y="5207698"/>
            <a:ext cx="111866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				Exponential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family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error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distribution</a:t>
            </a:r>
            <a:r>
              <a:rPr lang="zh-CN" altLang="en-US" sz="2800" b="1" dirty="0" smtClean="0"/>
              <a:t> </a:t>
            </a:r>
            <a:r>
              <a:rPr lang="en-US" altLang="zh-CN" sz="2800" dirty="0" smtClean="0"/>
              <a:t>assumption</a:t>
            </a:r>
            <a:r>
              <a:rPr lang="en-US" altLang="zh-CN" sz="2800" b="1" dirty="0"/>
              <a:t>.</a:t>
            </a:r>
            <a:endParaRPr lang="en-US" altLang="zh-CN" sz="2800" b="1" dirty="0" smtClean="0"/>
          </a:p>
          <a:p>
            <a:r>
              <a:rPr lang="en-US" altLang="zh-CN" sz="2800" dirty="0" smtClean="0"/>
              <a:t>	</a:t>
            </a:r>
            <a:r>
              <a:rPr lang="zh-CN" altLang="en-US" sz="2800" dirty="0" smtClean="0"/>
              <a:t>  </a:t>
            </a:r>
            <a:r>
              <a:rPr lang="en-US" sz="2800" dirty="0"/>
              <a:t>	</a:t>
            </a:r>
            <a:r>
              <a:rPr lang="en-US" sz="2800" dirty="0" smtClean="0"/>
              <a:t>	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740229" y="3822703"/>
            <a:ext cx="115649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	</a:t>
            </a:r>
            <a:r>
              <a:rPr lang="zh-CN" altLang="en-US" sz="2800" dirty="0" smtClean="0"/>
              <a:t>            </a:t>
            </a:r>
            <a:r>
              <a:rPr lang="en-US" altLang="zh-CN" sz="2800" dirty="0" smtClean="0"/>
              <a:t>	</a:t>
            </a:r>
            <a:r>
              <a:rPr lang="en-US" altLang="zh-CN" sz="2800" b="1" dirty="0" smtClean="0"/>
              <a:t>Missing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completely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at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random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assumption:</a:t>
            </a:r>
          </a:p>
          <a:p>
            <a:pPr lvl="3"/>
            <a:r>
              <a:rPr lang="zh-CN" altLang="en-US" sz="2800" dirty="0" smtClean="0"/>
              <a:t>   </a:t>
            </a:r>
            <a:r>
              <a:rPr lang="en-US" altLang="zh-CN" sz="2800" dirty="0" smtClean="0"/>
              <a:t>		</a:t>
            </a:r>
            <a:endParaRPr lang="en-US" altLang="zh-CN" sz="2800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337558" y="2321580"/>
            <a:ext cx="1637212" cy="17416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337558" y="1883499"/>
            <a:ext cx="1637212" cy="17416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337558" y="1892208"/>
            <a:ext cx="0" cy="455497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66059" y="1883499"/>
            <a:ext cx="0" cy="455497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9019901" y="1888009"/>
            <a:ext cx="1036322" cy="8708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9019901" y="2291208"/>
            <a:ext cx="1036322" cy="8708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9028610" y="1879183"/>
            <a:ext cx="0" cy="455497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0056223" y="1860438"/>
            <a:ext cx="0" cy="455497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2400" y="2546717"/>
            <a:ext cx="1638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altLang="zh-CN" sz="2800" b="1" dirty="0" smtClean="0"/>
              <a:t>Noisy?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740229" y="3875237"/>
            <a:ext cx="26100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altLang="zh-CN" sz="2800" b="1" dirty="0" err="1" smtClean="0"/>
              <a:t>Missingness</a:t>
            </a:r>
            <a:r>
              <a:rPr lang="en-US" altLang="zh-CN" sz="2800" b="1" dirty="0" smtClean="0"/>
              <a:t>?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740229" y="5239368"/>
            <a:ext cx="3833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altLang="zh-CN" sz="2800" b="1" dirty="0" smtClean="0"/>
              <a:t>Heterogeneous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data?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9300980" y="1346143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✔✔️</a:t>
            </a:r>
            <a:endParaRPr lang="en-US" sz="2800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072" y="1545169"/>
            <a:ext cx="191950" cy="29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854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/>
      <p:bldP spid="24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364" y="208368"/>
            <a:ext cx="10515600" cy="1325563"/>
          </a:xfrm>
        </p:spPr>
        <p:txBody>
          <a:bodyPr/>
          <a:lstStyle/>
          <a:p>
            <a:r>
              <a:rPr lang="en-US" altLang="zh-CN" b="1" dirty="0" smtClean="0"/>
              <a:t>Theoretical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guarantee</a:t>
            </a:r>
            <a:r>
              <a:rPr lang="zh-CN" altLang="en-US" b="1" dirty="0" smtClean="0"/>
              <a:t>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3479"/>
            <a:ext cx="10515600" cy="6052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Linear</a:t>
            </a:r>
            <a:r>
              <a:rPr lang="zh-CN" altLang="en-US" dirty="0" smtClean="0"/>
              <a:t> </a:t>
            </a:r>
            <a:r>
              <a:rPr lang="en-US" altLang="zh-CN" dirty="0" smtClean="0"/>
              <a:t>regression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                                                         </a:t>
            </a:r>
            <a:r>
              <a:rPr lang="en-US" altLang="zh-CN" dirty="0" smtClean="0"/>
              <a:t>;</a:t>
            </a:r>
            <a:r>
              <a:rPr lang="zh-CN" altLang="en-US" dirty="0" smtClean="0"/>
              <a:t>                                                          </a:t>
            </a:r>
            <a:endParaRPr lang="en-US" altLang="zh-C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674" y="1844624"/>
            <a:ext cx="4326326" cy="378554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799013" y="2368724"/>
            <a:ext cx="10515600" cy="618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Low</a:t>
            </a:r>
            <a:r>
              <a:rPr lang="zh-CN" altLang="en-US" dirty="0" smtClean="0"/>
              <a:t> </a:t>
            </a:r>
            <a:r>
              <a:rPr lang="en-US" altLang="zh-CN" dirty="0" smtClean="0"/>
              <a:t>rank,</a:t>
            </a:r>
            <a:r>
              <a:rPr lang="zh-CN" altLang="en-US" dirty="0" smtClean="0"/>
              <a:t> </a:t>
            </a:r>
            <a:r>
              <a:rPr lang="en-US" altLang="zh-CN" dirty="0" smtClean="0"/>
              <a:t>missing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completely</a:t>
            </a:r>
            <a:r>
              <a:rPr lang="zh-CN" altLang="en-US" dirty="0" smtClean="0"/>
              <a:t> </a:t>
            </a:r>
            <a:r>
              <a:rPr lang="en-US" altLang="zh-CN" dirty="0" smtClean="0"/>
              <a:t>at</a:t>
            </a:r>
            <a:r>
              <a:rPr lang="zh-CN" altLang="en-US" dirty="0" smtClean="0"/>
              <a:t> </a:t>
            </a:r>
            <a:r>
              <a:rPr lang="en-US" altLang="zh-CN" dirty="0" smtClean="0"/>
              <a:t>random,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exponential</a:t>
            </a:r>
            <a:r>
              <a:rPr lang="zh-CN" altLang="en-US" dirty="0" smtClean="0"/>
              <a:t> </a:t>
            </a:r>
            <a:r>
              <a:rPr lang="en-US" altLang="zh-CN" dirty="0" smtClean="0"/>
              <a:t>family</a:t>
            </a:r>
            <a:r>
              <a:rPr lang="zh-CN" altLang="en-US" dirty="0" smtClean="0"/>
              <a:t> </a:t>
            </a:r>
            <a:r>
              <a:rPr lang="en-US" altLang="zh-CN" dirty="0" smtClean="0"/>
              <a:t>noise;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12073" y="2921720"/>
            <a:ext cx="10515600" cy="618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Exponential</a:t>
            </a:r>
            <a:r>
              <a:rPr lang="zh-CN" altLang="en-US" dirty="0" smtClean="0"/>
              <a:t> </a:t>
            </a:r>
            <a:r>
              <a:rPr lang="en-US" altLang="zh-CN" dirty="0" smtClean="0"/>
              <a:t>family</a:t>
            </a:r>
            <a:r>
              <a:rPr lang="zh-CN" altLang="en-US" dirty="0" smtClean="0"/>
              <a:t> </a:t>
            </a:r>
            <a:r>
              <a:rPr lang="en-US" altLang="zh-CN" dirty="0" smtClean="0"/>
              <a:t>matrix</a:t>
            </a:r>
            <a:r>
              <a:rPr lang="zh-CN" altLang="en-US" dirty="0" smtClean="0"/>
              <a:t> </a:t>
            </a:r>
            <a:r>
              <a:rPr lang="en-US" altLang="zh-CN" dirty="0" smtClean="0"/>
              <a:t>factorization</a:t>
            </a:r>
            <a:r>
              <a:rPr lang="zh-CN" altLang="en-US" dirty="0" smtClean="0"/>
              <a:t> 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                                </a:t>
            </a:r>
            <a:r>
              <a:rPr lang="en-US" altLang="zh-CN" dirty="0" smtClean="0"/>
              <a:t>;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812073" y="3516586"/>
                <a:ext cx="10515600" cy="61830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almost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surely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not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linearly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dependent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with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/>
                  <a:t>;</a:t>
                </a:r>
                <a:endParaRPr lang="en-US" dirty="0"/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73" y="3516586"/>
                <a:ext cx="10515600" cy="618308"/>
              </a:xfrm>
              <a:prstGeom prst="rect">
                <a:avLst/>
              </a:prstGeom>
              <a:blipFill rotWithShape="0">
                <a:blip r:embed="rId4"/>
                <a:stretch>
                  <a:fillRect t="-9901" b="-12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794652" y="4992920"/>
                <a:ext cx="10515600" cy="61830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hr-HR" altLang="zh-CN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Ω</m:t>
                        </m:r>
                      </m:e>
                    </m:d>
                    <m:r>
                      <a:rPr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&gt;</m:t>
                    </m:r>
                    <m:r>
                      <a:rPr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𝑐𝑟𝑁</m:t>
                    </m:r>
                    <m:r>
                      <m:rPr>
                        <m:nor/>
                      </m:rPr>
                      <a:rPr lang="en-US" altLang="zh-CN">
                        <a:latin typeface="Cambria Math" charset="0"/>
                        <a:ea typeface="Cambria Math" charset="0"/>
                        <a:cs typeface="Cambria Math" charset="0"/>
                      </a:rPr>
                      <m:t>log</m:t>
                    </m:r>
                    <m:r>
                      <a:rPr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𝑁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and</a:t>
                </a:r>
                <a:r>
                  <a:rPr lang="zh-CN" altLang="en-US" dirty="0" smtClean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charset="0"/>
                          </a:rPr>
                          <m:t>1+</m:t>
                        </m:r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zh-CN" alt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𝛿</m:t>
                        </m:r>
                      </m:sup>
                    </m:sSup>
                    <m:r>
                      <a:rPr lang="en-US" altLang="zh-CN" b="0" i="1" smtClean="0">
                        <a:latin typeface="Cambria Math" charset="0"/>
                      </a:rPr>
                      <m:t>/</m:t>
                    </m:r>
                    <m:r>
                      <a:rPr lang="en-US" altLang="zh-CN" b="0" i="1" smtClean="0">
                        <a:latin typeface="Cambria Math" charset="0"/>
                      </a:rPr>
                      <m:t>𝑁</m:t>
                    </m:r>
                    <m:r>
                      <a:rPr lang="is-I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</m:oMath>
                </a14:m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for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positive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constants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δ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lang="zh-CN" alt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altLang="zh-CN" b="0" i="1" smtClean="0">
                        <a:latin typeface="Cambria Math" charset="0"/>
                      </a:rPr>
                      <m:t>𝑐</m:t>
                    </m:r>
                    <m:r>
                      <a:rPr lang="en-US" altLang="zh-CN" b="0" i="0" smtClean="0">
                        <a:latin typeface="Cambria Math" charset="0"/>
                      </a:rPr>
                      <m:t>;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652" y="4992920"/>
                <a:ext cx="10515600" cy="618308"/>
              </a:xfrm>
              <a:prstGeom prst="rect">
                <a:avLst/>
              </a:prstGeom>
              <a:blipFill rotWithShape="0">
                <a:blip r:embed="rId5"/>
                <a:stretch>
                  <a:fillRect t="-5941" b="-15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/>
              <p:cNvSpPr txBox="1">
                <a:spLocks/>
              </p:cNvSpPr>
              <p:nvPr/>
            </p:nvSpPr>
            <p:spPr>
              <a:xfrm>
                <a:off x="812073" y="4068168"/>
                <a:ext cx="13698406" cy="93617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altLang="zh-CN" dirty="0" smtClean="0"/>
                  <a:t>Regularity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condition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on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𝑈</m:t>
                    </m:r>
                    <m:r>
                      <a:rPr lang="en-US" altLang="zh-CN" b="0" i="0" smtClean="0">
                        <a:latin typeface="Cambria Math" charset="0"/>
                      </a:rPr>
                      <m:t>,</m:t>
                    </m:r>
                    <m:r>
                      <a:rPr lang="zh-CN" altLang="en-US" b="0" i="0" smtClean="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charset="0"/>
                      </a:rPr>
                      <m:t>V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such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that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for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Φ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𝑉</m:t>
                        </m:r>
                      </m:e>
                      <m:sup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dirty="0"/>
                  <a:t> </a:t>
                </a:r>
                <a:r>
                  <a:rPr lang="zh-CN" altLang="en-US" dirty="0" smtClean="0"/>
                  <a:t>                                                      </a:t>
                </a:r>
                <a:r>
                  <a:rPr lang="en-US" altLang="zh-CN" dirty="0" smtClean="0"/>
                  <a:t>bounded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away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from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with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high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probability.</a:t>
                </a:r>
                <a:r>
                  <a:rPr lang="zh-CN" alt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73" y="4068168"/>
                <a:ext cx="13698406" cy="936171"/>
              </a:xfrm>
              <a:prstGeom prst="rect">
                <a:avLst/>
              </a:prstGeom>
              <a:blipFill rotWithShape="0">
                <a:blip r:embed="rId6"/>
                <a:stretch>
                  <a:fillRect l="-801" t="-5844" b="-19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43079" y="3010806"/>
            <a:ext cx="2503896" cy="34884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02528" y="5768168"/>
            <a:ext cx="4439363" cy="78500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14400" y="5869567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Then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838200" y="1240258"/>
            <a:ext cx="1410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Assume</a:t>
            </a:r>
            <a:r>
              <a:rPr lang="zh-CN" altLang="en-US" sz="2800" dirty="0" smtClean="0"/>
              <a:t> 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49164" y="4575381"/>
            <a:ext cx="2987639" cy="41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207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9" grpId="0"/>
      <p:bldP spid="10" grpId="0"/>
      <p:bldP spid="12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Simulation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94" y="1825625"/>
            <a:ext cx="10443211" cy="4351338"/>
          </a:xfrm>
        </p:spPr>
      </p:pic>
    </p:spTree>
    <p:extLst>
      <p:ext uri="{BB962C8B-B14F-4D97-AF65-F5344CB8AC3E}">
        <p14:creationId xmlns:p14="http://schemas.microsoft.com/office/powerpoint/2010/main" val="100990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Data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analysis: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twins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mortality</a:t>
            </a:r>
            <a:r>
              <a:rPr lang="zh-CN" altLang="en-US" b="1" dirty="0" smtClean="0"/>
              <a:t>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17575"/>
          </a:xfrm>
        </p:spPr>
        <p:txBody>
          <a:bodyPr>
            <a:noAutofit/>
          </a:bodyPr>
          <a:lstStyle/>
          <a:p>
            <a:r>
              <a:rPr lang="en-US" dirty="0" smtClean="0"/>
              <a:t>N = 11984 twin pairs born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dirty="0" smtClean="0"/>
              <a:t>U.S. </a:t>
            </a:r>
            <a:r>
              <a:rPr lang="en-US" altLang="zh-CN" dirty="0" smtClean="0"/>
              <a:t>during</a:t>
            </a:r>
            <a:r>
              <a:rPr lang="zh-CN" altLang="en-US" dirty="0" smtClean="0"/>
              <a:t> </a:t>
            </a:r>
            <a:r>
              <a:rPr lang="en-US" dirty="0" smtClean="0"/>
              <a:t>1998-1991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dirty="0" smtClean="0"/>
              <a:t>weighed less than 2kg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dirty="0" err="1"/>
              <a:t>Louizos</a:t>
            </a:r>
            <a:r>
              <a:rPr lang="en-US" dirty="0"/>
              <a:t> et. al. 2017</a:t>
            </a:r>
            <a:r>
              <a:rPr lang="en-US" altLang="zh-CN" dirty="0" smtClean="0"/>
              <a:t>).</a:t>
            </a:r>
          </a:p>
          <a:p>
            <a:pPr lvl="1"/>
            <a:r>
              <a:rPr lang="en-US" dirty="0" smtClean="0"/>
              <a:t>covariates relating to parents, the pregnancy and birth for each pair of twins</a:t>
            </a:r>
            <a:r>
              <a:rPr lang="en-US" altLang="zh-CN" dirty="0" smtClean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16433" y="3597818"/>
                <a:ext cx="10515600" cy="9599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mr-IN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0</m:t>
                        </m:r>
                      </m:e>
                    </m:d>
                    <m:r>
                      <a:rPr lang="en-US" altLang="zh-CN" b="0" i="0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mr-IN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1</m:t>
                        </m:r>
                      </m:e>
                    </m:d>
                    <m:r>
                      <a:rPr lang="zh-CN" altLang="en-US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 smtClean="0"/>
                  <a:t>are first</a:t>
                </a:r>
                <a:r>
                  <a:rPr lang="en-US" altLang="zh-CN" dirty="0" smtClean="0"/>
                  <a:t>-</a:t>
                </a:r>
                <a:r>
                  <a:rPr lang="en-US" dirty="0" smtClean="0"/>
                  <a:t>year </a:t>
                </a:r>
                <a:r>
                  <a:rPr lang="en-US" altLang="zh-CN" dirty="0" smtClean="0"/>
                  <a:t>death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status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for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lighter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heavier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twin.</a:t>
                </a:r>
              </a:p>
              <a:p>
                <a:pPr lvl="1"/>
                <a:r>
                  <a:rPr lang="en-US" altLang="zh-CN" dirty="0" smtClean="0"/>
                  <a:t>Both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are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observed,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so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we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know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true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ATE.</a:t>
                </a:r>
              </a:p>
              <a:p>
                <a:pPr lvl="1"/>
                <a:endParaRPr lang="en-US" altLang="zh-CN" dirty="0" smtClean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33" y="3597818"/>
                <a:ext cx="10515600" cy="959946"/>
              </a:xfrm>
              <a:prstGeom prst="rect">
                <a:avLst/>
              </a:prstGeom>
              <a:blipFill rotWithShape="0">
                <a:blip r:embed="rId2"/>
                <a:stretch>
                  <a:fillRect t="-10127" r="-812" b="-44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2680243"/>
            <a:ext cx="10515600" cy="9175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16433" y="3109757"/>
            <a:ext cx="10515600" cy="9175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Goal:</a:t>
            </a:r>
            <a:r>
              <a:rPr lang="zh-CN" altLang="en-US" dirty="0"/>
              <a:t> </a:t>
            </a:r>
            <a:r>
              <a:rPr lang="en-US" altLang="zh-CN" dirty="0" smtClean="0"/>
              <a:t>estimate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/>
              <a:t>being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heavier</a:t>
            </a:r>
            <a:r>
              <a:rPr lang="zh-CN" altLang="en-US" dirty="0"/>
              <a:t> </a:t>
            </a:r>
            <a:r>
              <a:rPr lang="en-US" altLang="zh-CN" dirty="0"/>
              <a:t>twin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 smtClean="0"/>
              <a:t>first-year</a:t>
            </a:r>
            <a:r>
              <a:rPr lang="zh-CN" altLang="en-US" dirty="0" smtClean="0"/>
              <a:t> </a:t>
            </a:r>
            <a:r>
              <a:rPr lang="en-US" dirty="0" smtClean="0"/>
              <a:t>mortality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16433" y="4515393"/>
            <a:ext cx="10515600" cy="9175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Number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gestation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week</a:t>
            </a:r>
            <a:r>
              <a:rPr lang="zh-CN" altLang="en-US" dirty="0" smtClean="0"/>
              <a:t> </a:t>
            </a:r>
            <a:r>
              <a:rPr lang="en-US" altLang="zh-CN" dirty="0" smtClean="0"/>
              <a:t>(GESTAT10)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known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dirty="0" smtClean="0"/>
              <a:t>highly correlated with the outcome</a:t>
            </a:r>
            <a:r>
              <a:rPr lang="en-US" altLang="zh-CN" dirty="0" smtClean="0"/>
              <a:t>s.</a:t>
            </a:r>
          </a:p>
          <a:p>
            <a:pPr lvl="1"/>
            <a:r>
              <a:rPr lang="en-US" altLang="zh-CN" dirty="0" smtClean="0"/>
              <a:t>Categorical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variable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 </a:t>
            </a:r>
            <a:r>
              <a:rPr lang="en-US" altLang="zh-CN" dirty="0" smtClean="0"/>
              <a:t>0,</a:t>
            </a:r>
            <a:r>
              <a:rPr lang="zh-CN" altLang="en-US" dirty="0" smtClean="0"/>
              <a:t> </a:t>
            </a:r>
            <a:r>
              <a:rPr lang="en-US" altLang="zh-CN" dirty="0" smtClean="0"/>
              <a:t>1,</a:t>
            </a:r>
            <a:r>
              <a:rPr lang="zh-CN" altLang="en-US" dirty="0" smtClean="0"/>
              <a:t> </a:t>
            </a:r>
            <a:r>
              <a:rPr lang="mr-IN" altLang="zh-CN" dirty="0" smtClean="0"/>
              <a:t>…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9,</a:t>
            </a:r>
            <a:r>
              <a:rPr lang="zh-CN" altLang="en-US" dirty="0" smtClean="0"/>
              <a:t> </a:t>
            </a:r>
            <a:r>
              <a:rPr lang="en-US" altLang="zh-CN" dirty="0" smtClean="0"/>
              <a:t>indicating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number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gestation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weeks.</a:t>
            </a:r>
          </a:p>
        </p:txBody>
      </p:sp>
    </p:spTree>
    <p:extLst>
      <p:ext uri="{BB962C8B-B14F-4D97-AF65-F5344CB8AC3E}">
        <p14:creationId xmlns:p14="http://schemas.microsoft.com/office/powerpoint/2010/main" val="765636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8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</a:t>
            </a:r>
            <a:r>
              <a:rPr lang="en-US" altLang="zh-CN" b="1" dirty="0" smtClean="0"/>
              <a:t>wins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mortality: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simulate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observational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data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57692" y="1717305"/>
            <a:ext cx="1940611" cy="684583"/>
          </a:xfrm>
          <a:prstGeom prst="ellips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/>
              <a:t>Mortality</a:t>
            </a:r>
            <a:endParaRPr 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7966629" y="1695827"/>
            <a:ext cx="1985961" cy="791976"/>
          </a:xfrm>
          <a:prstGeom prst="ellips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/>
              <a:t>Heavier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Twin?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4485077" y="3252385"/>
            <a:ext cx="2641600" cy="747790"/>
          </a:xfrm>
          <a:prstGeom prst="ellips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/>
              <a:t>GESTAT10</a:t>
            </a:r>
            <a:endParaRPr lang="en-US" sz="24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993519" y="2373249"/>
            <a:ext cx="1709110" cy="101525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6918581" y="2442124"/>
            <a:ext cx="1531761" cy="946699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527465" y="2090171"/>
            <a:ext cx="4422976" cy="21479"/>
          </a:xfrm>
          <a:prstGeom prst="straightConnector1">
            <a:avLst/>
          </a:prstGeom>
          <a:ln w="31750">
            <a:headEnd type="none"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822754" y="1295717"/>
                <a:ext cx="14234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charset="0"/>
                        </a:rPr>
                        <m:t>𝑌</m:t>
                      </m:r>
                      <m:r>
                        <a:rPr lang="en-US" altLang="zh-CN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charset="0"/>
                        </a:rPr>
                        <m:t>𝑌</m:t>
                      </m:r>
                      <m:d>
                        <m:dPr>
                          <m:ctrlPr>
                            <a:rPr lang="mr-IN" altLang="zh-CN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754" y="1295717"/>
                <a:ext cx="1423459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065417" y="2823815"/>
                <a:ext cx="147290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charset="0"/>
                        </a:rPr>
                        <m:t>𝑈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5417" y="2823815"/>
                <a:ext cx="1472907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257466" y="1295717"/>
                <a:ext cx="14729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charset="0"/>
                        </a:rPr>
                        <m:t>𝑇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7466" y="1295717"/>
                <a:ext cx="1472907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256177" y="3237831"/>
                <a:ext cx="4901983" cy="4606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charset="0"/>
                        </a:rPr>
                        <m:t>𝑇</m:t>
                      </m:r>
                      <m:r>
                        <a:rPr lang="en-US" altLang="zh-CN" sz="2000" b="0" i="1" smtClean="0">
                          <a:latin typeface="Cambria Math" charset="0"/>
                        </a:rPr>
                        <m:t>|</m:t>
                      </m:r>
                      <m:r>
                        <a:rPr lang="en-US" altLang="zh-CN" sz="2000" b="0" i="1" smtClean="0">
                          <a:latin typeface="Cambria Math" charset="0"/>
                        </a:rPr>
                        <m:t>𝑈</m:t>
                      </m:r>
                      <m:r>
                        <a:rPr lang="zh-CN" altLang="en-US" sz="2000" b="0" i="1" smtClean="0">
                          <a:latin typeface="Cambria Math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charset="0"/>
                        </a:rPr>
                        <m:t>~</m:t>
                      </m:r>
                      <m:r>
                        <a:rPr lang="zh-CN" altLang="en-US" sz="2000" b="0" i="1" smtClean="0">
                          <a:latin typeface="Cambria Math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000" b="0" i="0" smtClean="0">
                          <a:latin typeface="Cambria Math" charset="0"/>
                        </a:rPr>
                        <m:t>Bernoulli</m:t>
                      </m:r>
                      <m:d>
                        <m:dPr>
                          <m:ctrlPr>
                            <a:rPr lang="mr-IN" altLang="zh-CN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zh-CN" sz="2000" b="0" i="0" smtClean="0">
                              <a:latin typeface="Cambria Math" charset="0"/>
                            </a:rPr>
                            <m:t>SoftMax</m:t>
                          </m:r>
                          <m:d>
                            <m:dPr>
                              <m:ctrlPr>
                                <a:rPr lang="mr-IN" altLang="zh-CN" sz="20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charset="0"/>
                                </a:rPr>
                                <m:t>5</m:t>
                              </m:r>
                              <m:d>
                                <m:dPr>
                                  <m:ctrlPr>
                                    <a:rPr lang="mr-IN" altLang="zh-CN" sz="20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charset="0"/>
                                    </a:rPr>
                                    <m:t>𝑈</m:t>
                                  </m:r>
                                  <m:r>
                                    <a:rPr lang="en-US" altLang="zh-CN" sz="2000" b="0" i="1" smtClean="0">
                                      <a:latin typeface="Cambria Math" charset="0"/>
                                    </a:rPr>
                                    <m:t>/10− 0.1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zh-CN" altLang="en-US" sz="2000" b="0" i="1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177" y="3237831"/>
                <a:ext cx="4901983" cy="46063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/>
              <p:cNvSpPr/>
              <p:nvPr/>
            </p:nvSpPr>
            <p:spPr>
              <a:xfrm>
                <a:off x="1541504" y="4880555"/>
                <a:ext cx="1985961" cy="644404"/>
              </a:xfrm>
              <a:prstGeom prst="ellips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4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504" y="4880555"/>
                <a:ext cx="1985961" cy="644404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/>
              <p:cNvSpPr/>
              <p:nvPr/>
            </p:nvSpPr>
            <p:spPr>
              <a:xfrm>
                <a:off x="3931158" y="4880556"/>
                <a:ext cx="1985961" cy="597130"/>
              </a:xfrm>
              <a:prstGeom prst="ellips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Oval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158" y="4880556"/>
                <a:ext cx="1985961" cy="597130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38100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/>
              <p:cNvSpPr/>
              <p:nvPr/>
            </p:nvSpPr>
            <p:spPr>
              <a:xfrm>
                <a:off x="8873039" y="4880555"/>
                <a:ext cx="1985961" cy="662509"/>
              </a:xfrm>
              <a:prstGeom prst="ellips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6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3039" y="4880555"/>
                <a:ext cx="1985961" cy="662509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/>
          <p:cNvSpPr/>
          <p:nvPr/>
        </p:nvSpPr>
        <p:spPr>
          <a:xfrm>
            <a:off x="6759022" y="5094577"/>
            <a:ext cx="158491" cy="1523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097686" y="5094581"/>
            <a:ext cx="158491" cy="1523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453288" y="5094581"/>
            <a:ext cx="158491" cy="1523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791950" y="5094584"/>
            <a:ext cx="158491" cy="1523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123346" y="4735691"/>
            <a:ext cx="9915363" cy="0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1130578" y="4738033"/>
            <a:ext cx="14465" cy="920597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1104692" y="5658634"/>
            <a:ext cx="9934015" cy="43152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1038707" y="4781189"/>
            <a:ext cx="1" cy="877445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6" idx="3"/>
            <a:endCxn id="24" idx="0"/>
          </p:cNvCxnSpPr>
          <p:nvPr/>
        </p:nvCxnSpPr>
        <p:spPr>
          <a:xfrm flipH="1">
            <a:off x="2534485" y="3890664"/>
            <a:ext cx="2337445" cy="989891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6" idx="4"/>
            <a:endCxn id="25" idx="0"/>
          </p:cNvCxnSpPr>
          <p:nvPr/>
        </p:nvCxnSpPr>
        <p:spPr>
          <a:xfrm flipH="1">
            <a:off x="4924139" y="4000175"/>
            <a:ext cx="881738" cy="880381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6" idx="5"/>
            <a:endCxn id="26" idx="0"/>
          </p:cNvCxnSpPr>
          <p:nvPr/>
        </p:nvCxnSpPr>
        <p:spPr>
          <a:xfrm>
            <a:off x="6739824" y="3890664"/>
            <a:ext cx="3126196" cy="989891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3703207" y="5869844"/>
                <a:ext cx="4434034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 </a:t>
                </a:r>
                <a:r>
                  <a:rPr lang="en-US" altLang="zh-CN" sz="2400" dirty="0"/>
                  <a:t>=</a:t>
                </a:r>
                <a:r>
                  <a:rPr lang="zh-CN" alt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charset="0"/>
                      </a:rPr>
                      <m:t>𝑈</m:t>
                    </m:r>
                    <m:r>
                      <a:rPr lang="en-US" altLang="zh-CN" sz="2400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altLang="zh-CN" sz="2400" dirty="0" smtClean="0"/>
                  <a:t>randomly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perturbed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err="1" smtClean="0"/>
                  <a:t>w.p</a:t>
                </a:r>
                <a:r>
                  <a:rPr lang="en-US" altLang="zh-CN" sz="2400" dirty="0" smtClean="0"/>
                  <a:t>.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0.5</a:t>
                </a:r>
                <a:endParaRPr lang="en-US" sz="24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207" y="5869844"/>
                <a:ext cx="4434034" cy="399084"/>
              </a:xfrm>
              <a:prstGeom prst="rect">
                <a:avLst/>
              </a:prstGeom>
              <a:blipFill rotWithShape="0">
                <a:blip r:embed="rId9"/>
                <a:stretch>
                  <a:fillRect l="-2335" t="-130769" r="-3159" b="-15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>
            <a:off x="4624414" y="6245813"/>
            <a:ext cx="2733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/>
              <a:t>Missingness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w.p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0.3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84155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/>
      <p:bldP spid="22" grpId="0"/>
      <p:bldP spid="23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47" grpId="0"/>
      <p:bldP spid="4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</a:t>
            </a:r>
            <a:r>
              <a:rPr lang="en-US" altLang="zh-CN" b="1" dirty="0" smtClean="0"/>
              <a:t>wins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mortality: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result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79" y="1594894"/>
            <a:ext cx="5199573" cy="4726885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669" y="1432993"/>
            <a:ext cx="5188131" cy="471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66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Usual</a:t>
            </a:r>
            <a:r>
              <a:rPr lang="zh-CN" altLang="en-US" dirty="0" smtClean="0"/>
              <a:t> </a:t>
            </a:r>
            <a:r>
              <a:rPr lang="en-US" altLang="zh-CN" dirty="0" smtClean="0"/>
              <a:t>causal</a:t>
            </a:r>
            <a:r>
              <a:rPr lang="zh-CN" altLang="en-US" dirty="0" smtClean="0"/>
              <a:t> </a:t>
            </a:r>
            <a:r>
              <a:rPr lang="en-US" altLang="zh-CN" dirty="0" smtClean="0"/>
              <a:t>estimator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biased</a:t>
            </a:r>
            <a:r>
              <a:rPr lang="zh-CN" altLang="en-US" dirty="0" smtClean="0"/>
              <a:t> </a:t>
            </a:r>
            <a:r>
              <a:rPr lang="en-US" altLang="zh-CN" dirty="0"/>
              <a:t>u</a:t>
            </a:r>
            <a:r>
              <a:rPr lang="en-US" altLang="zh-CN" dirty="0" smtClean="0"/>
              <a:t>nder</a:t>
            </a:r>
            <a:r>
              <a:rPr lang="zh-CN" altLang="en-US" dirty="0" smtClean="0"/>
              <a:t> </a:t>
            </a:r>
            <a:r>
              <a:rPr lang="en-US" altLang="zh-CN" dirty="0" smtClean="0"/>
              <a:t>unmeasured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confounding.</a:t>
            </a:r>
          </a:p>
          <a:p>
            <a:r>
              <a:rPr lang="en-US" altLang="zh-CN" dirty="0" smtClean="0"/>
              <a:t>Using</a:t>
            </a:r>
            <a:r>
              <a:rPr lang="zh-CN" altLang="en-US" dirty="0" smtClean="0"/>
              <a:t> </a:t>
            </a:r>
            <a:r>
              <a:rPr lang="en-US" altLang="zh-CN" b="1" dirty="0" smtClean="0"/>
              <a:t>a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large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number</a:t>
            </a:r>
            <a:r>
              <a:rPr lang="zh-CN" altLang="en-US" b="1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proxies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b="1" dirty="0" smtClean="0"/>
              <a:t>a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small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number</a:t>
            </a:r>
            <a:r>
              <a:rPr lang="zh-CN" altLang="en-US" b="1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unmeasured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confounders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reduce</a:t>
            </a:r>
            <a:r>
              <a:rPr lang="zh-CN" altLang="en-US" dirty="0" smtClean="0"/>
              <a:t> </a:t>
            </a:r>
            <a:r>
              <a:rPr lang="en-US" altLang="zh-CN" dirty="0" smtClean="0"/>
              <a:t>bias.</a:t>
            </a:r>
          </a:p>
          <a:p>
            <a:r>
              <a:rPr lang="en-US" altLang="zh-CN" dirty="0" smtClean="0"/>
              <a:t>Low</a:t>
            </a:r>
            <a:r>
              <a:rPr lang="zh-CN" altLang="en-US" dirty="0" smtClean="0"/>
              <a:t> </a:t>
            </a:r>
            <a:r>
              <a:rPr lang="en-US" altLang="zh-CN" dirty="0" smtClean="0"/>
              <a:t>rank</a:t>
            </a:r>
            <a:r>
              <a:rPr lang="zh-CN" altLang="en-US" dirty="0" smtClean="0"/>
              <a:t> </a:t>
            </a:r>
            <a:r>
              <a:rPr lang="en-US" altLang="zh-CN" dirty="0" smtClean="0"/>
              <a:t>matrix</a:t>
            </a:r>
            <a:r>
              <a:rPr lang="zh-CN" altLang="en-US" dirty="0" smtClean="0"/>
              <a:t> </a:t>
            </a:r>
            <a:r>
              <a:rPr lang="en-US" altLang="zh-CN" dirty="0" smtClean="0"/>
              <a:t>factorization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</a:t>
            </a:r>
            <a:r>
              <a:rPr lang="zh-CN" altLang="en-US" dirty="0" smtClean="0"/>
              <a:t> </a:t>
            </a:r>
            <a:r>
              <a:rPr lang="en-US" altLang="zh-CN" dirty="0" smtClean="0"/>
              <a:t>effective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way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proxies:</a:t>
            </a:r>
            <a:r>
              <a:rPr lang="zh-CN" altLang="en-US" dirty="0" smtClean="0"/>
              <a:t> </a:t>
            </a:r>
            <a:r>
              <a:rPr lang="en-US" altLang="zh-CN" dirty="0" smtClean="0"/>
              <a:t>it</a:t>
            </a:r>
          </a:p>
          <a:p>
            <a:pPr lvl="1"/>
            <a:r>
              <a:rPr lang="en-US" altLang="zh-CN" dirty="0" smtClean="0"/>
              <a:t>Effectively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denoises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proxies;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r>
              <a:rPr lang="en-US" altLang="zh-CN" dirty="0"/>
              <a:t>a</a:t>
            </a:r>
            <a:r>
              <a:rPr lang="en-US" altLang="zh-CN" dirty="0" smtClean="0"/>
              <a:t>dapts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missing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values;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r>
              <a:rPr lang="en-US" altLang="zh-CN" dirty="0"/>
              <a:t>a</a:t>
            </a:r>
            <a:r>
              <a:rPr lang="en-US" dirty="0" smtClean="0"/>
              <a:t>ccommodates</a:t>
            </a:r>
            <a:r>
              <a:rPr lang="zh-CN" altLang="en-US" dirty="0" smtClean="0"/>
              <a:t> </a:t>
            </a:r>
            <a:r>
              <a:rPr lang="en-US" altLang="zh-CN" dirty="0" smtClean="0"/>
              <a:t>heterogeneous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types;</a:t>
            </a:r>
          </a:p>
          <a:p>
            <a:pPr lvl="1"/>
            <a:r>
              <a:rPr lang="en-US" dirty="0" smtClean="0"/>
              <a:t>enhance</a:t>
            </a:r>
            <a:r>
              <a:rPr lang="en-US" altLang="zh-CN" dirty="0" smtClean="0"/>
              <a:t>s</a:t>
            </a:r>
            <a:r>
              <a:rPr lang="en-US" dirty="0" smtClean="0"/>
              <a:t> </a:t>
            </a:r>
            <a:r>
              <a:rPr lang="en-US" altLang="zh-CN" dirty="0" smtClean="0"/>
              <a:t>many</a:t>
            </a:r>
            <a:r>
              <a:rPr lang="zh-CN" altLang="en-US" dirty="0" smtClean="0"/>
              <a:t> </a:t>
            </a:r>
            <a:r>
              <a:rPr lang="en-US" altLang="zh-CN" dirty="0" smtClean="0"/>
              <a:t>popular</a:t>
            </a:r>
            <a:r>
              <a:rPr lang="zh-CN" altLang="en-US" dirty="0" smtClean="0"/>
              <a:t> </a:t>
            </a:r>
            <a:r>
              <a:rPr lang="en-US" dirty="0" smtClean="0"/>
              <a:t>causal inference methods</a:t>
            </a:r>
            <a:r>
              <a:rPr lang="en-US" altLang="zh-CN" dirty="0" smtClean="0"/>
              <a:t>;</a:t>
            </a:r>
          </a:p>
          <a:p>
            <a:pPr lvl="1"/>
            <a:r>
              <a:rPr lang="en-US" altLang="zh-CN" dirty="0"/>
              <a:t>e</a:t>
            </a:r>
            <a:r>
              <a:rPr lang="en-US" altLang="zh-CN" dirty="0" smtClean="0"/>
              <a:t>njoys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theoretical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guarantee.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0139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325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Kallus, Nathan, </a:t>
            </a:r>
            <a:r>
              <a:rPr lang="en-US" b="1" dirty="0"/>
              <a:t>Xiaojie Mao</a:t>
            </a:r>
            <a:r>
              <a:rPr lang="en-US" dirty="0"/>
              <a:t>, and Madeleine </a:t>
            </a:r>
            <a:r>
              <a:rPr lang="en-US" dirty="0" err="1"/>
              <a:t>Udell</a:t>
            </a:r>
            <a:r>
              <a:rPr lang="en-US" dirty="0"/>
              <a:t>. "Causal inference with noisy and missing covariates via matrix factorization." </a:t>
            </a:r>
            <a:r>
              <a:rPr lang="en-US" b="1" i="1" dirty="0"/>
              <a:t>Advances in neural information processing systems</a:t>
            </a:r>
            <a:r>
              <a:rPr lang="en-US" dirty="0"/>
              <a:t>. 2018.</a:t>
            </a:r>
            <a:endParaRPr lang="en-US" altLang="zh-CN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altLang="zh-CN" dirty="0" smtClean="0"/>
              <a:t>Contact:</a:t>
            </a:r>
            <a:r>
              <a:rPr lang="zh-CN" altLang="en-US" dirty="0" smtClean="0"/>
              <a:t> </a:t>
            </a:r>
            <a:r>
              <a:rPr lang="en-US" altLang="zh-CN" dirty="0" smtClean="0"/>
              <a:t>xm77@cornell.edu</a:t>
            </a:r>
            <a:r>
              <a:rPr lang="zh-CN" altLang="en-US" dirty="0" smtClean="0"/>
              <a:t>      </a:t>
            </a:r>
            <a:r>
              <a:rPr lang="en-US" altLang="zh-CN" dirty="0" smtClean="0"/>
              <a:t>Website:</a:t>
            </a:r>
            <a:r>
              <a:rPr lang="zh-CN" altLang="en-US" dirty="0" smtClean="0"/>
              <a:t> </a:t>
            </a:r>
            <a:r>
              <a:rPr lang="en-US" dirty="0" smtClean="0"/>
              <a:t>https://xiaojiemao.github.io/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93622" y="4493623"/>
            <a:ext cx="30350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smtClean="0"/>
              <a:t>Thank</a:t>
            </a:r>
            <a:r>
              <a:rPr lang="zh-CN" altLang="en-US" sz="4800" b="1" dirty="0" smtClean="0"/>
              <a:t> </a:t>
            </a:r>
            <a:r>
              <a:rPr lang="en-US" altLang="zh-CN" sz="4800" b="1" dirty="0" smtClean="0"/>
              <a:t>you</a:t>
            </a:r>
            <a:r>
              <a:rPr lang="en-US" altLang="zh-CN" sz="4800" b="1" dirty="0"/>
              <a:t>!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51759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629275" cy="1325563"/>
          </a:xfrm>
        </p:spPr>
        <p:txBody>
          <a:bodyPr/>
          <a:lstStyle/>
          <a:p>
            <a:r>
              <a:rPr lang="en-US" altLang="zh-CN" b="1" dirty="0" smtClean="0"/>
              <a:t>Causal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Inference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under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unmeasured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confounders</a:t>
            </a:r>
            <a:endParaRPr lang="en-US" b="1" dirty="0"/>
          </a:p>
        </p:txBody>
      </p:sp>
      <p:sp>
        <p:nvSpPr>
          <p:cNvPr id="37" name="Oval 36"/>
          <p:cNvSpPr/>
          <p:nvPr/>
        </p:nvSpPr>
        <p:spPr>
          <a:xfrm>
            <a:off x="1557692" y="2832008"/>
            <a:ext cx="1985961" cy="1168400"/>
          </a:xfrm>
          <a:prstGeom prst="ellips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dirty="0"/>
              <a:t>Earning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7966629" y="2810530"/>
            <a:ext cx="1985961" cy="1168400"/>
          </a:xfrm>
          <a:prstGeom prst="ellips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dirty="0"/>
              <a:t>College</a:t>
            </a:r>
            <a:endParaRPr lang="en-US" sz="2800" dirty="0"/>
          </a:p>
        </p:txBody>
      </p:sp>
      <p:sp>
        <p:nvSpPr>
          <p:cNvPr id="39" name="Oval 38"/>
          <p:cNvSpPr/>
          <p:nvPr/>
        </p:nvSpPr>
        <p:spPr>
          <a:xfrm>
            <a:off x="4470956" y="4583412"/>
            <a:ext cx="2641600" cy="1168400"/>
          </a:xfrm>
          <a:prstGeom prst="ellips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dirty="0"/>
              <a:t>Intelligence</a:t>
            </a:r>
            <a:endParaRPr lang="en-US" sz="2800" dirty="0"/>
          </a:p>
        </p:txBody>
      </p:sp>
      <p:cxnSp>
        <p:nvCxnSpPr>
          <p:cNvPr id="43" name="Straight Arrow Connector 42"/>
          <p:cNvCxnSpPr>
            <a:stCxn id="44" idx="1"/>
          </p:cNvCxnSpPr>
          <p:nvPr/>
        </p:nvCxnSpPr>
        <p:spPr>
          <a:xfrm flipH="1" flipV="1">
            <a:off x="3252815" y="3829300"/>
            <a:ext cx="1604995" cy="92522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4" idx="7"/>
            <a:endCxn id="43" idx="3"/>
          </p:cNvCxnSpPr>
          <p:nvPr/>
        </p:nvCxnSpPr>
        <p:spPr>
          <a:xfrm flipV="1">
            <a:off x="6725705" y="3807822"/>
            <a:ext cx="1531761" cy="946699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294564" y="2529870"/>
            <a:ext cx="2521272" cy="0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294564" y="2529871"/>
            <a:ext cx="0" cy="1744135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294565" y="4257070"/>
            <a:ext cx="2539924" cy="0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815837" y="2560802"/>
            <a:ext cx="18652" cy="1727200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675791" y="2529870"/>
            <a:ext cx="2521272" cy="0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7675791" y="2529871"/>
            <a:ext cx="0" cy="1744135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675791" y="4257070"/>
            <a:ext cx="2539924" cy="0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0197063" y="2560802"/>
            <a:ext cx="18652" cy="1727200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3" idx="2"/>
          </p:cNvCxnSpPr>
          <p:nvPr/>
        </p:nvCxnSpPr>
        <p:spPr>
          <a:xfrm flipH="1">
            <a:off x="3543651" y="3394731"/>
            <a:ext cx="4422976" cy="21479"/>
          </a:xfrm>
          <a:prstGeom prst="straightConnector1">
            <a:avLst/>
          </a:prstGeom>
          <a:ln w="31750">
            <a:headEnd type="none"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645066" y="4377967"/>
            <a:ext cx="2919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/>
              <a:t>Treatment/intervention</a:t>
            </a:r>
            <a:endParaRPr lang="en-US" sz="2000" dirty="0"/>
          </a:p>
        </p:txBody>
      </p:sp>
      <p:sp>
        <p:nvSpPr>
          <p:cNvPr id="66" name="TextBox 65"/>
          <p:cNvSpPr txBox="1"/>
          <p:nvPr/>
        </p:nvSpPr>
        <p:spPr>
          <a:xfrm>
            <a:off x="1851529" y="4378485"/>
            <a:ext cx="1423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outcome</a:t>
            </a:r>
            <a:endParaRPr lang="en-US" sz="2000" dirty="0"/>
          </a:p>
        </p:txBody>
      </p:sp>
      <p:sp>
        <p:nvSpPr>
          <p:cNvPr id="67" name="TextBox 66"/>
          <p:cNvSpPr txBox="1"/>
          <p:nvPr/>
        </p:nvSpPr>
        <p:spPr>
          <a:xfrm>
            <a:off x="5055303" y="3792462"/>
            <a:ext cx="14729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Unobserved</a:t>
            </a:r>
            <a:r>
              <a:rPr lang="zh-CN" altLang="en-US" sz="2000" dirty="0"/>
              <a:t> </a:t>
            </a:r>
            <a:r>
              <a:rPr lang="en-US" altLang="zh-CN" sz="2000" dirty="0"/>
              <a:t>Confounder</a:t>
            </a:r>
            <a:endParaRPr lang="en-US" sz="2000" dirty="0"/>
          </a:p>
        </p:txBody>
      </p:sp>
      <p:sp>
        <p:nvSpPr>
          <p:cNvPr id="69" name="TextBox 68"/>
          <p:cNvSpPr txBox="1"/>
          <p:nvPr/>
        </p:nvSpPr>
        <p:spPr>
          <a:xfrm>
            <a:off x="4688478" y="2717778"/>
            <a:ext cx="2085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Causal</a:t>
            </a:r>
            <a:r>
              <a:rPr lang="zh-CN" altLang="en-US" sz="2800" dirty="0"/>
              <a:t> </a:t>
            </a:r>
            <a:r>
              <a:rPr lang="en-US" altLang="zh-CN" sz="2800" dirty="0"/>
              <a:t>Effect?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26855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65" grpId="0"/>
      <p:bldP spid="66" grpId="0"/>
      <p:bldP spid="67" grpId="0"/>
      <p:bldP spid="6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692604" y="748379"/>
            <a:ext cx="1985961" cy="1168400"/>
          </a:xfrm>
          <a:prstGeom prst="ellips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dirty="0"/>
              <a:t>Earning</a:t>
            </a:r>
            <a:endParaRPr lang="en-US" sz="2800" dirty="0"/>
          </a:p>
        </p:txBody>
      </p:sp>
      <p:sp>
        <p:nvSpPr>
          <p:cNvPr id="5" name="Oval 4"/>
          <p:cNvSpPr/>
          <p:nvPr/>
        </p:nvSpPr>
        <p:spPr>
          <a:xfrm>
            <a:off x="8101541" y="726901"/>
            <a:ext cx="1985961" cy="1168400"/>
          </a:xfrm>
          <a:prstGeom prst="ellips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dirty="0"/>
              <a:t>College</a:t>
            </a:r>
            <a:endParaRPr lang="en-US" sz="2800" dirty="0"/>
          </a:p>
        </p:txBody>
      </p:sp>
      <p:sp>
        <p:nvSpPr>
          <p:cNvPr id="6" name="Oval 5"/>
          <p:cNvSpPr/>
          <p:nvPr/>
        </p:nvSpPr>
        <p:spPr>
          <a:xfrm>
            <a:off x="4605868" y="2499783"/>
            <a:ext cx="2641600" cy="1168400"/>
          </a:xfrm>
          <a:prstGeom prst="ellips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dirty="0"/>
              <a:t>Intelligence</a:t>
            </a:r>
            <a:endParaRPr lang="en-US" sz="2800" dirty="0"/>
          </a:p>
        </p:txBody>
      </p:sp>
      <p:sp>
        <p:nvSpPr>
          <p:cNvPr id="7" name="Oval 6"/>
          <p:cNvSpPr/>
          <p:nvPr/>
        </p:nvSpPr>
        <p:spPr>
          <a:xfrm>
            <a:off x="1503633" y="4806951"/>
            <a:ext cx="1985961" cy="1168400"/>
          </a:xfrm>
          <a:prstGeom prst="ellips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dirty="0"/>
              <a:t>IQ</a:t>
            </a:r>
            <a:endParaRPr lang="en-US" sz="2800" dirty="0"/>
          </a:p>
        </p:txBody>
      </p:sp>
      <p:sp>
        <p:nvSpPr>
          <p:cNvPr id="8" name="Oval 7"/>
          <p:cNvSpPr/>
          <p:nvPr/>
        </p:nvSpPr>
        <p:spPr>
          <a:xfrm>
            <a:off x="3922449" y="4806951"/>
            <a:ext cx="1985961" cy="1168400"/>
          </a:xfrm>
          <a:prstGeom prst="ellips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dirty="0"/>
              <a:t>GPA</a:t>
            </a:r>
            <a:endParaRPr lang="en-US" sz="2800" dirty="0"/>
          </a:p>
        </p:txBody>
      </p:sp>
      <p:sp>
        <p:nvSpPr>
          <p:cNvPr id="9" name="Oval 8"/>
          <p:cNvSpPr/>
          <p:nvPr/>
        </p:nvSpPr>
        <p:spPr>
          <a:xfrm>
            <a:off x="8864330" y="4806951"/>
            <a:ext cx="1985961" cy="1168400"/>
          </a:xfrm>
          <a:prstGeom prst="ellips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dirty="0" smtClean="0"/>
              <a:t>Scholar-ship</a:t>
            </a:r>
            <a:endParaRPr lang="en-US" sz="2800" dirty="0"/>
          </a:p>
        </p:txBody>
      </p:sp>
      <p:cxnSp>
        <p:nvCxnSpPr>
          <p:cNvPr id="10" name="Straight Arrow Connector 9"/>
          <p:cNvCxnSpPr>
            <a:stCxn id="11" idx="1"/>
            <a:endCxn id="9" idx="5"/>
          </p:cNvCxnSpPr>
          <p:nvPr/>
        </p:nvCxnSpPr>
        <p:spPr>
          <a:xfrm flipH="1" flipV="1">
            <a:off x="3387727" y="1745671"/>
            <a:ext cx="1604995" cy="92522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1" idx="7"/>
            <a:endCxn id="10" idx="3"/>
          </p:cNvCxnSpPr>
          <p:nvPr/>
        </p:nvCxnSpPr>
        <p:spPr>
          <a:xfrm flipV="1">
            <a:off x="6860617" y="1724193"/>
            <a:ext cx="1531761" cy="946699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1" idx="3"/>
          </p:cNvCxnSpPr>
          <p:nvPr/>
        </p:nvCxnSpPr>
        <p:spPr>
          <a:xfrm flipH="1">
            <a:off x="2869143" y="3497076"/>
            <a:ext cx="2123579" cy="1309875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4" idx="0"/>
          </p:cNvCxnSpPr>
          <p:nvPr/>
        </p:nvCxnSpPr>
        <p:spPr>
          <a:xfrm flipH="1">
            <a:off x="4915429" y="3668185"/>
            <a:ext cx="774172" cy="1138767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750313" y="5317065"/>
            <a:ext cx="158491" cy="1523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088977" y="5317069"/>
            <a:ext cx="158491" cy="1523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444579" y="5317069"/>
            <a:ext cx="158491" cy="1523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783241" y="5317072"/>
            <a:ext cx="158491" cy="1523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1" idx="5"/>
            <a:endCxn id="15" idx="1"/>
          </p:cNvCxnSpPr>
          <p:nvPr/>
        </p:nvCxnSpPr>
        <p:spPr>
          <a:xfrm>
            <a:off x="6860617" y="3497077"/>
            <a:ext cx="2294551" cy="1480983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429476" y="446241"/>
            <a:ext cx="2521272" cy="0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429476" y="446242"/>
            <a:ext cx="0" cy="1744135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429477" y="2173441"/>
            <a:ext cx="2539924" cy="0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950749" y="477173"/>
            <a:ext cx="18652" cy="1727200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810703" y="446241"/>
            <a:ext cx="2521272" cy="0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810703" y="446242"/>
            <a:ext cx="0" cy="1744135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810703" y="2173441"/>
            <a:ext cx="2539924" cy="0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0331975" y="477173"/>
            <a:ext cx="18652" cy="1727200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114637" y="4496619"/>
            <a:ext cx="9915363" cy="0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114636" y="4496618"/>
            <a:ext cx="0" cy="1744135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1114638" y="6180667"/>
            <a:ext cx="9934015" cy="43152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1029999" y="4453467"/>
            <a:ext cx="18652" cy="1727200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2"/>
            <a:endCxn id="9" idx="6"/>
          </p:cNvCxnSpPr>
          <p:nvPr/>
        </p:nvCxnSpPr>
        <p:spPr>
          <a:xfrm flipH="1">
            <a:off x="3678563" y="1311102"/>
            <a:ext cx="4422976" cy="21479"/>
          </a:xfrm>
          <a:prstGeom prst="straightConnector1">
            <a:avLst/>
          </a:prstGeom>
          <a:ln w="31750">
            <a:headEnd type="none"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483879" y="2301560"/>
            <a:ext cx="1997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Treatment</a:t>
            </a:r>
            <a:endParaRPr 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1986441" y="2294856"/>
            <a:ext cx="1423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outcome</a:t>
            </a:r>
            <a:endParaRPr 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5190215" y="1708833"/>
            <a:ext cx="14729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Unobserved</a:t>
            </a:r>
            <a:r>
              <a:rPr lang="zh-CN" altLang="en-US" sz="2000" dirty="0"/>
              <a:t> </a:t>
            </a:r>
            <a:r>
              <a:rPr lang="en-US" altLang="zh-CN" sz="2000" dirty="0"/>
              <a:t>Confounder</a:t>
            </a:r>
            <a:endParaRPr 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5268791" y="6322347"/>
            <a:ext cx="2254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Observed</a:t>
            </a:r>
            <a:r>
              <a:rPr lang="zh-CN" altLang="en-US" sz="2000" dirty="0"/>
              <a:t> </a:t>
            </a:r>
            <a:r>
              <a:rPr lang="en-US" altLang="zh-CN" sz="2000" dirty="0"/>
              <a:t>Proxies</a:t>
            </a:r>
            <a:endParaRPr lang="en-US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4823390" y="634149"/>
            <a:ext cx="2085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Causal</a:t>
            </a:r>
            <a:r>
              <a:rPr lang="zh-CN" altLang="en-US" sz="2800" dirty="0"/>
              <a:t> </a:t>
            </a:r>
            <a:r>
              <a:rPr lang="en-US" altLang="zh-CN" sz="2800" dirty="0"/>
              <a:t>Effect?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99367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4" grpId="0" animBg="1"/>
      <p:bldP spid="15" grpId="0" animBg="1"/>
      <p:bldP spid="16" grpId="0" animBg="1"/>
      <p:bldP spid="17" grpId="0" animBg="1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Problem</a:t>
            </a:r>
            <a:r>
              <a:rPr lang="zh-CN" altLang="en-US" b="1" dirty="0" smtClean="0"/>
              <a:t>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01004"/>
          </a:xfrm>
        </p:spPr>
        <p:txBody>
          <a:bodyPr/>
          <a:lstStyle/>
          <a:p>
            <a:r>
              <a:rPr lang="en-US" altLang="zh-CN" dirty="0" smtClean="0"/>
              <a:t>E</a:t>
            </a:r>
            <a:r>
              <a:rPr lang="en-US" dirty="0" smtClean="0"/>
              <a:t>stimate </a:t>
            </a:r>
            <a:r>
              <a:rPr lang="en-US" dirty="0"/>
              <a:t>causal effects using </a:t>
            </a:r>
            <a:r>
              <a:rPr lang="en-US" b="1" dirty="0" smtClean="0"/>
              <a:t>proxies</a:t>
            </a:r>
            <a:r>
              <a:rPr lang="zh-CN" altLang="en-US" dirty="0" smtClean="0"/>
              <a:t> </a:t>
            </a:r>
            <a:r>
              <a:rPr lang="en-US" dirty="0" smtClean="0"/>
              <a:t>for </a:t>
            </a:r>
            <a:r>
              <a:rPr lang="en-US" b="1" dirty="0"/>
              <a:t>unobserved </a:t>
            </a:r>
            <a:r>
              <a:rPr lang="en-US" b="1" dirty="0" smtClean="0"/>
              <a:t>confounders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Observed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proxies</a:t>
            </a:r>
            <a:r>
              <a:rPr lang="zh-CN" altLang="en-US" dirty="0" smtClean="0"/>
              <a:t> </a:t>
            </a:r>
            <a:r>
              <a:rPr lang="en-US" altLang="zh-CN" dirty="0" smtClean="0"/>
              <a:t>may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messy:</a:t>
            </a:r>
          </a:p>
          <a:p>
            <a:pPr lvl="1"/>
            <a:r>
              <a:rPr lang="en-US" altLang="zh-CN" dirty="0" smtClean="0"/>
              <a:t>Noisy;</a:t>
            </a:r>
          </a:p>
          <a:p>
            <a:pPr lvl="1"/>
            <a:r>
              <a:rPr lang="en-US" altLang="zh-CN" dirty="0" smtClean="0"/>
              <a:t>Missing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values</a:t>
            </a:r>
            <a:r>
              <a:rPr lang="en-US" altLang="zh-CN" dirty="0"/>
              <a:t>;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Heterogeneous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types</a:t>
            </a:r>
            <a:r>
              <a:rPr lang="zh-CN" altLang="en-US" dirty="0" smtClean="0"/>
              <a:t> </a:t>
            </a:r>
            <a:r>
              <a:rPr lang="en-US" altLang="zh-CN" dirty="0" smtClean="0"/>
              <a:t>(e.g.,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continuous,</a:t>
            </a:r>
            <a:r>
              <a:rPr lang="zh-CN" altLang="en-US" dirty="0" smtClean="0"/>
              <a:t> </a:t>
            </a:r>
            <a:r>
              <a:rPr lang="en-US" altLang="zh-CN" dirty="0" smtClean="0"/>
              <a:t>categorical,</a:t>
            </a:r>
            <a:r>
              <a:rPr lang="zh-CN" altLang="en-US" dirty="0" smtClean="0"/>
              <a:t> </a:t>
            </a:r>
            <a:r>
              <a:rPr lang="en-US" altLang="zh-CN" dirty="0" smtClean="0"/>
              <a:t>count,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).</a:t>
            </a:r>
            <a:endParaRPr lang="en-US" altLang="zh-CN" dirty="0"/>
          </a:p>
          <a:p>
            <a:r>
              <a:rPr lang="en-US" altLang="zh-CN" dirty="0" smtClean="0"/>
              <a:t>Goal: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en-US" dirty="0" smtClean="0"/>
              <a:t>ccurately </a:t>
            </a:r>
            <a:r>
              <a:rPr lang="en-US" dirty="0"/>
              <a:t>estimate causal effects using </a:t>
            </a:r>
            <a:r>
              <a:rPr lang="en-US" altLang="zh-CN" dirty="0" smtClean="0"/>
              <a:t>messy</a:t>
            </a:r>
            <a:r>
              <a:rPr lang="zh-CN" altLang="en-US" dirty="0" smtClean="0"/>
              <a:t> </a:t>
            </a:r>
            <a:r>
              <a:rPr lang="en-US" dirty="0" smtClean="0"/>
              <a:t>proxies</a:t>
            </a:r>
            <a:r>
              <a:rPr lang="zh-CN" altLang="en-US" dirty="0" smtClean="0"/>
              <a:t> </a:t>
            </a:r>
            <a:r>
              <a:rPr lang="en-US" dirty="0" smtClean="0"/>
              <a:t>with theoretical recover</a:t>
            </a:r>
            <a:r>
              <a:rPr lang="en-US" altLang="zh-CN" dirty="0" smtClean="0"/>
              <a:t>y</a:t>
            </a:r>
            <a:r>
              <a:rPr lang="zh-CN" altLang="en-US" dirty="0" smtClean="0"/>
              <a:t> </a:t>
            </a:r>
            <a:r>
              <a:rPr lang="en-US" dirty="0" smtClean="0"/>
              <a:t>guarantees</a:t>
            </a:r>
            <a:r>
              <a:rPr lang="en-US" altLang="zh-C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4259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Notation</a:t>
            </a:r>
            <a:r>
              <a:rPr lang="zh-CN" altLang="en-US" b="1" dirty="0" smtClean="0"/>
              <a:t> 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6669"/>
                <a:ext cx="10515600" cy="274637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Binary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treatment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altLang="zh-CN" b="0" i="0" smtClean="0">
                        <a:latin typeface="Cambria Math" charset="0"/>
                      </a:rPr>
                      <m:t>:</m:t>
                    </m:r>
                  </m:oMath>
                </a14:m>
                <a:endParaRPr lang="en-US" altLang="zh-CN" b="0" i="0" dirty="0" smtClean="0">
                  <a:latin typeface="Cambria Math" charset="0"/>
                </a:endParaRPr>
              </a:p>
              <a:p>
                <a:pPr lvl="1"/>
                <a:r>
                  <a:rPr lang="en-US" altLang="zh-CN" sz="2800" dirty="0" smtClean="0"/>
                  <a:t>Treated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group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zh-CN" altLang="en-US" sz="28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CN" sz="2800" b="0" i="1" smtClean="0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altLang="zh-CN" sz="2800" b="0" i="1" smtClean="0">
                        <a:latin typeface="Cambria Math" charset="0"/>
                      </a:rPr>
                      <m:t>=1</m:t>
                    </m:r>
                  </m:oMath>
                </a14:m>
                <a:r>
                  <a:rPr lang="en-US" altLang="zh-CN" sz="2800" dirty="0" smtClean="0"/>
                  <a:t>,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e.g.,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college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education.</a:t>
                </a:r>
              </a:p>
              <a:p>
                <a:pPr lvl="1"/>
                <a:r>
                  <a:rPr lang="en-US" altLang="zh-CN" sz="2800" dirty="0" smtClean="0"/>
                  <a:t>control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group</a:t>
                </a:r>
                <a:r>
                  <a:rPr lang="zh-CN" altLang="en-US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altLang="zh-CN" sz="2800" i="1">
                        <a:latin typeface="Cambria Math" charset="0"/>
                      </a:rPr>
                      <m:t>=0</m:t>
                    </m:r>
                  </m:oMath>
                </a14:m>
                <a:r>
                  <a:rPr lang="en-US" altLang="zh-CN" sz="2800" dirty="0" smtClean="0"/>
                  <a:t>,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e.g.,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no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college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education.</a:t>
                </a:r>
                <a:r>
                  <a:rPr lang="zh-CN" altLang="en-US" sz="2800" dirty="0" smtClean="0"/>
                  <a:t> </a:t>
                </a:r>
                <a:endParaRPr lang="en-US" altLang="zh-CN" sz="2800" dirty="0" smtClean="0"/>
              </a:p>
              <a:p>
                <a:r>
                  <a:rPr lang="en-US" altLang="zh-CN" dirty="0" smtClean="0"/>
                  <a:t>Potential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outcome: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mr-IN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charset="0"/>
                      </a:rPr>
                      <m:t>,</m:t>
                    </m:r>
                    <m:r>
                      <a:rPr lang="zh-CN" altLang="en-US" b="0" i="1" smtClean="0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mr-IN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e.g.,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annual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earnings.</a:t>
                </a:r>
                <a:r>
                  <a:rPr lang="zh-CN" altLang="en-US" dirty="0" smtClean="0"/>
                  <a:t> </a:t>
                </a:r>
                <a:endParaRPr lang="en-US" altLang="zh-CN" dirty="0" smtClean="0"/>
              </a:p>
              <a:p>
                <a:r>
                  <a:rPr lang="en-US" altLang="zh-CN" b="1" dirty="0" smtClean="0"/>
                  <a:t>Observed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outcome: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>
                        <a:latin typeface="Cambria Math" charset="0"/>
                      </a:rPr>
                      <m:t>;</m:t>
                    </m:r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6669"/>
                <a:ext cx="10515600" cy="2746375"/>
              </a:xfrm>
              <a:blipFill rotWithShape="0">
                <a:blip r:embed="rId3"/>
                <a:stretch>
                  <a:fillRect l="-1043" t="-3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38200" y="3844082"/>
                <a:ext cx="71367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r>
                  <a:rPr lang="en-US" altLang="zh-CN" sz="2800" b="1" dirty="0" smtClean="0"/>
                  <a:t>Unobserved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confounders</a:t>
                </a:r>
                <a:r>
                  <a:rPr lang="zh-CN" altLang="en-US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r>
                      <a:rPr lang="en-US" altLang="zh-CN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such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that</a:t>
                </a:r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844082"/>
                <a:ext cx="7136762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1538" t="-11765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8200" y="4980038"/>
                <a:ext cx="102437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r>
                  <a:rPr lang="en-US" altLang="zh-CN" sz="2800" b="1" dirty="0" smtClean="0"/>
                  <a:t>Observed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proxy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variables</a:t>
                </a:r>
                <a:r>
                  <a:rPr lang="zh-CN" altLang="en-US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r>
                      <a:rPr lang="en-US" altLang="zh-CN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are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noisy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measurements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of</a:t>
                </a:r>
                <a:r>
                  <a:rPr lang="zh-CN" altLang="en-US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dirty="0" smtClean="0"/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980038"/>
                <a:ext cx="10243702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1071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38200" y="5477158"/>
                <a:ext cx="10790262" cy="5467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r>
                  <a:rPr lang="en-US" altLang="zh-CN" sz="2800" dirty="0" smtClean="0"/>
                  <a:t>Estimate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average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treatment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effect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(ATE)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with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err="1" smtClean="0"/>
                  <a:t>i.i.d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samples</a:t>
                </a:r>
                <a:r>
                  <a:rPr lang="zh-CN" altLang="en-US" sz="28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 smtClean="0">
                            <a:latin typeface="Cambria Math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mr-IN" altLang="zh-CN" sz="280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smtClean="0">
                                    <a:latin typeface="Cambria Math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800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sz="2800" b="0" i="1" smtClean="0">
                                <a:latin typeface="Cambria Math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28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smtClean="0">
                                    <a:latin typeface="Cambria Math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800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sz="2800" b="0" i="1" smtClean="0">
                                <a:latin typeface="Cambria Math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28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smtClean="0">
                                    <a:latin typeface="Cambria Math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800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altLang="zh-CN" sz="2800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charset="0"/>
                          </a:rPr>
                          <m:t>𝑁</m:t>
                        </m:r>
                      </m:sup>
                    </m:sSub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477158"/>
                <a:ext cx="10790262" cy="546753"/>
              </a:xfrm>
              <a:prstGeom prst="rect">
                <a:avLst/>
              </a:prstGeom>
              <a:blipFill rotWithShape="0">
                <a:blip r:embed="rId6"/>
                <a:stretch>
                  <a:fillRect l="-1017" t="-5556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0734" y="4428200"/>
            <a:ext cx="3501828" cy="3777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37170" y="6023992"/>
            <a:ext cx="3405392" cy="39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29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Noisy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proxy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variables</a:t>
            </a:r>
            <a:r>
              <a:rPr lang="zh-CN" altLang="en-US" b="1" dirty="0" smtClean="0"/>
              <a:t> 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57184"/>
                <a:ext cx="10515600" cy="156728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 smtClean="0"/>
                  <a:t>Observed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proxies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are</a:t>
                </a:r>
                <a:r>
                  <a:rPr lang="zh-CN" altLang="en-US" dirty="0" smtClean="0"/>
                  <a:t> </a:t>
                </a:r>
                <a:r>
                  <a:rPr lang="en-US" altLang="zh-CN" b="1" dirty="0"/>
                  <a:t>n</a:t>
                </a:r>
                <a:r>
                  <a:rPr lang="en-US" altLang="zh-CN" b="1" dirty="0" smtClean="0"/>
                  <a:t>oisy</a:t>
                </a:r>
                <a:r>
                  <a:rPr lang="en-US" altLang="zh-CN" dirty="0" smtClean="0"/>
                  <a:t>:</a:t>
                </a:r>
                <a:r>
                  <a:rPr lang="zh-CN" altLang="en-US" dirty="0" smtClean="0"/>
                  <a:t> 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en-US" altLang="zh-CN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𝑖𝑗</m:t>
                        </m:r>
                      </m:sub>
                    </m:sSub>
                    <m:r>
                      <a:rPr lang="zh-CN" altLang="en-US" b="0" i="1" smtClean="0">
                        <a:latin typeface="Cambria Math" charset="0"/>
                      </a:rPr>
                      <m:t> </m:t>
                    </m:r>
                    <m:r>
                      <a:rPr lang="en-US" altLang="zh-CN" b="0" i="1" smtClean="0">
                        <a:latin typeface="Cambria Math" charset="0"/>
                      </a:rPr>
                      <m:t>~</m:t>
                    </m:r>
                    <m:r>
                      <a:rPr lang="zh-CN" altLang="en-US" b="0" i="1" smtClean="0">
                        <a:latin typeface="Cambria Math" charset="0"/>
                      </a:rPr>
                      <m:t> </m:t>
                    </m:r>
                    <m:r>
                      <a:rPr lang="en-US" altLang="zh-CN" b="0" i="1" smtClean="0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mr-IN" altLang="zh-CN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𝑖𝑗</m:t>
                            </m:r>
                          </m:sub>
                        </m:sSub>
                      </m:e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  </a:t>
                </a:r>
                <a:r>
                  <a:rPr lang="en-US" altLang="zh-CN" dirty="0" smtClean="0"/>
                  <a:t>for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𝑗</m:t>
                    </m:r>
                    <m:r>
                      <a:rPr lang="en-US" altLang="zh-CN" b="0" i="1" smtClean="0">
                        <a:latin typeface="Cambria Math" charset="0"/>
                      </a:rPr>
                      <m:t>=1, …, </m:t>
                    </m:r>
                    <m:r>
                      <a:rPr lang="en-US" altLang="zh-CN" b="0" i="1" smtClean="0">
                        <a:latin typeface="Cambria Math" charset="0"/>
                      </a:rPr>
                      <m:t>𝑝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0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57184"/>
                <a:ext cx="10515600" cy="1567280"/>
              </a:xfrm>
              <a:blipFill rotWithShape="0">
                <a:blip r:embed="rId3"/>
                <a:stretch>
                  <a:fillRect l="-1217" t="-6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38200" y="3019161"/>
            <a:ext cx="1135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N</a:t>
            </a:r>
            <a:r>
              <a:rPr lang="en-US" altLang="zh-CN" sz="2800" b="1" dirty="0" smtClean="0"/>
              <a:t>oise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can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cause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biased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estimation.</a:t>
            </a:r>
            <a:r>
              <a:rPr lang="zh-CN" altLang="en-US" sz="2800" dirty="0" smtClean="0"/>
              <a:t>  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862263" y="3700390"/>
            <a:ext cx="1511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 smtClean="0"/>
              <a:t>Example</a:t>
            </a:r>
            <a:r>
              <a:rPr lang="en-US" altLang="zh-CN" sz="2800" dirty="0" smtClean="0"/>
              <a:t>: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8610" y="3748516"/>
            <a:ext cx="4916905" cy="4302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6162" y="4292365"/>
            <a:ext cx="3780539" cy="43890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4059" y="3917948"/>
            <a:ext cx="1553077" cy="26295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88967" y="4281469"/>
            <a:ext cx="1588169" cy="28078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44245" y="4106378"/>
            <a:ext cx="822968" cy="2660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62263" y="4763097"/>
                <a:ext cx="85292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 smtClean="0"/>
                  <a:t>Regressing</a:t>
                </a:r>
                <a:r>
                  <a:rPr lang="zh-CN" alt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charset="0"/>
                      </a:rPr>
                      <m:t>𝑌</m:t>
                    </m:r>
                  </m:oMath>
                </a14:m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on</a:t>
                </a:r>
                <a:r>
                  <a:rPr lang="zh-CN" alt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charset="0"/>
                      </a:rPr>
                      <m:t>𝑋</m:t>
                    </m:r>
                    <m:r>
                      <a:rPr lang="en-US" altLang="zh-CN" sz="2800" b="0" i="1" smtClean="0">
                        <a:latin typeface="Cambria Math" charset="0"/>
                      </a:rPr>
                      <m:t>, </m:t>
                    </m:r>
                    <m:r>
                      <a:rPr lang="en-US" altLang="zh-CN" sz="2800" b="0" i="1" smtClean="0">
                        <a:latin typeface="Cambria Math" charset="0"/>
                      </a:rPr>
                      <m:t>𝑇</m:t>
                    </m:r>
                  </m:oMath>
                </a14:m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gives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biased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least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square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estimator:</a:t>
                </a:r>
                <a:r>
                  <a:rPr lang="zh-CN" altLang="en-US" sz="2800" dirty="0" smtClean="0"/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263" y="4763097"/>
                <a:ext cx="8529258" cy="523220"/>
              </a:xfrm>
              <a:prstGeom prst="rect">
                <a:avLst/>
              </a:prstGeom>
              <a:blipFill rotWithShape="0">
                <a:blip r:embed="rId9"/>
                <a:stretch>
                  <a:fillRect l="-1429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82572" y="5379535"/>
            <a:ext cx="3626855" cy="600626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790074" y="3638633"/>
            <a:ext cx="10515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98096" y="6052968"/>
            <a:ext cx="10515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1305674" y="3638633"/>
            <a:ext cx="0" cy="24143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90074" y="3644660"/>
            <a:ext cx="0" cy="24143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278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What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if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we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have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many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proxies?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57184"/>
                <a:ext cx="10515600" cy="604754"/>
              </a:xfrm>
            </p:spPr>
            <p:txBody>
              <a:bodyPr>
                <a:norm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smtClean="0"/>
                  <a:t>Under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mild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regularity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condition,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if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we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further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let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𝑝</m:t>
                    </m:r>
                    <m:r>
                      <a:rPr lang="is-I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→∞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b="1" dirty="0" smtClean="0"/>
                  <a:t>while</a:t>
                </a:r>
                <a:r>
                  <a:rPr lang="zh-CN" altLang="en-US" b="1" dirty="0" smtClean="0"/>
                  <a:t> </a:t>
                </a:r>
                <a:r>
                  <a:rPr lang="en-US" altLang="zh-CN" b="1" dirty="0" smtClean="0"/>
                  <a:t>fixing</a:t>
                </a:r>
                <a:r>
                  <a:rPr lang="zh-CN" alt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charset="0"/>
                      </a:rPr>
                      <m:t>𝒓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</a:t>
                </a:r>
                <a:endParaRPr lang="en-US" altLang="zh-CN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57184"/>
                <a:ext cx="10515600" cy="604754"/>
              </a:xfrm>
              <a:blipFill rotWithShape="0">
                <a:blip r:embed="rId3"/>
                <a:stretch>
                  <a:fillRect l="-1217" t="-10101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3201" y="2261938"/>
            <a:ext cx="4545597" cy="6329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33636" y="3189887"/>
            <a:ext cx="8124725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Implication</a:t>
            </a:r>
            <a:r>
              <a:rPr lang="en-US" altLang="zh-CN" sz="2800" dirty="0" smtClean="0"/>
              <a:t>: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using</a:t>
            </a:r>
            <a:r>
              <a:rPr lang="zh-CN" altLang="en-US" sz="2800" dirty="0" smtClean="0"/>
              <a:t>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many</a:t>
            </a:r>
            <a:r>
              <a:rPr lang="zh-CN" altLang="en-US" sz="2800" dirty="0" smtClean="0">
                <a:solidFill>
                  <a:srgbClr val="FF0000"/>
                </a:solidFill>
              </a:rPr>
              <a:t> </a:t>
            </a:r>
            <a:r>
              <a:rPr lang="en-US" altLang="zh-CN" sz="2800" dirty="0" smtClean="0"/>
              <a:t>noisy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proxies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can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reduce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bias!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19883" y="4008125"/>
            <a:ext cx="1095222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Question</a:t>
            </a:r>
            <a:r>
              <a:rPr lang="en-US" altLang="zh-CN" sz="2800" dirty="0" smtClean="0"/>
              <a:t>: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How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to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effectively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use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large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number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of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proxies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while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handling</a:t>
            </a:r>
          </a:p>
          <a:p>
            <a:pPr marL="2286000" lvl="4" indent="-457200">
              <a:buFont typeface="Arial" charset="0"/>
              <a:buChar char="•"/>
            </a:pPr>
            <a:r>
              <a:rPr lang="en-US" altLang="zh-CN" sz="2800" dirty="0" smtClean="0"/>
              <a:t>High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dimensionality</a:t>
            </a:r>
          </a:p>
          <a:p>
            <a:pPr marL="2286000" lvl="4" indent="-457200">
              <a:buFont typeface="Arial" charset="0"/>
              <a:buChar char="•"/>
            </a:pPr>
            <a:r>
              <a:rPr lang="en-US" altLang="zh-CN" sz="2800" dirty="0" smtClean="0"/>
              <a:t>Missing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value</a:t>
            </a:r>
          </a:p>
          <a:p>
            <a:pPr marL="2286000" lvl="4" indent="-457200">
              <a:buFont typeface="Arial" charset="0"/>
              <a:buChar char="•"/>
            </a:pPr>
            <a:r>
              <a:rPr lang="en-US" altLang="zh-CN" sz="2800" dirty="0" smtClean="0"/>
              <a:t>Heterogeneous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data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types</a:t>
            </a:r>
          </a:p>
          <a:p>
            <a:pPr marL="2286000" lvl="4" indent="-457200">
              <a:buFont typeface="Arial" charset="0"/>
              <a:buChar char="•"/>
            </a:pPr>
            <a:endParaRPr lang="en-US" altLang="zh-CN" sz="2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823201" y="5913312"/>
            <a:ext cx="4825424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Low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Rank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Matrix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Factorization!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41451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Low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rank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matrix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factorization</a:t>
            </a:r>
            <a:endParaRPr lang="en-US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204922"/>
              </p:ext>
            </p:extLst>
          </p:nvPr>
        </p:nvGraphicFramePr>
        <p:xfrm>
          <a:off x="1824943" y="3998467"/>
          <a:ext cx="1815240" cy="1757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810"/>
                <a:gridCol w="453810"/>
                <a:gridCol w="453810"/>
                <a:gridCol w="453810"/>
              </a:tblGrid>
              <a:tr h="4394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✘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✘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  </a:t>
                      </a:r>
                      <a:r>
                        <a:rPr lang="en-US" altLang="zh-C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?</a:t>
                      </a:r>
                      <a:endParaRPr lang="en-US" sz="1800" dirty="0" smtClean="0"/>
                    </a:p>
                  </a:txBody>
                  <a:tcPr/>
                </a:tc>
              </a:tr>
              <a:tr h="4394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✘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?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  </a:t>
                      </a:r>
                      <a:r>
                        <a:rPr lang="en-US" altLang="zh-CN" dirty="0" smtClean="0"/>
                        <a:t>…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✘</a:t>
                      </a:r>
                      <a:endParaRPr lang="en-US" sz="1800" dirty="0" smtClean="0"/>
                    </a:p>
                  </a:txBody>
                  <a:tcPr/>
                </a:tc>
              </a:tr>
              <a:tr h="4394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?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✘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  </a:t>
                      </a:r>
                      <a:r>
                        <a:rPr lang="en-US" altLang="zh-CN" dirty="0" smtClean="0"/>
                        <a:t>…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✘</a:t>
                      </a:r>
                      <a:endParaRPr lang="en-US" sz="1800" dirty="0" smtClean="0"/>
                    </a:p>
                  </a:txBody>
                  <a:tcPr/>
                </a:tc>
              </a:tr>
              <a:tr h="4394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✘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?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  </a:t>
                      </a:r>
                      <a:r>
                        <a:rPr lang="en-US" altLang="zh-CN" dirty="0" smtClean="0"/>
                        <a:t>…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✘</a:t>
                      </a:r>
                      <a:endParaRPr lang="en-US" sz="1800" dirty="0" smtClean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62595" y="4773867"/>
                <a:ext cx="4448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charset="0"/>
                        </a:rPr>
                        <m:t>𝑋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595" y="4773867"/>
                <a:ext cx="444865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0959" r="-411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832226" y="3521173"/>
            <a:ext cx="1953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observation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matrix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748147" y="345150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      </a:t>
            </a:r>
            <a:r>
              <a:rPr lang="en-US" altLang="zh-CN" dirty="0" smtClean="0"/>
              <a:t>signal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matrix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690601"/>
              </p:ext>
            </p:extLst>
          </p:nvPr>
        </p:nvGraphicFramePr>
        <p:xfrm>
          <a:off x="5896192" y="3989758"/>
          <a:ext cx="1815240" cy="1757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810"/>
                <a:gridCol w="453810"/>
                <a:gridCol w="453810"/>
                <a:gridCol w="453810"/>
              </a:tblGrid>
              <a:tr h="4394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✘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✘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  </a:t>
                      </a:r>
                      <a:r>
                        <a:rPr lang="en-US" altLang="zh-C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✘</a:t>
                      </a:r>
                      <a:endParaRPr lang="en-US" sz="1800" dirty="0" smtClean="0"/>
                    </a:p>
                  </a:txBody>
                  <a:tcPr/>
                </a:tc>
              </a:tr>
              <a:tr h="4394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✘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✘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  </a:t>
                      </a:r>
                      <a:r>
                        <a:rPr lang="en-US" altLang="zh-CN" dirty="0" smtClean="0"/>
                        <a:t>…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✘</a:t>
                      </a:r>
                      <a:endParaRPr lang="en-US" sz="1800" dirty="0" smtClean="0"/>
                    </a:p>
                  </a:txBody>
                  <a:tcPr/>
                </a:tc>
              </a:tr>
              <a:tr h="4394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✘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✘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  </a:t>
                      </a:r>
                      <a:r>
                        <a:rPr lang="en-US" altLang="zh-CN" dirty="0" smtClean="0"/>
                        <a:t>…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✘</a:t>
                      </a:r>
                      <a:endParaRPr lang="en-US" sz="1800" dirty="0" smtClean="0"/>
                    </a:p>
                  </a:txBody>
                  <a:tcPr/>
                </a:tc>
              </a:tr>
              <a:tr h="4394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✘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✘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  </a:t>
                      </a:r>
                      <a:r>
                        <a:rPr lang="en-US" altLang="zh-CN" dirty="0" smtClean="0"/>
                        <a:t>…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✘</a:t>
                      </a:r>
                      <a:endParaRPr lang="en-US" sz="1800" dirty="0" smtClean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084544" y="4589201"/>
                <a:ext cx="6559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Φ</m:t>
                      </m:r>
                      <m:r>
                        <a:rPr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544" y="4589201"/>
                <a:ext cx="655949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755569"/>
              </p:ext>
            </p:extLst>
          </p:nvPr>
        </p:nvGraphicFramePr>
        <p:xfrm>
          <a:off x="8168163" y="3981049"/>
          <a:ext cx="907620" cy="1757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810"/>
                <a:gridCol w="453810"/>
              </a:tblGrid>
              <a:tr h="4394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✘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✘</a:t>
                      </a:r>
                      <a:endParaRPr lang="en-US" sz="1800" dirty="0" smtClean="0"/>
                    </a:p>
                  </a:txBody>
                  <a:tcPr/>
                </a:tc>
              </a:tr>
              <a:tr h="4394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✘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✘</a:t>
                      </a:r>
                      <a:endParaRPr lang="en-US" sz="1800" dirty="0" smtClean="0"/>
                    </a:p>
                  </a:txBody>
                  <a:tcPr/>
                </a:tc>
              </a:tr>
              <a:tr h="4394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✘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✘</a:t>
                      </a:r>
                      <a:endParaRPr lang="en-US" sz="1800" dirty="0" smtClean="0"/>
                    </a:p>
                  </a:txBody>
                  <a:tcPr/>
                </a:tc>
              </a:tr>
              <a:tr h="4394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✘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✘</a:t>
                      </a:r>
                      <a:endParaRPr lang="en-US" sz="1800" dirty="0" smtClean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7739562" y="4589201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562" y="4589201"/>
                <a:ext cx="41069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979892"/>
              </p:ext>
            </p:extLst>
          </p:nvPr>
        </p:nvGraphicFramePr>
        <p:xfrm>
          <a:off x="9285511" y="3981049"/>
          <a:ext cx="1815240" cy="858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810"/>
                <a:gridCol w="453810"/>
                <a:gridCol w="453810"/>
                <a:gridCol w="453810"/>
              </a:tblGrid>
              <a:tr h="4188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✘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✘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  </a:t>
                      </a:r>
                      <a:r>
                        <a:rPr lang="en-US" altLang="zh-C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✘</a:t>
                      </a:r>
                      <a:endParaRPr lang="en-US" sz="1800" dirty="0" smtClean="0"/>
                    </a:p>
                  </a:txBody>
                  <a:tcPr/>
                </a:tc>
              </a:tr>
              <a:tr h="4394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✘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✘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  </a:t>
                      </a:r>
                      <a:r>
                        <a:rPr lang="en-US" altLang="zh-CN" dirty="0" smtClean="0"/>
                        <a:t>…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✘</a:t>
                      </a:r>
                      <a:endParaRPr lang="en-US" sz="1800" dirty="0" smtClean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512641" y="3540033"/>
                <a:ext cx="2160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2641" y="3540033"/>
                <a:ext cx="216085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5000" r="-2222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0101955" y="3544383"/>
                <a:ext cx="3286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1955" y="3544383"/>
                <a:ext cx="328680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4815" t="-4348" r="-740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703023" y="5864337"/>
            <a:ext cx="325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</a:t>
            </a:r>
            <a:r>
              <a:rPr lang="en-US" altLang="zh-CN" dirty="0" smtClean="0"/>
              <a:t>noisy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missing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445982" y="5907882"/>
            <a:ext cx="325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Low</a:t>
            </a:r>
            <a:r>
              <a:rPr lang="zh-CN" altLang="en-US" dirty="0" smtClean="0"/>
              <a:t> </a:t>
            </a:r>
            <a:r>
              <a:rPr lang="en-US" altLang="zh-CN" dirty="0" smtClean="0"/>
              <a:t>Rank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851848" y="2042951"/>
                <a:ext cx="10304680" cy="5887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indent="-457200"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charset="0"/>
                          </a:rPr>
                          <m:t>𝑖𝑗</m:t>
                        </m:r>
                      </m:sub>
                    </m:sSub>
                    <m:r>
                      <a:rPr lang="zh-CN" altLang="en-US" sz="2800" b="0" i="1" smtClean="0">
                        <a:latin typeface="Cambria Math" charset="0"/>
                      </a:rPr>
                      <m:t> </m:t>
                    </m:r>
                    <m:r>
                      <a:rPr lang="en-US" altLang="zh-CN" sz="2800" b="0" i="1" smtClean="0">
                        <a:latin typeface="Cambria Math" charset="0"/>
                      </a:rPr>
                      <m:t>~</m:t>
                    </m:r>
                    <m:r>
                      <a:rPr lang="zh-CN" altLang="en-US" sz="2800" b="0" i="1" smtClean="0">
                        <a:latin typeface="Cambria Math" charset="0"/>
                      </a:rPr>
                      <m:t> </m:t>
                    </m:r>
                    <m:r>
                      <a:rPr lang="en-US" altLang="zh-CN" sz="2800" b="0" i="1" smtClean="0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mr-IN" altLang="zh-CN" sz="2800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charset="0"/>
                              </a:rPr>
                              <m:t>𝑖𝑗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Φ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with</a:t>
                </a:r>
                <a:r>
                  <a:rPr lang="zh-CN" altLang="en-US" sz="28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b="0" i="1" smtClean="0">
                            <a:latin typeface="Cambria Math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Φ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zh-CN" altLang="en-US" sz="28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CN" sz="2800" b="0" i="1" smtClean="0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sz="2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for</a:t>
                </a:r>
                <a:r>
                  <a:rPr lang="zh-CN" alt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charset="0"/>
                      </a:rPr>
                      <m:t>𝑖</m:t>
                    </m:r>
                    <m:r>
                      <a:rPr lang="en-US" altLang="zh-CN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1,…,</m:t>
                        </m:r>
                        <m:r>
                          <a:rPr lang="zh-CN" alt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altLang="zh-CN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</m:e>
                    </m:d>
                    <m:r>
                      <a:rPr lang="en-US" altLang="zh-CN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lang="en-US" altLang="zh-CN" sz="2800" b="0" i="1" smtClean="0">
                        <a:latin typeface="Cambria Math" charset="0"/>
                      </a:rPr>
                      <m:t>𝑗</m:t>
                    </m:r>
                    <m:r>
                      <a:rPr lang="en-US" altLang="zh-CN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1,</m:t>
                        </m:r>
                        <m:r>
                          <a:rPr lang="zh-CN" alt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altLang="zh-CN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…,</m:t>
                        </m:r>
                        <m:r>
                          <a:rPr lang="zh-CN" alt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altLang="zh-CN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altLang="zh-CN" sz="2800" dirty="0" smtClean="0"/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848" y="2042951"/>
                <a:ext cx="10304680" cy="588751"/>
              </a:xfrm>
              <a:prstGeom prst="rect">
                <a:avLst/>
              </a:prstGeom>
              <a:blipFill rotWithShape="0">
                <a:blip r:embed="rId7"/>
                <a:stretch>
                  <a:fillRect t="-4124" r="-296" b="-22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830738" y="2569075"/>
                <a:ext cx="831670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indent="-457200">
                  <a:buFont typeface="Arial" charset="0"/>
                  <a:buChar char="•"/>
                </a:pPr>
                <a:r>
                  <a:rPr lang="en-US" altLang="zh-CN" sz="2800" dirty="0" smtClean="0"/>
                  <a:t>observed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entry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index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set</a:t>
                </a:r>
                <a:r>
                  <a:rPr lang="zh-CN" altLang="en-US" sz="28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Ω</m:t>
                    </m:r>
                    <m:r>
                      <a:rPr lang="zh-CN" alt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⊆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1,…,</m:t>
                        </m:r>
                        <m:r>
                          <a:rPr lang="zh-CN" alt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altLang="zh-CN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</m:e>
                    </m:d>
                    <m:r>
                      <a:rPr lang="zh-CN" alt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altLang="zh-CN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zh-CN" alt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1,</m:t>
                        </m:r>
                        <m:r>
                          <a:rPr lang="zh-CN" alt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altLang="zh-CN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…,</m:t>
                        </m:r>
                        <m:r>
                          <a:rPr lang="zh-CN" alt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altLang="zh-CN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altLang="zh-CN" sz="2800" dirty="0" smtClean="0"/>
                  <a:t>.</a:t>
                </a: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738" y="2569075"/>
                <a:ext cx="8316700" cy="523220"/>
              </a:xfrm>
              <a:prstGeom prst="rect">
                <a:avLst/>
              </a:prstGeom>
              <a:blipFill rotWithShape="0">
                <a:blip r:embed="rId8"/>
                <a:stretch>
                  <a:fillRect l="-1319" t="-10465" r="-513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825899" y="1483059"/>
            <a:ext cx="5056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Noisy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and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missing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proxy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variables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50647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3" grpId="0"/>
      <p:bldP spid="15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370121"/>
              </p:ext>
            </p:extLst>
          </p:nvPr>
        </p:nvGraphicFramePr>
        <p:xfrm>
          <a:off x="2154835" y="529970"/>
          <a:ext cx="2852599" cy="20538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464"/>
                <a:gridCol w="638092"/>
                <a:gridCol w="425395"/>
                <a:gridCol w="1238648"/>
              </a:tblGrid>
              <a:tr h="4608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IQ</a:t>
                      </a:r>
                      <a:endParaRPr lang="en-US" sz="14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GPA</a:t>
                      </a:r>
                      <a:endParaRPr lang="en-US" sz="14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...</a:t>
                      </a:r>
                      <a:endParaRPr lang="en-US" sz="1400" dirty="0"/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scholarship</a:t>
                      </a:r>
                      <a:endParaRPr lang="en-US" sz="1400" dirty="0"/>
                    </a:p>
                  </a:txBody>
                  <a:tcPr marL="137160" marR="137160" marT="68580" marB="68580" anchor="ctr"/>
                </a:tc>
              </a:tr>
              <a:tr h="3982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110</a:t>
                      </a:r>
                      <a:endParaRPr lang="en-US" sz="14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3.7</a:t>
                      </a:r>
                      <a:endParaRPr lang="en-US" sz="14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...</a:t>
                      </a:r>
                      <a:endParaRPr lang="en-US" sz="1400" dirty="0"/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en-US" sz="1400" dirty="0"/>
                    </a:p>
                  </a:txBody>
                  <a:tcPr marL="137160" marR="137160" marT="68580" marB="68580" anchor="ctr"/>
                </a:tc>
              </a:tr>
              <a:tr h="3982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?</a:t>
                      </a:r>
                      <a:endParaRPr lang="en-US" sz="14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3.0</a:t>
                      </a:r>
                      <a:endParaRPr lang="en-US" sz="14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zh-CN" sz="1400" dirty="0" smtClean="0"/>
                        <a:t>…</a:t>
                      </a:r>
                      <a:endParaRPr lang="en-US" sz="1400" dirty="0" smtClean="0"/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en-US" sz="1400" dirty="0"/>
                    </a:p>
                  </a:txBody>
                  <a:tcPr marL="137160" marR="137160" marT="68580" marB="68580" anchor="ctr"/>
                </a:tc>
              </a:tr>
              <a:tr h="3982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108</a:t>
                      </a:r>
                      <a:endParaRPr lang="en-US" sz="14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?</a:t>
                      </a:r>
                      <a:endParaRPr lang="en-US" sz="14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zh-CN" sz="1400" dirty="0" smtClean="0"/>
                        <a:t>…</a:t>
                      </a:r>
                      <a:endParaRPr lang="en-US" sz="1400" dirty="0" smtClean="0"/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?</a:t>
                      </a:r>
                      <a:endParaRPr lang="en-US" sz="1400" dirty="0"/>
                    </a:p>
                  </a:txBody>
                  <a:tcPr marL="137160" marR="137160" marT="68580" marB="68580" anchor="ctr"/>
                </a:tc>
              </a:tr>
              <a:tr h="3982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99</a:t>
                      </a:r>
                      <a:endParaRPr lang="en-US" sz="14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2.2</a:t>
                      </a:r>
                      <a:endParaRPr lang="en-US" sz="14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zh-CN" sz="1400" dirty="0" smtClean="0"/>
                        <a:t>…</a:t>
                      </a:r>
                      <a:endParaRPr lang="en-US" sz="1400" dirty="0" smtClean="0"/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?</a:t>
                      </a:r>
                      <a:endParaRPr lang="en-US" sz="1400" dirty="0" smtClean="0"/>
                    </a:p>
                  </a:txBody>
                  <a:tcPr marL="137160" marR="137160" marT="68580" marB="68580" anchor="ctr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141307" y="164148"/>
                <a:ext cx="234038" cy="284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Φ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1307" y="164148"/>
                <a:ext cx="234038" cy="284437"/>
              </a:xfrm>
              <a:prstGeom prst="rect">
                <a:avLst/>
              </a:prstGeom>
              <a:blipFill rotWithShape="0">
                <a:blip r:embed="rId2"/>
                <a:stretch>
                  <a:fillRect l="-23684" t="-25532" r="-55263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417481"/>
              </p:ext>
            </p:extLst>
          </p:nvPr>
        </p:nvGraphicFramePr>
        <p:xfrm>
          <a:off x="8096440" y="529970"/>
          <a:ext cx="2530098" cy="20613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231"/>
                <a:gridCol w="565952"/>
                <a:gridCol w="377302"/>
                <a:gridCol w="1098613"/>
              </a:tblGrid>
              <a:tr h="5564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IQ</a:t>
                      </a:r>
                      <a:endParaRPr lang="en-US" sz="14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GPA</a:t>
                      </a:r>
                      <a:endParaRPr lang="en-US" sz="14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...</a:t>
                      </a:r>
                      <a:endParaRPr lang="en-US" sz="1400" dirty="0"/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scholarship</a:t>
                      </a:r>
                      <a:endParaRPr lang="en-US" sz="1400" dirty="0"/>
                    </a:p>
                  </a:txBody>
                  <a:tcPr marL="137160" marR="137160" marT="68580" marB="68580" anchor="ctr"/>
                </a:tc>
              </a:tr>
              <a:tr h="37436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✘</a:t>
                      </a:r>
                      <a:endParaRPr lang="en-US" sz="14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✘</a:t>
                      </a:r>
                      <a:endParaRPr lang="en-US" sz="14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...</a:t>
                      </a:r>
                      <a:endParaRPr lang="en-US" sz="1400" dirty="0"/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✘</a:t>
                      </a:r>
                      <a:endParaRPr lang="en-US" sz="1400" dirty="0" smtClean="0"/>
                    </a:p>
                  </a:txBody>
                  <a:tcPr marL="137160" marR="137160" marT="68580" marB="68580" anchor="ctr"/>
                </a:tc>
              </a:tr>
              <a:tr h="374367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✘</a:t>
                      </a:r>
                      <a:endParaRPr lang="en-US" sz="1400" dirty="0" smtClean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✘</a:t>
                      </a:r>
                      <a:endParaRPr lang="en-US" sz="1400" dirty="0" smtClean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zh-CN" sz="1400" dirty="0" smtClean="0"/>
                        <a:t>…</a:t>
                      </a:r>
                      <a:endParaRPr lang="en-US" sz="1400" dirty="0" smtClean="0"/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✘</a:t>
                      </a:r>
                      <a:endParaRPr lang="en-US" sz="1400" dirty="0" smtClean="0"/>
                    </a:p>
                  </a:txBody>
                  <a:tcPr marL="137160" marR="137160" marT="68580" marB="68580" anchor="ctr"/>
                </a:tc>
              </a:tr>
              <a:tr h="374367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✘</a:t>
                      </a:r>
                      <a:endParaRPr lang="en-US" sz="1400" dirty="0" smtClean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✘</a:t>
                      </a:r>
                      <a:endParaRPr lang="en-US" sz="1400" dirty="0" smtClean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zh-CN" sz="1400" dirty="0" smtClean="0"/>
                        <a:t>…</a:t>
                      </a:r>
                      <a:endParaRPr lang="en-US" sz="1400" dirty="0" smtClean="0"/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✘</a:t>
                      </a:r>
                      <a:endParaRPr lang="en-US" sz="1400" dirty="0" smtClean="0"/>
                    </a:p>
                  </a:txBody>
                  <a:tcPr marL="137160" marR="137160" marT="68580" marB="68580" anchor="ctr"/>
                </a:tc>
              </a:tr>
              <a:tr h="374367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✘</a:t>
                      </a:r>
                      <a:endParaRPr lang="en-US" sz="1400" dirty="0" smtClean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✘</a:t>
                      </a:r>
                      <a:endParaRPr lang="en-US" sz="1400" dirty="0" smtClean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zh-CN" sz="1400" dirty="0" smtClean="0"/>
                        <a:t>…</a:t>
                      </a:r>
                      <a:endParaRPr lang="en-US" sz="1400" dirty="0" smtClean="0"/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✘</a:t>
                      </a:r>
                      <a:endParaRPr lang="en-US" sz="1400" dirty="0" smtClean="0"/>
                    </a:p>
                  </a:txBody>
                  <a:tcPr marL="137160" marR="137160" marT="68580" marB="68580" anchor="ctr"/>
                </a:tc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5277323" y="1293743"/>
            <a:ext cx="2549228" cy="3711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277323" y="886841"/>
            <a:ext cx="3109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Matrix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Factorization</a:t>
            </a:r>
            <a:r>
              <a:rPr lang="zh-CN" altLang="en-US" sz="2000" dirty="0" smtClean="0"/>
              <a:t> 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348468" y="184143"/>
                <a:ext cx="2076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468" y="184143"/>
                <a:ext cx="207621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6471" r="-23529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own Arrow 9"/>
          <p:cNvSpPr/>
          <p:nvPr/>
        </p:nvSpPr>
        <p:spPr>
          <a:xfrm>
            <a:off x="9147138" y="2721439"/>
            <a:ext cx="407622" cy="110162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483778"/>
              </p:ext>
            </p:extLst>
          </p:nvPr>
        </p:nvGraphicFramePr>
        <p:xfrm>
          <a:off x="6456516" y="4379461"/>
          <a:ext cx="882244" cy="1881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122"/>
                <a:gridCol w="441122"/>
              </a:tblGrid>
              <a:tr h="470338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✘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✘</a:t>
                      </a:r>
                      <a:endParaRPr lang="en-US" sz="2000" dirty="0" smtClean="0"/>
                    </a:p>
                  </a:txBody>
                  <a:tcPr/>
                </a:tc>
              </a:tr>
              <a:tr h="470338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✘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✘</a:t>
                      </a:r>
                      <a:endParaRPr lang="en-US" sz="2000" dirty="0" smtClean="0"/>
                    </a:p>
                  </a:txBody>
                  <a:tcPr/>
                </a:tc>
              </a:tr>
              <a:tr h="470338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✘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✘</a:t>
                      </a:r>
                      <a:endParaRPr lang="en-US" sz="2000" dirty="0" smtClean="0"/>
                    </a:p>
                  </a:txBody>
                  <a:tcPr/>
                </a:tc>
              </a:tr>
              <a:tr h="470338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✘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✘</a:t>
                      </a:r>
                      <a:endParaRPr lang="en-US" sz="20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063450"/>
              </p:ext>
            </p:extLst>
          </p:nvPr>
        </p:nvGraphicFramePr>
        <p:xfrm>
          <a:off x="7678403" y="4385785"/>
          <a:ext cx="882244" cy="940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122"/>
                <a:gridCol w="441122"/>
              </a:tblGrid>
              <a:tr h="470338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✘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✘</a:t>
                      </a:r>
                      <a:endParaRPr lang="en-US" sz="2000" dirty="0" smtClean="0"/>
                    </a:p>
                  </a:txBody>
                  <a:tcPr/>
                </a:tc>
              </a:tr>
              <a:tr h="470338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✘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✘</a:t>
                      </a:r>
                      <a:endParaRPr lang="en-US" sz="20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277839"/>
              </p:ext>
            </p:extLst>
          </p:nvPr>
        </p:nvGraphicFramePr>
        <p:xfrm>
          <a:off x="8898323" y="4379461"/>
          <a:ext cx="882244" cy="940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122"/>
                <a:gridCol w="441122"/>
              </a:tblGrid>
              <a:tr h="470338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✘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✘</a:t>
                      </a:r>
                      <a:endParaRPr lang="en-US" sz="2000" dirty="0" smtClean="0"/>
                    </a:p>
                  </a:txBody>
                  <a:tcPr/>
                </a:tc>
              </a:tr>
              <a:tr h="470338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✘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✘</a:t>
                      </a:r>
                      <a:endParaRPr lang="en-US" sz="20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675989"/>
              </p:ext>
            </p:extLst>
          </p:nvPr>
        </p:nvGraphicFramePr>
        <p:xfrm>
          <a:off x="9780567" y="4379461"/>
          <a:ext cx="882244" cy="940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122"/>
                <a:gridCol w="441122"/>
              </a:tblGrid>
              <a:tr h="470338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zh-CN" sz="2000" dirty="0" smtClean="0"/>
                        <a:t>…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✘</a:t>
                      </a:r>
                      <a:endParaRPr lang="en-US" sz="2000" dirty="0" smtClean="0"/>
                    </a:p>
                  </a:txBody>
                  <a:tcPr/>
                </a:tc>
              </a:tr>
              <a:tr h="470338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zh-CN" sz="2000" dirty="0" smtClean="0"/>
                        <a:t>…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✘</a:t>
                      </a:r>
                      <a:endParaRPr lang="en-US" sz="20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251167"/>
              </p:ext>
            </p:extLst>
          </p:nvPr>
        </p:nvGraphicFramePr>
        <p:xfrm>
          <a:off x="5578132" y="2431997"/>
          <a:ext cx="1809668" cy="17729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7174"/>
                <a:gridCol w="882494"/>
              </a:tblGrid>
              <a:tr h="3708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Earning</a:t>
                      </a:r>
                      <a:endParaRPr lang="en-US" sz="14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College</a:t>
                      </a:r>
                      <a:endParaRPr lang="en-US" sz="1400" dirty="0"/>
                    </a:p>
                  </a:txBody>
                  <a:tcPr marL="137160" marR="137160" marT="68580" marB="68580" anchor="ctr"/>
                </a:tc>
              </a:tr>
              <a:tr h="3370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5500</a:t>
                      </a:r>
                      <a:endParaRPr lang="en-US" sz="14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en-US" sz="1400" dirty="0"/>
                    </a:p>
                  </a:txBody>
                  <a:tcPr marL="137160" marR="137160" marT="68580" marB="68580" anchor="ctr"/>
                </a:tc>
              </a:tr>
              <a:tr h="3370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3000</a:t>
                      </a:r>
                      <a:endParaRPr lang="en-US" sz="14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en-US" sz="1400" dirty="0"/>
                    </a:p>
                  </a:txBody>
                  <a:tcPr marL="137160" marR="137160" marT="68580" marB="68580" anchor="ctr"/>
                </a:tc>
              </a:tr>
              <a:tr h="3370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5800</a:t>
                      </a:r>
                      <a:endParaRPr lang="en-US" sz="14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en-US" sz="1400" dirty="0"/>
                    </a:p>
                  </a:txBody>
                  <a:tcPr marL="137160" marR="137160" marT="68580" marB="68580" anchor="ctr"/>
                </a:tc>
              </a:tr>
              <a:tr h="3370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3300</a:t>
                      </a:r>
                      <a:endParaRPr lang="en-US" sz="1400" dirty="0"/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en-US" sz="1400" dirty="0"/>
                    </a:p>
                  </a:txBody>
                  <a:tcPr marL="137160" marR="137160" marT="68580" marB="68580" anchor="ctr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918154" y="2048986"/>
                <a:ext cx="21788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charset="0"/>
                        </a:rPr>
                        <m:t>𝑌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154" y="2048986"/>
                <a:ext cx="217880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27778" r="-22222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842289" y="2057940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289" y="2057940"/>
                <a:ext cx="195823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7273" r="-2121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9658522" y="2963050"/>
            <a:ext cx="1604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Singular</a:t>
            </a:r>
            <a:r>
              <a:rPr lang="zh-CN" altLang="en-US" dirty="0" smtClean="0"/>
              <a:t> 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Decomposition</a:t>
            </a:r>
            <a:endParaRPr lang="en-US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1988060" y="3264169"/>
            <a:ext cx="44949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Causal</a:t>
            </a:r>
            <a:r>
              <a:rPr lang="zh-CN" altLang="en-US" sz="2000" dirty="0"/>
              <a:t> </a:t>
            </a:r>
            <a:r>
              <a:rPr lang="en-US" altLang="zh-CN" sz="2000" dirty="0"/>
              <a:t>Inference:</a:t>
            </a:r>
            <a:r>
              <a:rPr lang="zh-CN" altLang="en-US" sz="2000" dirty="0"/>
              <a:t> </a:t>
            </a:r>
            <a:r>
              <a:rPr lang="en-US" altLang="zh-CN" sz="2000" dirty="0"/>
              <a:t>regression,</a:t>
            </a:r>
            <a:r>
              <a:rPr lang="zh-CN" altLang="en-US" sz="2000" dirty="0"/>
              <a:t> </a:t>
            </a:r>
            <a:endParaRPr lang="en-US" altLang="zh-CN" sz="2000" dirty="0" smtClean="0"/>
          </a:p>
          <a:p>
            <a:r>
              <a:rPr lang="en-US" altLang="zh-CN" sz="2000" dirty="0" smtClean="0"/>
              <a:t>matching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weighting,</a:t>
            </a:r>
            <a:r>
              <a:rPr lang="zh-CN" altLang="en-US" sz="2000" dirty="0" smtClean="0"/>
              <a:t> </a:t>
            </a:r>
            <a:r>
              <a:rPr lang="en-US" altLang="zh-CN" sz="2000" dirty="0"/>
              <a:t>etc.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080436" y="3942192"/>
                <a:ext cx="62831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000" dirty="0"/>
                  <a:t>ATE: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𝜏</m:t>
                        </m:r>
                      </m:e>
                    </m:acc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436" y="3942192"/>
                <a:ext cx="628314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24272" t="-26000" r="-60194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Left Arrow 20"/>
          <p:cNvSpPr/>
          <p:nvPr/>
        </p:nvSpPr>
        <p:spPr>
          <a:xfrm>
            <a:off x="1922395" y="3895735"/>
            <a:ext cx="3022914" cy="361637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779628" y="6335493"/>
                <a:ext cx="239040" cy="3161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latin typeface="Cambria Math" charset="0"/>
                            </a:rPr>
                            <m:t>𝑈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9628" y="6335493"/>
                <a:ext cx="239040" cy="316112"/>
              </a:xfrm>
              <a:prstGeom prst="rect">
                <a:avLst/>
              </a:prstGeom>
              <a:blipFill rotWithShape="0">
                <a:blip r:embed="rId7"/>
                <a:stretch>
                  <a:fillRect l="-23077" t="-19231" r="-61538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/>
          <p:cNvCxnSpPr/>
          <p:nvPr/>
        </p:nvCxnSpPr>
        <p:spPr>
          <a:xfrm>
            <a:off x="5320934" y="1907177"/>
            <a:ext cx="2244254" cy="8709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320934" y="6642896"/>
            <a:ext cx="2244254" cy="8709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320934" y="1907177"/>
            <a:ext cx="0" cy="4735719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554688" y="1928946"/>
            <a:ext cx="0" cy="4735719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987" y="581297"/>
            <a:ext cx="191950" cy="29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62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/>
      <p:bldP spid="17" grpId="0"/>
      <p:bldP spid="18" grpId="0"/>
      <p:bldP spid="19" grpId="0"/>
      <p:bldP spid="20" grpId="0"/>
      <p:bldP spid="21" grpId="0" animBg="1"/>
      <p:bldP spid="2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3925</TotalTime>
  <Words>1023</Words>
  <Application>Microsoft Macintosh PowerPoint</Application>
  <PresentationFormat>Widescreen</PresentationFormat>
  <Paragraphs>287</Paragraphs>
  <Slides>18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Calibri</vt:lpstr>
      <vt:lpstr>Calibri Light</vt:lpstr>
      <vt:lpstr>Cambria Math</vt:lpstr>
      <vt:lpstr>DengXian</vt:lpstr>
      <vt:lpstr>DengXian Light</vt:lpstr>
      <vt:lpstr>Mangal</vt:lpstr>
      <vt:lpstr>Wingdings</vt:lpstr>
      <vt:lpstr>Arial</vt:lpstr>
      <vt:lpstr>Office Theme</vt:lpstr>
      <vt:lpstr>Causal Inference with Noisy and Missing Covariates via Matrix Factorization</vt:lpstr>
      <vt:lpstr>Causal Inference under unmeasured confounders</vt:lpstr>
      <vt:lpstr>PowerPoint Presentation</vt:lpstr>
      <vt:lpstr>Problem </vt:lpstr>
      <vt:lpstr>Notation </vt:lpstr>
      <vt:lpstr>Noisy proxy variables </vt:lpstr>
      <vt:lpstr>What if we have many proxies?</vt:lpstr>
      <vt:lpstr>Low rank matrix factorization</vt:lpstr>
      <vt:lpstr>PowerPoint Presentation</vt:lpstr>
      <vt:lpstr>Low rank matrix factorization (LRMF)</vt:lpstr>
      <vt:lpstr>Assumptions for low rank matrix factorization (LRMF)</vt:lpstr>
      <vt:lpstr>Theoretical guarantee </vt:lpstr>
      <vt:lpstr>Simulation</vt:lpstr>
      <vt:lpstr>Data analysis: twins mortality </vt:lpstr>
      <vt:lpstr>Twins mortality: simulate observational data</vt:lpstr>
      <vt:lpstr>Twins mortality: result</vt:lpstr>
      <vt:lpstr>Summary 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Mao Xiaojie</dc:creator>
  <cp:lastModifiedBy>Mao Xiaojie</cp:lastModifiedBy>
  <cp:revision>249</cp:revision>
  <dcterms:created xsi:type="dcterms:W3CDTF">2019-10-14T21:40:40Z</dcterms:created>
  <dcterms:modified xsi:type="dcterms:W3CDTF">2019-10-20T01:22:17Z</dcterms:modified>
</cp:coreProperties>
</file>