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65" r:id="rId5"/>
    <p:sldId id="262" r:id="rId6"/>
    <p:sldId id="266" r:id="rId7"/>
    <p:sldId id="267" r:id="rId8"/>
    <p:sldId id="268" r:id="rId9"/>
    <p:sldId id="258" r:id="rId10"/>
    <p:sldId id="27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70"/>
    <p:restoredTop sz="94595"/>
  </p:normalViewPr>
  <p:slideViewPr>
    <p:cSldViewPr snapToGrid="0" snapToObjects="1">
      <p:cViewPr varScale="1">
        <p:scale>
          <a:sx n="86" d="100"/>
          <a:sy n="86" d="100"/>
        </p:scale>
        <p:origin x="24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12B1-A575-FB49-A4FC-4F0CDE5A2ADF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285C-592B-A249-9EBB-E2A595938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12B1-A575-FB49-A4FC-4F0CDE5A2ADF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285C-592B-A249-9EBB-E2A595938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12B1-A575-FB49-A4FC-4F0CDE5A2ADF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285C-592B-A249-9EBB-E2A595938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6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12B1-A575-FB49-A4FC-4F0CDE5A2ADF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285C-592B-A249-9EBB-E2A595938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12B1-A575-FB49-A4FC-4F0CDE5A2ADF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285C-592B-A249-9EBB-E2A595938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20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12B1-A575-FB49-A4FC-4F0CDE5A2ADF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285C-592B-A249-9EBB-E2A595938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81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12B1-A575-FB49-A4FC-4F0CDE5A2ADF}" type="datetimeFigureOut">
              <a:rPr lang="en-US" smtClean="0"/>
              <a:t>10/1/19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285C-592B-A249-9EBB-E2A595938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12B1-A575-FB49-A4FC-4F0CDE5A2ADF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285C-592B-A249-9EBB-E2A595938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8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12B1-A575-FB49-A4FC-4F0CDE5A2ADF}" type="datetimeFigureOut">
              <a:rPr lang="en-US" smtClean="0"/>
              <a:t>10/1/19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285C-592B-A249-9EBB-E2A595938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6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12B1-A575-FB49-A4FC-4F0CDE5A2ADF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285C-592B-A249-9EBB-E2A595938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9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12B1-A575-FB49-A4FC-4F0CDE5A2ADF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285C-592B-A249-9EBB-E2A595938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812B1-A575-FB49-A4FC-4F0CDE5A2ADF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6285C-592B-A249-9EBB-E2A595938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6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Interval Estimation of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Individual-Level </a:t>
            </a:r>
            <a:r>
              <a:rPr lang="en-US" b="1" dirty="0"/>
              <a:t>Causal Effects Under Unobserved Confounding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Xiaojie Mao</a:t>
            </a:r>
          </a:p>
          <a:p>
            <a:r>
              <a:rPr lang="en-US" dirty="0"/>
              <a:t>Department of Statistics and Data Science</a:t>
            </a:r>
          </a:p>
          <a:p>
            <a:r>
              <a:rPr lang="zh-CN" altLang="en-US" dirty="0"/>
              <a:t>  </a:t>
            </a:r>
            <a:r>
              <a:rPr lang="en-US" altLang="zh-CN" dirty="0" smtClean="0"/>
              <a:t>Cornell</a:t>
            </a:r>
            <a:r>
              <a:rPr lang="zh-CN" altLang="en-US" dirty="0" smtClean="0"/>
              <a:t> </a:t>
            </a:r>
            <a:r>
              <a:rPr lang="en-US" altLang="zh-CN" dirty="0"/>
              <a:t>University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92905" y="5711253"/>
            <a:ext cx="5538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Based on </a:t>
            </a:r>
            <a:r>
              <a:rPr lang="en-US" smtClean="0"/>
              <a:t>joint work with Nathan Kallus and Angela Zhou.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Interval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estimators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889" y="1413137"/>
            <a:ext cx="74803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3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Interval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estimators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889" y="1413137"/>
            <a:ext cx="7480300" cy="431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66366" y="5948152"/>
            <a:ext cx="3953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Thank You! 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5394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inference under unmeasured confounding 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180399" y="4995699"/>
            <a:ext cx="1065465" cy="824498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031" y="5246733"/>
            <a:ext cx="330200" cy="319965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6496990" y="4941558"/>
            <a:ext cx="1074821" cy="93278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271607" y="5912601"/>
            <a:ext cx="4660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Hormone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R</a:t>
            </a:r>
            <a:r>
              <a:rPr lang="en-US" altLang="zh-CN" sz="2400" dirty="0" smtClean="0"/>
              <a:t>eplacement</a:t>
            </a:r>
          </a:p>
          <a:p>
            <a:r>
              <a:rPr lang="en-US" sz="2400" dirty="0"/>
              <a:t>	</a:t>
            </a:r>
            <a:r>
              <a:rPr lang="en-US" altLang="zh-CN" sz="2400" dirty="0" smtClean="0"/>
              <a:t>Therapy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(HRT)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6198810" y="6097266"/>
            <a:ext cx="2766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Blood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Pressure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950" y="5249198"/>
            <a:ext cx="342900" cy="317500"/>
          </a:xfrm>
          <a:prstGeom prst="rect">
            <a:avLst/>
          </a:prstGeom>
        </p:spPr>
      </p:pic>
      <p:cxnSp>
        <p:nvCxnSpPr>
          <p:cNvPr id="32" name="Straight Arrow Connector 31"/>
          <p:cNvCxnSpPr>
            <a:stCxn id="23" idx="6"/>
          </p:cNvCxnSpPr>
          <p:nvPr/>
        </p:nvCxnSpPr>
        <p:spPr>
          <a:xfrm>
            <a:off x="3245864" y="5407948"/>
            <a:ext cx="325112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00999" y="2604502"/>
            <a:ext cx="1065465" cy="824498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231" y="2865720"/>
            <a:ext cx="381000" cy="3175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76475" y="2012228"/>
            <a:ext cx="139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Age</a:t>
            </a:r>
            <a:endParaRPr lang="en-US" sz="2400" dirty="0"/>
          </a:p>
        </p:txBody>
      </p:sp>
      <p:cxnSp>
        <p:nvCxnSpPr>
          <p:cNvPr id="36" name="Straight Arrow Connector 35"/>
          <p:cNvCxnSpPr>
            <a:stCxn id="37" idx="4"/>
            <a:endCxn id="23" idx="1"/>
          </p:cNvCxnSpPr>
          <p:nvPr/>
        </p:nvCxnSpPr>
        <p:spPr>
          <a:xfrm>
            <a:off x="933732" y="3429000"/>
            <a:ext cx="1402701" cy="16874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7" idx="6"/>
          </p:cNvCxnSpPr>
          <p:nvPr/>
        </p:nvCxnSpPr>
        <p:spPr>
          <a:xfrm>
            <a:off x="1466464" y="3016751"/>
            <a:ext cx="5030526" cy="2391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197141" y="2595793"/>
            <a:ext cx="4844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Individual-level treatment effect (ITE)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431" y="3244818"/>
            <a:ext cx="4988107" cy="38530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8462356" y="3630121"/>
            <a:ext cx="341180" cy="3076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68573" y="3948975"/>
            <a:ext cx="1865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Blood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pressure</a:t>
            </a:r>
            <a:r>
              <a:rPr lang="zh-CN" altLang="en-US" dirty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HRT</a:t>
            </a:r>
            <a:r>
              <a:rPr lang="zh-CN" altLang="en-US" dirty="0" smtClean="0"/>
              <a:t> </a:t>
            </a:r>
            <a:r>
              <a:rPr lang="en-US" altLang="zh-CN" dirty="0" smtClean="0"/>
              <a:t>were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applied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844558" y="3969340"/>
            <a:ext cx="219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Blood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pressure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HRT</a:t>
            </a:r>
            <a:r>
              <a:rPr lang="zh-CN" altLang="en-US" dirty="0" smtClean="0"/>
              <a:t> </a:t>
            </a:r>
            <a:r>
              <a:rPr lang="en-US" altLang="zh-CN" dirty="0" smtClean="0"/>
              <a:t>were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applied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316095" y="3630121"/>
            <a:ext cx="241069" cy="3076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13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inference under unmeasured confounding 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180399" y="4995699"/>
            <a:ext cx="1065465" cy="824498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031" y="5246733"/>
            <a:ext cx="330200" cy="319965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6496990" y="4941558"/>
            <a:ext cx="1074821" cy="93278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271607" y="5912601"/>
            <a:ext cx="4660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Hormone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R</a:t>
            </a:r>
            <a:r>
              <a:rPr lang="en-US" altLang="zh-CN" sz="2400" dirty="0" smtClean="0"/>
              <a:t>eplacement</a:t>
            </a:r>
          </a:p>
          <a:p>
            <a:r>
              <a:rPr lang="en-US" sz="2400" dirty="0"/>
              <a:t>	</a:t>
            </a:r>
            <a:r>
              <a:rPr lang="en-US" altLang="zh-CN" sz="2400" dirty="0" smtClean="0"/>
              <a:t>Therapy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(HRT)</a:t>
            </a:r>
            <a:endParaRPr lang="en-US" sz="2400" dirty="0"/>
          </a:p>
        </p:txBody>
      </p:sp>
      <p:sp>
        <p:nvSpPr>
          <p:cNvPr id="25" name="Oval 24"/>
          <p:cNvSpPr/>
          <p:nvPr/>
        </p:nvSpPr>
        <p:spPr>
          <a:xfrm>
            <a:off x="4141003" y="2626509"/>
            <a:ext cx="1065465" cy="824498"/>
          </a:xfrm>
          <a:prstGeom prst="ellipse">
            <a:avLst/>
          </a:prstGeom>
          <a:ln w="254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485" y="2908655"/>
            <a:ext cx="330200" cy="3429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198810" y="6097266"/>
            <a:ext cx="2766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Blood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Pressure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950" y="5249198"/>
            <a:ext cx="342900" cy="3175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276079" y="1976661"/>
            <a:ext cx="3251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Health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Consciousness</a:t>
            </a:r>
            <a:endParaRPr lang="en-US" sz="2400" dirty="0"/>
          </a:p>
        </p:txBody>
      </p:sp>
      <p:cxnSp>
        <p:nvCxnSpPr>
          <p:cNvPr id="30" name="Straight Arrow Connector 29"/>
          <p:cNvCxnSpPr>
            <a:endCxn id="23" idx="0"/>
          </p:cNvCxnSpPr>
          <p:nvPr/>
        </p:nvCxnSpPr>
        <p:spPr>
          <a:xfrm flipH="1">
            <a:off x="2713132" y="3330262"/>
            <a:ext cx="1583905" cy="166543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7" idx="1"/>
          </p:cNvCxnSpPr>
          <p:nvPr/>
        </p:nvCxnSpPr>
        <p:spPr>
          <a:xfrm>
            <a:off x="5050434" y="3330262"/>
            <a:ext cx="1603960" cy="17478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6"/>
          </p:cNvCxnSpPr>
          <p:nvPr/>
        </p:nvCxnSpPr>
        <p:spPr>
          <a:xfrm>
            <a:off x="3245864" y="5407948"/>
            <a:ext cx="325112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00999" y="2604502"/>
            <a:ext cx="1065465" cy="824498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231" y="2865720"/>
            <a:ext cx="381000" cy="3175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76475" y="2012228"/>
            <a:ext cx="139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Age</a:t>
            </a:r>
            <a:endParaRPr lang="en-US" sz="2400" dirty="0"/>
          </a:p>
        </p:txBody>
      </p:sp>
      <p:cxnSp>
        <p:nvCxnSpPr>
          <p:cNvPr id="36" name="Straight Arrow Connector 35"/>
          <p:cNvCxnSpPr>
            <a:stCxn id="37" idx="4"/>
            <a:endCxn id="23" idx="1"/>
          </p:cNvCxnSpPr>
          <p:nvPr/>
        </p:nvCxnSpPr>
        <p:spPr>
          <a:xfrm>
            <a:off x="933732" y="3429000"/>
            <a:ext cx="1402701" cy="16874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7" idx="6"/>
          </p:cNvCxnSpPr>
          <p:nvPr/>
        </p:nvCxnSpPr>
        <p:spPr>
          <a:xfrm>
            <a:off x="1466464" y="3016751"/>
            <a:ext cx="5030526" cy="2391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197141" y="2595793"/>
            <a:ext cx="4844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Individual-level treatment effect (ITE)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8431" y="3244818"/>
            <a:ext cx="4988107" cy="38530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8462356" y="3630121"/>
            <a:ext cx="341180" cy="3076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68573" y="3948975"/>
            <a:ext cx="1865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Blood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pressure</a:t>
            </a:r>
            <a:r>
              <a:rPr lang="zh-CN" altLang="en-US" dirty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HRT</a:t>
            </a:r>
            <a:r>
              <a:rPr lang="zh-CN" altLang="en-US" dirty="0" smtClean="0"/>
              <a:t> </a:t>
            </a:r>
            <a:r>
              <a:rPr lang="en-US" altLang="zh-CN" dirty="0" smtClean="0"/>
              <a:t>were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applied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844558" y="3969340"/>
            <a:ext cx="219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Blood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pressure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HRT</a:t>
            </a:r>
            <a:r>
              <a:rPr lang="zh-CN" altLang="en-US" dirty="0" smtClean="0"/>
              <a:t> </a:t>
            </a:r>
            <a:r>
              <a:rPr lang="en-US" altLang="zh-CN" dirty="0" smtClean="0"/>
              <a:t>were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applied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316095" y="3630121"/>
            <a:ext cx="241069" cy="3076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63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750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Unmeasured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confounding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can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bias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point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estimates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07" y="2272975"/>
            <a:ext cx="70993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2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750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Unmeasured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confounding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can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bias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point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estimates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07" y="2272975"/>
            <a:ext cx="7099300" cy="3911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49427" y="3778514"/>
            <a:ext cx="438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nder unmeasured </a:t>
            </a:r>
            <a:r>
              <a:rPr lang="en-US" sz="2400" dirty="0" smtClean="0"/>
              <a:t>confounding</a:t>
            </a:r>
            <a:r>
              <a:rPr lang="en-US" altLang="zh-CN" sz="2400" dirty="0" smtClean="0"/>
              <a:t>.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949427" y="3316849"/>
            <a:ext cx="438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Causal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effects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are</a:t>
            </a:r>
            <a:r>
              <a:rPr lang="zh-CN" alt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unidentifiable</a:t>
            </a:r>
            <a:r>
              <a:rPr lang="zh-CN" alt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678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Partial Identification bound 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98" y="1974993"/>
            <a:ext cx="5258370" cy="367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3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Partial Identification bound 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98" y="1974993"/>
            <a:ext cx="5258370" cy="36706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000" y="5463085"/>
            <a:ext cx="269887" cy="182571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H="1">
            <a:off x="4883219" y="2184016"/>
            <a:ext cx="2" cy="315250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12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Partial Identification bound 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118" y="2864090"/>
            <a:ext cx="2367280" cy="5208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8074597" y="3862579"/>
                <a:ext cx="376521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   </a:t>
                </a:r>
                <a:r>
                  <a:rPr lang="zh-CN" altLang="en-US" sz="2400" dirty="0" smtClean="0"/>
                  <a:t>   </a:t>
                </a:r>
                <a:r>
                  <a:rPr lang="en-US" altLang="zh-CN" sz="2400" dirty="0" smtClean="0"/>
                  <a:t>all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feasible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</a:t>
                </a:r>
                <a:r>
                  <a:rPr lang="en-US" altLang="zh-CN" sz="2400" dirty="0" smtClean="0"/>
                  <a:t>TE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at</a:t>
                </a:r>
                <a:r>
                  <a:rPr lang="zh-CN" alt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 smtClean="0"/>
              </a:p>
              <a:p>
                <a:r>
                  <a:rPr lang="en-US" altLang="zh-CN" sz="2400" dirty="0"/>
                  <a:t>	</a:t>
                </a:r>
                <a:r>
                  <a:rPr lang="zh-CN" altLang="en-US" sz="2400" dirty="0" smtClean="0"/>
                  <a:t>   </a:t>
                </a:r>
                <a:r>
                  <a:rPr lang="en-US" altLang="zh-CN" sz="2400" dirty="0" smtClean="0"/>
                  <a:t>under</a:t>
                </a:r>
                <a:r>
                  <a:rPr lang="zh-CN" altLang="en-US" sz="2400" dirty="0" smtClean="0"/>
                  <a:t> 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         </a:t>
                </a:r>
                <a:r>
                  <a:rPr lang="en-US" altLang="zh-CN" sz="2400" dirty="0" smtClean="0"/>
                  <a:t>v</a:t>
                </a:r>
                <a:r>
                  <a:rPr lang="en-US" altLang="zh-CN" sz="2400" dirty="0" smtClean="0"/>
                  <a:t>arying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levels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of</a:t>
                </a:r>
                <a:r>
                  <a:rPr lang="zh-CN" altLang="en-US" sz="2400" dirty="0" smtClean="0"/>
                  <a:t>  </a:t>
                </a:r>
                <a:r>
                  <a:rPr lang="en-US" altLang="zh-CN" sz="2400" dirty="0" smtClean="0"/>
                  <a:t>unmeasured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confounding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597" y="3862579"/>
                <a:ext cx="3765214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2593"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98" y="1974993"/>
            <a:ext cx="5258370" cy="36706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3000" y="5463085"/>
            <a:ext cx="269887" cy="182571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H="1">
            <a:off x="4883219" y="2184016"/>
            <a:ext cx="2" cy="315250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83219" y="3124490"/>
            <a:ext cx="3013166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918053" y="3384891"/>
            <a:ext cx="4650377" cy="880474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77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Partial Identification bound 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118" y="2864090"/>
            <a:ext cx="2367280" cy="5208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8074597" y="3862579"/>
                <a:ext cx="376521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   </a:t>
                </a:r>
                <a:r>
                  <a:rPr lang="zh-CN" altLang="en-US" sz="2400" dirty="0" smtClean="0"/>
                  <a:t>   </a:t>
                </a:r>
                <a:r>
                  <a:rPr lang="en-US" altLang="zh-CN" sz="2400" dirty="0" smtClean="0"/>
                  <a:t>all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feasible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</a:t>
                </a:r>
                <a:r>
                  <a:rPr lang="en-US" altLang="zh-CN" sz="2400" dirty="0" smtClean="0"/>
                  <a:t>TE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at</a:t>
                </a:r>
                <a:r>
                  <a:rPr lang="zh-CN" alt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 smtClean="0"/>
              </a:p>
              <a:p>
                <a:r>
                  <a:rPr lang="en-US" altLang="zh-CN" sz="2400" dirty="0"/>
                  <a:t>	</a:t>
                </a:r>
                <a:r>
                  <a:rPr lang="zh-CN" altLang="en-US" sz="2400" dirty="0" smtClean="0"/>
                  <a:t>   </a:t>
                </a:r>
                <a:r>
                  <a:rPr lang="en-US" altLang="zh-CN" sz="2400" dirty="0" smtClean="0"/>
                  <a:t>under</a:t>
                </a:r>
                <a:r>
                  <a:rPr lang="zh-CN" altLang="en-US" sz="2400" dirty="0" smtClean="0"/>
                  <a:t> 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         </a:t>
                </a:r>
                <a:r>
                  <a:rPr lang="en-US" altLang="zh-CN" sz="2400" dirty="0" smtClean="0"/>
                  <a:t>v</a:t>
                </a:r>
                <a:r>
                  <a:rPr lang="en-US" altLang="zh-CN" sz="2400" dirty="0" smtClean="0"/>
                  <a:t>arying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levels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of</a:t>
                </a:r>
                <a:r>
                  <a:rPr lang="zh-CN" altLang="en-US" sz="2400" dirty="0" smtClean="0"/>
                  <a:t>  </a:t>
                </a:r>
                <a:r>
                  <a:rPr lang="en-US" altLang="zh-CN" sz="2400" dirty="0" smtClean="0"/>
                  <a:t>unmeasured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confounding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597" y="3862579"/>
                <a:ext cx="3765214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2593"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98" y="1974993"/>
            <a:ext cx="5258370" cy="36706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3000" y="5463085"/>
            <a:ext cx="269887" cy="182571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H="1">
            <a:off x="4883219" y="2184016"/>
            <a:ext cx="2" cy="315250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83219" y="3124490"/>
            <a:ext cx="3013166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918053" y="3384891"/>
            <a:ext cx="4650377" cy="880474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8200" y="5829017"/>
            <a:ext cx="12427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Previous literature:</a:t>
            </a:r>
          </a:p>
          <a:p>
            <a:r>
              <a:rPr lang="en-US" sz="2400" dirty="0" smtClean="0">
                <a:sym typeface="Wingdings"/>
              </a:rPr>
              <a:t>          mostly </a:t>
            </a:r>
            <a:r>
              <a:rPr lang="en-US" sz="2400" dirty="0" smtClean="0"/>
              <a:t>consider population-level average treatment effect  (no personalization ) </a:t>
            </a:r>
          </a:p>
        </p:txBody>
      </p:sp>
    </p:spTree>
    <p:extLst>
      <p:ext uri="{BB962C8B-B14F-4D97-AF65-F5344CB8AC3E}">
        <p14:creationId xmlns:p14="http://schemas.microsoft.com/office/powerpoint/2010/main" val="23996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4531</TotalTime>
  <Words>148</Words>
  <Application>Microsoft Macintosh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Calibri Light</vt:lpstr>
      <vt:lpstr>Cambria Math</vt:lpstr>
      <vt:lpstr>DengXian</vt:lpstr>
      <vt:lpstr>DengXian Light</vt:lpstr>
      <vt:lpstr>Wingdings</vt:lpstr>
      <vt:lpstr>Arial</vt:lpstr>
      <vt:lpstr>Office Theme</vt:lpstr>
      <vt:lpstr>Interval Estimation of  Individual-Level Causal Effects Under Unobserved Confounding</vt:lpstr>
      <vt:lpstr>Causal inference under unmeasured confounding </vt:lpstr>
      <vt:lpstr>Causal inference under unmeasured confounding </vt:lpstr>
      <vt:lpstr>Unmeasured confounding can bias point estimates</vt:lpstr>
      <vt:lpstr>Unmeasured confounding can bias point estimates</vt:lpstr>
      <vt:lpstr>Partial Identification bound </vt:lpstr>
      <vt:lpstr>Partial Identification bound </vt:lpstr>
      <vt:lpstr>Partial Identification bound </vt:lpstr>
      <vt:lpstr>Partial Identification bound </vt:lpstr>
      <vt:lpstr>Interval estimators</vt:lpstr>
      <vt:lpstr>Interval estimators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Mao Xiaojie</dc:creator>
  <cp:lastModifiedBy>Mao Xiaojie</cp:lastModifiedBy>
  <cp:revision>95</cp:revision>
  <cp:lastPrinted>2019-10-03T17:02:09Z</cp:lastPrinted>
  <dcterms:created xsi:type="dcterms:W3CDTF">2019-09-28T20:23:06Z</dcterms:created>
  <dcterms:modified xsi:type="dcterms:W3CDTF">2019-10-04T02:16:45Z</dcterms:modified>
</cp:coreProperties>
</file>