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3" r:id="rId1"/>
  </p:sldMasterIdLst>
  <p:notesMasterIdLst>
    <p:notesMasterId r:id="rId27"/>
  </p:notesMasterIdLst>
  <p:handoutMasterIdLst>
    <p:handoutMasterId r:id="rId28"/>
  </p:handoutMasterIdLst>
  <p:sldIdLst>
    <p:sldId id="256" r:id="rId2"/>
    <p:sldId id="565" r:id="rId3"/>
    <p:sldId id="566" r:id="rId4"/>
    <p:sldId id="567" r:id="rId5"/>
    <p:sldId id="557" r:id="rId6"/>
    <p:sldId id="563" r:id="rId7"/>
    <p:sldId id="564" r:id="rId8"/>
    <p:sldId id="497" r:id="rId9"/>
    <p:sldId id="568" r:id="rId10"/>
    <p:sldId id="512" r:id="rId11"/>
    <p:sldId id="579" r:id="rId12"/>
    <p:sldId id="569" r:id="rId13"/>
    <p:sldId id="570" r:id="rId14"/>
    <p:sldId id="571" r:id="rId15"/>
    <p:sldId id="572" r:id="rId16"/>
    <p:sldId id="580" r:id="rId17"/>
    <p:sldId id="573" r:id="rId18"/>
    <p:sldId id="574" r:id="rId19"/>
    <p:sldId id="575" r:id="rId20"/>
    <p:sldId id="581" r:id="rId21"/>
    <p:sldId id="576" r:id="rId22"/>
    <p:sldId id="577" r:id="rId23"/>
    <p:sldId id="578" r:id="rId24"/>
    <p:sldId id="582" r:id="rId25"/>
    <p:sldId id="556" r:id="rId26"/>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521415D9-36F7-43E2-AB2F-B90AF26B5E84}">
      <p14:sectionLst xmlns:p14="http://schemas.microsoft.com/office/powerpoint/2010/main">
        <p14:section name="默认节" id="{20F31CEB-3E41-1B45-A79A-16A77E21AFAB}">
          <p14:sldIdLst>
            <p14:sldId id="256"/>
            <p14:sldId id="565"/>
            <p14:sldId id="566"/>
            <p14:sldId id="567"/>
            <p14:sldId id="557"/>
            <p14:sldId id="563"/>
            <p14:sldId id="564"/>
            <p14:sldId id="497"/>
            <p14:sldId id="568"/>
            <p14:sldId id="512"/>
            <p14:sldId id="579"/>
            <p14:sldId id="569"/>
            <p14:sldId id="570"/>
            <p14:sldId id="571"/>
            <p14:sldId id="572"/>
            <p14:sldId id="580"/>
            <p14:sldId id="573"/>
            <p14:sldId id="574"/>
            <p14:sldId id="575"/>
            <p14:sldId id="581"/>
            <p14:sldId id="576"/>
            <p14:sldId id="577"/>
            <p14:sldId id="578"/>
            <p14:sldId id="582"/>
            <p14:sldId id="5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CC"/>
    <a:srgbClr val="00CC00"/>
    <a:srgbClr val="FFCCCC"/>
    <a:srgbClr val="000099"/>
    <a:srgbClr val="D60093"/>
    <a:srgbClr val="CCFF99"/>
    <a:srgbClr val="FFFF66"/>
    <a:srgbClr val="FF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02" autoAdjust="0"/>
    <p:restoredTop sz="86511" autoAdjust="0"/>
  </p:normalViewPr>
  <p:slideViewPr>
    <p:cSldViewPr>
      <p:cViewPr>
        <p:scale>
          <a:sx n="150" d="100"/>
          <a:sy n="150" d="100"/>
        </p:scale>
        <p:origin x="-240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84" cy="510987"/>
          </a:xfrm>
          <a:prstGeom prst="rect">
            <a:avLst/>
          </a:prstGeom>
        </p:spPr>
        <p:txBody>
          <a:bodyPr vert="horz" lIns="94759" tIns="47380" rIns="94759" bIns="47380" rtlCol="0"/>
          <a:lstStyle>
            <a:lvl1pPr algn="l">
              <a:defRPr sz="1200"/>
            </a:lvl1pPr>
          </a:lstStyle>
          <a:p>
            <a:endParaRPr lang="zh-CN" altLang="en-US"/>
          </a:p>
        </p:txBody>
      </p:sp>
      <p:sp>
        <p:nvSpPr>
          <p:cNvPr id="3" name="日期占位符 2"/>
          <p:cNvSpPr>
            <a:spLocks noGrp="1"/>
          </p:cNvSpPr>
          <p:nvPr>
            <p:ph type="dt" sz="quarter" idx="1"/>
          </p:nvPr>
        </p:nvSpPr>
        <p:spPr>
          <a:xfrm>
            <a:off x="4021063" y="0"/>
            <a:ext cx="3076584" cy="510987"/>
          </a:xfrm>
          <a:prstGeom prst="rect">
            <a:avLst/>
          </a:prstGeom>
        </p:spPr>
        <p:txBody>
          <a:bodyPr vert="horz" lIns="94759" tIns="47380" rIns="94759" bIns="47380" rtlCol="0"/>
          <a:lstStyle>
            <a:lvl1pPr algn="r">
              <a:defRPr sz="1200"/>
            </a:lvl1pPr>
          </a:lstStyle>
          <a:p>
            <a:fld id="{B0E53223-BD64-4BED-9BC8-4C388EA24B82}" type="datetimeFigureOut">
              <a:rPr lang="zh-CN" altLang="en-US" smtClean="0"/>
              <a:pPr/>
              <a:t>3/10/15</a:t>
            </a:fld>
            <a:endParaRPr lang="zh-CN" altLang="en-US"/>
          </a:p>
        </p:txBody>
      </p:sp>
      <p:sp>
        <p:nvSpPr>
          <p:cNvPr id="4" name="页脚占位符 3"/>
          <p:cNvSpPr>
            <a:spLocks noGrp="1"/>
          </p:cNvSpPr>
          <p:nvPr>
            <p:ph type="ftr" sz="quarter" idx="2"/>
          </p:nvPr>
        </p:nvSpPr>
        <p:spPr>
          <a:xfrm>
            <a:off x="0" y="9720319"/>
            <a:ext cx="3076584" cy="512641"/>
          </a:xfrm>
          <a:prstGeom prst="rect">
            <a:avLst/>
          </a:prstGeom>
        </p:spPr>
        <p:txBody>
          <a:bodyPr vert="horz" lIns="94759" tIns="47380" rIns="94759" bIns="4738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1063" y="9720319"/>
            <a:ext cx="3076584" cy="512641"/>
          </a:xfrm>
          <a:prstGeom prst="rect">
            <a:avLst/>
          </a:prstGeom>
        </p:spPr>
        <p:txBody>
          <a:bodyPr vert="horz" lIns="94759" tIns="47380" rIns="94759" bIns="47380" rtlCol="0" anchor="b"/>
          <a:lstStyle>
            <a:lvl1pPr algn="r">
              <a:defRPr sz="1200"/>
            </a:lvl1pPr>
          </a:lstStyle>
          <a:p>
            <a:fld id="{A223ABF3-F4FC-4520-B5C6-91D6C39D1A42}" type="slidenum">
              <a:rPr lang="zh-CN" altLang="en-US" smtClean="0"/>
              <a:pPr/>
              <a:t>‹#›</a:t>
            </a:fld>
            <a:endParaRPr lang="zh-CN" altLang="en-US"/>
          </a:p>
        </p:txBody>
      </p:sp>
    </p:spTree>
    <p:extLst>
      <p:ext uri="{BB962C8B-B14F-4D97-AF65-F5344CB8AC3E}">
        <p14:creationId xmlns:p14="http://schemas.microsoft.com/office/powerpoint/2010/main" val="2039699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3076584" cy="510987"/>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lvl1pPr>
              <a:defRPr sz="1200" smtClean="0"/>
            </a:lvl1pPr>
          </a:lstStyle>
          <a:p>
            <a:pPr>
              <a:defRPr/>
            </a:pPr>
            <a:endParaRPr lang="en-US" altLang="zh-CN"/>
          </a:p>
        </p:txBody>
      </p:sp>
      <p:sp>
        <p:nvSpPr>
          <p:cNvPr id="59395" name="Rectangle 3"/>
          <p:cNvSpPr>
            <a:spLocks noGrp="1" noChangeArrowheads="1"/>
          </p:cNvSpPr>
          <p:nvPr>
            <p:ph type="dt" idx="1"/>
          </p:nvPr>
        </p:nvSpPr>
        <p:spPr bwMode="auto">
          <a:xfrm>
            <a:off x="4021063" y="0"/>
            <a:ext cx="3076584" cy="510987"/>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lvl1pPr algn="r">
              <a:defRPr sz="1200" smtClean="0"/>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990600" y="766763"/>
            <a:ext cx="5119688" cy="3838575"/>
          </a:xfrm>
          <a:prstGeom prst="rect">
            <a:avLst/>
          </a:prstGeom>
          <a:noFill/>
          <a:ln w="9525">
            <a:solidFill>
              <a:srgbClr val="000000"/>
            </a:solidFill>
            <a:miter lim="800000"/>
            <a:headEnd/>
            <a:tailEnd/>
          </a:ln>
        </p:spPr>
      </p:sp>
      <p:sp>
        <p:nvSpPr>
          <p:cNvPr id="59397" name="Rectangle 5"/>
          <p:cNvSpPr>
            <a:spLocks noGrp="1" noChangeArrowheads="1"/>
          </p:cNvSpPr>
          <p:nvPr>
            <p:ph type="body" sz="quarter" idx="3"/>
          </p:nvPr>
        </p:nvSpPr>
        <p:spPr bwMode="auto">
          <a:xfrm>
            <a:off x="709600" y="4861814"/>
            <a:ext cx="5680102" cy="4605493"/>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9398" name="Rectangle 6"/>
          <p:cNvSpPr>
            <a:spLocks noGrp="1" noChangeArrowheads="1"/>
          </p:cNvSpPr>
          <p:nvPr>
            <p:ph type="ftr" sz="quarter" idx="4"/>
          </p:nvPr>
        </p:nvSpPr>
        <p:spPr bwMode="auto">
          <a:xfrm>
            <a:off x="0" y="9720319"/>
            <a:ext cx="3076584" cy="512641"/>
          </a:xfrm>
          <a:prstGeom prst="rect">
            <a:avLst/>
          </a:prstGeom>
          <a:noFill/>
          <a:ln w="9525">
            <a:noFill/>
            <a:miter lim="800000"/>
            <a:headEnd/>
            <a:tailEnd/>
          </a:ln>
          <a:effectLst/>
        </p:spPr>
        <p:txBody>
          <a:bodyPr vert="horz" wrap="square" lIns="94759" tIns="47380" rIns="94759" bIns="47380" numCol="1" anchor="b" anchorCtr="0" compatLnSpc="1">
            <a:prstTxWarp prst="textNoShape">
              <a:avLst/>
            </a:prstTxWarp>
          </a:bodyPr>
          <a:lstStyle>
            <a:lvl1pPr>
              <a:defRPr sz="1200" smtClean="0"/>
            </a:lvl1pPr>
          </a:lstStyle>
          <a:p>
            <a:pPr>
              <a:defRPr/>
            </a:pPr>
            <a:endParaRPr lang="en-US" altLang="zh-CN"/>
          </a:p>
        </p:txBody>
      </p:sp>
      <p:sp>
        <p:nvSpPr>
          <p:cNvPr id="59399" name="Rectangle 7"/>
          <p:cNvSpPr>
            <a:spLocks noGrp="1" noChangeArrowheads="1"/>
          </p:cNvSpPr>
          <p:nvPr>
            <p:ph type="sldNum" sz="quarter" idx="5"/>
          </p:nvPr>
        </p:nvSpPr>
        <p:spPr bwMode="auto">
          <a:xfrm>
            <a:off x="4021063" y="9720319"/>
            <a:ext cx="3076584" cy="512641"/>
          </a:xfrm>
          <a:prstGeom prst="rect">
            <a:avLst/>
          </a:prstGeom>
          <a:noFill/>
          <a:ln w="9525">
            <a:noFill/>
            <a:miter lim="800000"/>
            <a:headEnd/>
            <a:tailEnd/>
          </a:ln>
          <a:effectLst/>
        </p:spPr>
        <p:txBody>
          <a:bodyPr vert="horz" wrap="square" lIns="94759" tIns="47380" rIns="94759" bIns="47380" numCol="1" anchor="b" anchorCtr="0" compatLnSpc="1">
            <a:prstTxWarp prst="textNoShape">
              <a:avLst/>
            </a:prstTxWarp>
          </a:bodyPr>
          <a:lstStyle>
            <a:lvl1pPr algn="r">
              <a:defRPr sz="1200" smtClean="0"/>
            </a:lvl1pPr>
          </a:lstStyle>
          <a:p>
            <a:pPr>
              <a:defRPr/>
            </a:pPr>
            <a:fld id="{A3804948-14D2-43DA-B3DB-CF1972FFF4B7}" type="slidenum">
              <a:rPr lang="en-US" altLang="zh-CN"/>
              <a:pPr>
                <a:defRPr/>
              </a:pPr>
              <a:t>‹#›</a:t>
            </a:fld>
            <a:endParaRPr lang="en-US" altLang="zh-CN"/>
          </a:p>
        </p:txBody>
      </p:sp>
    </p:spTree>
    <p:extLst>
      <p:ext uri="{BB962C8B-B14F-4D97-AF65-F5344CB8AC3E}">
        <p14:creationId xmlns:p14="http://schemas.microsoft.com/office/powerpoint/2010/main" val="2535616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990600" y="766763"/>
            <a:ext cx="5119688" cy="3838575"/>
          </a:xfrm>
          <a:ln/>
        </p:spPr>
      </p:sp>
      <p:sp>
        <p:nvSpPr>
          <p:cNvPr id="63491" name="Rectangle 3"/>
          <p:cNvSpPr>
            <a:spLocks noGrp="1" noChangeArrowheads="1"/>
          </p:cNvSpPr>
          <p:nvPr>
            <p:ph type="body" idx="1"/>
          </p:nvPr>
        </p:nvSpPr>
        <p:spPr>
          <a:noFill/>
          <a:ln/>
        </p:spPr>
        <p:txBody>
          <a:bodyPr/>
          <a:lstStyle/>
          <a:p>
            <a:pPr algn="just"/>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Social influence takes</a:t>
            </a:r>
            <a:r>
              <a:rPr kumimoji="1" lang="en-US" altLang="zh-CN" baseline="0" dirty="0" smtClean="0"/>
              <a:t> many forms and includes:</a:t>
            </a:r>
          </a:p>
          <a:p>
            <a:endParaRPr kumimoji="1"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baseline="0" dirty="0" smtClean="0"/>
              <a:t>Peer pressure: is influence that a peer group, observers or individual exerts that encourages others to change their attitudes, values, or behaviors to conform the group norms. </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smtClean="0"/>
              <a:t>Opinion</a:t>
            </a:r>
            <a:r>
              <a:rPr kumimoji="1" lang="en-US" altLang="zh-CN" baseline="0" dirty="0" smtClean="0"/>
              <a:t> leadership : comes from the theory of two-step flow of communication. Opinion leadership is leadership by an active media user who interprets the meaning of media messages or content for lower-end media users. </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smtClean="0"/>
              <a:t>Conformity is the act of matching attitudes, beliefs, and behaviors to group norms.</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2</a:t>
            </a:fld>
            <a:endParaRPr lang="en-US" altLang="zh-CN"/>
          </a:p>
        </p:txBody>
      </p:sp>
    </p:spTree>
    <p:extLst>
      <p:ext uri="{BB962C8B-B14F-4D97-AF65-F5344CB8AC3E}">
        <p14:creationId xmlns:p14="http://schemas.microsoft.com/office/powerpoint/2010/main" val="5830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6763"/>
            <a:ext cx="5118100" cy="3838575"/>
          </a:xfrm>
        </p:spPr>
      </p:sp>
      <p:sp>
        <p:nvSpPr>
          <p:cNvPr id="3" name="Notes Placeholder 2"/>
          <p:cNvSpPr>
            <a:spLocks noGrp="1"/>
          </p:cNvSpPr>
          <p:nvPr>
            <p:ph type="body" idx="1"/>
          </p:nvPr>
        </p:nvSpPr>
        <p:spPr/>
        <p:txBody>
          <a:bodyPr/>
          <a:lstStyle/>
          <a:p>
            <a:r>
              <a:rPr lang="en-US" dirty="0" smtClean="0"/>
              <a:t>Obama has done just that. From social networking to his blog to his Fight the Smears campaign, Obama has made his Web 2.0 presence known. He has over 1.5 million friends on MySpace and Facebook, and he currently has over 45,000 followers on Twitter. This personal activity in social networks allows him to quickly get the word out across multiple platforms.</a:t>
            </a:r>
            <a:endParaRPr lang="en-US" dirty="0"/>
          </a:p>
        </p:txBody>
      </p:sp>
      <p:sp>
        <p:nvSpPr>
          <p:cNvPr id="4" name="Slide Number Placeholder 3"/>
          <p:cNvSpPr>
            <a:spLocks noGrp="1"/>
          </p:cNvSpPr>
          <p:nvPr>
            <p:ph type="sldNum" sz="quarter" idx="10"/>
          </p:nvPr>
        </p:nvSpPr>
        <p:spPr/>
        <p:txBody>
          <a:bodyPr/>
          <a:lstStyle/>
          <a:p>
            <a:pPr>
              <a:defRPr/>
            </a:pPr>
            <a:fld id="{A3804948-14D2-43DA-B3DB-CF1972FFF4B7}" type="slidenum">
              <a:rPr lang="en-US" altLang="zh-CN" smtClean="0"/>
              <a:pPr>
                <a:defRPr/>
              </a:pPr>
              <a:t>3</a:t>
            </a:fld>
            <a:endParaRPr lang="en-US" altLang="zh-CN"/>
          </a:p>
        </p:txBody>
      </p:sp>
    </p:spTree>
    <p:extLst>
      <p:ext uri="{BB962C8B-B14F-4D97-AF65-F5344CB8AC3E}">
        <p14:creationId xmlns:p14="http://schemas.microsoft.com/office/powerpoint/2010/main" val="2026587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4</a:t>
            </a:fld>
            <a:endParaRPr lang="en-US" altLang="zh-CN"/>
          </a:p>
        </p:txBody>
      </p:sp>
    </p:spTree>
    <p:extLst>
      <p:ext uri="{BB962C8B-B14F-4D97-AF65-F5344CB8AC3E}">
        <p14:creationId xmlns:p14="http://schemas.microsoft.com/office/powerpoint/2010/main" val="3899659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Influence does not happen immediately after A follows C because it may take some time for B to discover A and C’s relationship, e.g. due to the login frequency of B.</a:t>
            </a:r>
            <a:endParaRPr lang="en-US" altLang="zh-CN" sz="1200" dirty="0" smtClean="0">
              <a:solidFill>
                <a:srgbClr val="008000"/>
              </a:solidFill>
            </a:endParaRPr>
          </a:p>
          <a:p>
            <a:endParaRPr kumimoji="1" lang="zh-CN" altLang="en-US" dirty="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14</a:t>
            </a:fld>
            <a:endParaRPr lang="en-US" altLang="zh-CN"/>
          </a:p>
        </p:txBody>
      </p:sp>
    </p:spTree>
    <p:extLst>
      <p:ext uri="{BB962C8B-B14F-4D97-AF65-F5344CB8AC3E}">
        <p14:creationId xmlns:p14="http://schemas.microsoft.com/office/powerpoint/2010/main" val="3446641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20</a:t>
            </a:fld>
            <a:endParaRPr lang="en-US" altLang="zh-CN"/>
          </a:p>
        </p:txBody>
      </p:sp>
    </p:spTree>
    <p:extLst>
      <p:ext uri="{BB962C8B-B14F-4D97-AF65-F5344CB8AC3E}">
        <p14:creationId xmlns:p14="http://schemas.microsoft.com/office/powerpoint/2010/main" val="3443133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990600" y="766763"/>
            <a:ext cx="5119688" cy="3838575"/>
          </a:xfrm>
          <a:ln/>
        </p:spPr>
      </p:sp>
      <p:sp>
        <p:nvSpPr>
          <p:cNvPr id="63491" name="Rectangle 3"/>
          <p:cNvSpPr>
            <a:spLocks noGrp="1" noChangeArrowheads="1"/>
          </p:cNvSpPr>
          <p:nvPr>
            <p:ph type="body" idx="1"/>
          </p:nvPr>
        </p:nvSpPr>
        <p:spPr>
          <a:noFill/>
          <a:ln/>
        </p:spPr>
        <p:txBody>
          <a:bodyPr/>
          <a:lstStyle/>
          <a:p>
            <a:pPr algn="just"/>
            <a:endParaRPr lang="zh-CN"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emf"/><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8" descr="Picture2"/>
          <p:cNvPicPr>
            <a:picLocks noChangeAspect="1" noChangeArrowheads="1"/>
          </p:cNvPicPr>
          <p:nvPr/>
        </p:nvPicPr>
        <p:blipFill>
          <a:blip r:embed="rId2" cstate="print"/>
          <a:srcRect/>
          <a:stretch>
            <a:fillRect/>
          </a:stretch>
        </p:blipFill>
        <p:spPr bwMode="auto">
          <a:xfrm>
            <a:off x="0" y="6499232"/>
            <a:ext cx="9144000" cy="358775"/>
          </a:xfrm>
          <a:prstGeom prst="rect">
            <a:avLst/>
          </a:prstGeom>
          <a:noFill/>
          <a:ln w="9525">
            <a:noFill/>
            <a:miter lim="800000"/>
            <a:headEnd/>
            <a:tailEnd/>
          </a:ln>
        </p:spPr>
      </p:pic>
      <p:sp>
        <p:nvSpPr>
          <p:cNvPr id="5" name="Rectangle 5"/>
          <p:cNvSpPr>
            <a:spLocks noChangeArrowheads="1"/>
          </p:cNvSpPr>
          <p:nvPr/>
        </p:nvSpPr>
        <p:spPr bwMode="auto">
          <a:xfrm>
            <a:off x="0" y="7"/>
            <a:ext cx="9144000" cy="360363"/>
          </a:xfrm>
          <a:prstGeom prst="rect">
            <a:avLst/>
          </a:prstGeom>
          <a:gradFill rotWithShape="1">
            <a:gsLst>
              <a:gs pos="0">
                <a:srgbClr val="99CCFF"/>
              </a:gs>
              <a:gs pos="100000">
                <a:srgbClr val="99CCFF">
                  <a:gamma/>
                  <a:tint val="0"/>
                  <a:invGamma/>
                </a:srgbClr>
              </a:gs>
            </a:gsLst>
            <a:lin ang="5400000" scaled="1"/>
          </a:gradFill>
          <a:ln w="9525">
            <a:noFill/>
            <a:miter lim="800000"/>
            <a:headEnd/>
            <a:tailEnd/>
          </a:ln>
          <a:effectLst/>
        </p:spPr>
        <p:txBody>
          <a:bodyPr wrap="none" anchor="ctr"/>
          <a:lstStyle/>
          <a:p>
            <a:pPr>
              <a:defRPr/>
            </a:pPr>
            <a:endParaRPr lang="zh-CN" altLang="en-US">
              <a:latin typeface="Arial" charset="0"/>
            </a:endParaRPr>
          </a:p>
        </p:txBody>
      </p:sp>
      <p:pic>
        <p:nvPicPr>
          <p:cNvPr id="6" name="Picture 27" descr="Picture1"/>
          <p:cNvPicPr>
            <a:picLocks noChangeAspect="1" noChangeArrowheads="1"/>
          </p:cNvPicPr>
          <p:nvPr/>
        </p:nvPicPr>
        <p:blipFill>
          <a:blip r:embed="rId3" cstate="print"/>
          <a:srcRect/>
          <a:stretch>
            <a:fillRect/>
          </a:stretch>
        </p:blipFill>
        <p:spPr bwMode="auto">
          <a:xfrm>
            <a:off x="0" y="0"/>
            <a:ext cx="9144000" cy="1905000"/>
          </a:xfrm>
          <a:prstGeom prst="rect">
            <a:avLst/>
          </a:prstGeom>
          <a:noFill/>
          <a:ln w="9525">
            <a:noFill/>
            <a:miter lim="800000"/>
            <a:headEnd/>
            <a:tailEnd/>
          </a:ln>
        </p:spPr>
      </p:pic>
      <p:sp>
        <p:nvSpPr>
          <p:cNvPr id="7" name="Rectangle 7"/>
          <p:cNvSpPr>
            <a:spLocks noChangeArrowheads="1"/>
          </p:cNvSpPr>
          <p:nvPr/>
        </p:nvSpPr>
        <p:spPr bwMode="auto">
          <a:xfrm>
            <a:off x="184642" y="6453188"/>
            <a:ext cx="930520" cy="457200"/>
          </a:xfrm>
          <a:prstGeom prst="rect">
            <a:avLst/>
          </a:prstGeom>
          <a:noFill/>
          <a:ln w="9525">
            <a:noFill/>
            <a:miter lim="800000"/>
            <a:headEnd/>
            <a:tailEnd/>
          </a:ln>
          <a:effectLst/>
        </p:spPr>
        <p:txBody>
          <a:bodyPr wrap="none" lIns="92075" tIns="46038" rIns="92075" bIns="46038" anchor="ctr"/>
          <a:lstStyle/>
          <a:p>
            <a:pPr defTabSz="762000">
              <a:defRPr/>
            </a:pPr>
            <a:fld id="{877019A4-F52B-4785-B83C-A974FFFB65AE}" type="slidenum">
              <a:rPr kumimoji="1" lang="en-US" altLang="ja-JP" sz="1600">
                <a:solidFill>
                  <a:schemeClr val="bg1"/>
                </a:solidFill>
                <a:latin typeface="Times New Roman" pitchFamily="18" charset="0"/>
                <a:ea typeface="MS PGothic" pitchFamily="34" charset="-128"/>
              </a:rPr>
              <a:pPr defTabSz="762000">
                <a:defRPr/>
              </a:pPr>
              <a:t>‹#›</a:t>
            </a:fld>
            <a:endParaRPr kumimoji="1" lang="en-US" altLang="ja-JP" sz="1600">
              <a:solidFill>
                <a:schemeClr val="bg1"/>
              </a:solidFill>
              <a:latin typeface="Times New Roman" pitchFamily="18" charset="0"/>
              <a:ea typeface="MS PGothic" pitchFamily="34" charset="-128"/>
            </a:endParaRPr>
          </a:p>
        </p:txBody>
      </p:sp>
      <p:grpSp>
        <p:nvGrpSpPr>
          <p:cNvPr id="2" name="Group 13"/>
          <p:cNvGrpSpPr>
            <a:grpSpLocks/>
          </p:cNvGrpSpPr>
          <p:nvPr/>
        </p:nvGrpSpPr>
        <p:grpSpPr bwMode="auto">
          <a:xfrm>
            <a:off x="-36632" y="-26988"/>
            <a:ext cx="1332035" cy="995363"/>
            <a:chOff x="0" y="0"/>
            <a:chExt cx="5557" cy="4150"/>
          </a:xfrm>
        </p:grpSpPr>
        <p:pic>
          <p:nvPicPr>
            <p:cNvPr id="9" name="Picture 14" descr="リング_2_0924"/>
            <p:cNvPicPr>
              <a:picLocks noChangeAspect="1" noChangeArrowheads="1"/>
            </p:cNvPicPr>
            <p:nvPr userDrawn="1"/>
          </p:nvPicPr>
          <p:blipFill>
            <a:blip r:embed="rId4" cstate="print"/>
            <a:srcRect t="9818"/>
            <a:stretch>
              <a:fillRect/>
            </a:stretch>
          </p:blipFill>
          <p:spPr bwMode="auto">
            <a:xfrm>
              <a:off x="249" y="0"/>
              <a:ext cx="3991" cy="3590"/>
            </a:xfrm>
            <a:prstGeom prst="rect">
              <a:avLst/>
            </a:prstGeom>
            <a:noFill/>
            <a:ln w="9525">
              <a:noFill/>
              <a:miter lim="800000"/>
              <a:headEnd/>
              <a:tailEnd/>
            </a:ln>
          </p:spPr>
        </p:pic>
        <p:pic>
          <p:nvPicPr>
            <p:cNvPr id="10" name="Picture 15" descr="リング_2_0924"/>
            <p:cNvPicPr>
              <a:picLocks noChangeAspect="1" noChangeArrowheads="1"/>
            </p:cNvPicPr>
            <p:nvPr userDrawn="1"/>
          </p:nvPicPr>
          <p:blipFill>
            <a:blip r:embed="rId4" cstate="print"/>
            <a:srcRect/>
            <a:stretch>
              <a:fillRect/>
            </a:stretch>
          </p:blipFill>
          <p:spPr bwMode="auto">
            <a:xfrm>
              <a:off x="4332" y="122"/>
              <a:ext cx="1225" cy="1222"/>
            </a:xfrm>
            <a:prstGeom prst="rect">
              <a:avLst/>
            </a:prstGeom>
            <a:noFill/>
            <a:ln w="9525">
              <a:noFill/>
              <a:miter lim="800000"/>
              <a:headEnd/>
              <a:tailEnd/>
            </a:ln>
          </p:spPr>
        </p:pic>
        <p:pic>
          <p:nvPicPr>
            <p:cNvPr id="11" name="Picture 16" descr="リング_2_0924"/>
            <p:cNvPicPr>
              <a:picLocks noChangeAspect="1" noChangeArrowheads="1"/>
            </p:cNvPicPr>
            <p:nvPr userDrawn="1"/>
          </p:nvPicPr>
          <p:blipFill>
            <a:blip r:embed="rId4" cstate="print"/>
            <a:srcRect l="15576"/>
            <a:stretch>
              <a:fillRect/>
            </a:stretch>
          </p:blipFill>
          <p:spPr bwMode="auto">
            <a:xfrm>
              <a:off x="0" y="1389"/>
              <a:ext cx="2336" cy="2761"/>
            </a:xfrm>
            <a:prstGeom prst="rect">
              <a:avLst/>
            </a:prstGeom>
            <a:noFill/>
            <a:ln w="9525">
              <a:noFill/>
              <a:miter lim="800000"/>
              <a:headEnd/>
              <a:tailEnd/>
            </a:ln>
          </p:spPr>
        </p:pic>
      </p:grpSp>
      <p:grpSp>
        <p:nvGrpSpPr>
          <p:cNvPr id="3" name="Group 20"/>
          <p:cNvGrpSpPr>
            <a:grpSpLocks/>
          </p:cNvGrpSpPr>
          <p:nvPr/>
        </p:nvGrpSpPr>
        <p:grpSpPr bwMode="auto">
          <a:xfrm>
            <a:off x="-36632" y="-26988"/>
            <a:ext cx="1332035" cy="995363"/>
            <a:chOff x="0" y="0"/>
            <a:chExt cx="5557" cy="4150"/>
          </a:xfrm>
        </p:grpSpPr>
        <p:pic>
          <p:nvPicPr>
            <p:cNvPr id="13" name="Picture 21" descr="リング_2_0924"/>
            <p:cNvPicPr>
              <a:picLocks noChangeAspect="1" noChangeArrowheads="1"/>
            </p:cNvPicPr>
            <p:nvPr userDrawn="1"/>
          </p:nvPicPr>
          <p:blipFill>
            <a:blip r:embed="rId4" cstate="print"/>
            <a:srcRect t="9818"/>
            <a:stretch>
              <a:fillRect/>
            </a:stretch>
          </p:blipFill>
          <p:spPr bwMode="auto">
            <a:xfrm>
              <a:off x="249" y="0"/>
              <a:ext cx="3991" cy="3590"/>
            </a:xfrm>
            <a:prstGeom prst="rect">
              <a:avLst/>
            </a:prstGeom>
            <a:noFill/>
            <a:ln w="9525">
              <a:noFill/>
              <a:miter lim="800000"/>
              <a:headEnd/>
              <a:tailEnd/>
            </a:ln>
          </p:spPr>
        </p:pic>
        <p:pic>
          <p:nvPicPr>
            <p:cNvPr id="14" name="Picture 22" descr="リング_2_0924"/>
            <p:cNvPicPr>
              <a:picLocks noChangeAspect="1" noChangeArrowheads="1"/>
            </p:cNvPicPr>
            <p:nvPr userDrawn="1"/>
          </p:nvPicPr>
          <p:blipFill>
            <a:blip r:embed="rId4" cstate="print"/>
            <a:srcRect/>
            <a:stretch>
              <a:fillRect/>
            </a:stretch>
          </p:blipFill>
          <p:spPr bwMode="auto">
            <a:xfrm>
              <a:off x="4332" y="122"/>
              <a:ext cx="1225" cy="1222"/>
            </a:xfrm>
            <a:prstGeom prst="rect">
              <a:avLst/>
            </a:prstGeom>
            <a:noFill/>
            <a:ln w="9525">
              <a:noFill/>
              <a:miter lim="800000"/>
              <a:headEnd/>
              <a:tailEnd/>
            </a:ln>
          </p:spPr>
        </p:pic>
        <p:pic>
          <p:nvPicPr>
            <p:cNvPr id="15" name="Picture 23" descr="リング_2_0924"/>
            <p:cNvPicPr>
              <a:picLocks noChangeAspect="1" noChangeArrowheads="1"/>
            </p:cNvPicPr>
            <p:nvPr userDrawn="1"/>
          </p:nvPicPr>
          <p:blipFill>
            <a:blip r:embed="rId4" cstate="print"/>
            <a:srcRect l="15576"/>
            <a:stretch>
              <a:fillRect/>
            </a:stretch>
          </p:blipFill>
          <p:spPr bwMode="auto">
            <a:xfrm>
              <a:off x="0" y="1389"/>
              <a:ext cx="2336" cy="2761"/>
            </a:xfrm>
            <a:prstGeom prst="rect">
              <a:avLst/>
            </a:prstGeom>
            <a:noFill/>
            <a:ln w="9525">
              <a:noFill/>
              <a:miter lim="800000"/>
              <a:headEnd/>
              <a:tailEnd/>
            </a:ln>
          </p:spPr>
        </p:pic>
      </p:grpSp>
      <p:sp>
        <p:nvSpPr>
          <p:cNvPr id="12493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单击此处编辑母版副标题样式</a:t>
            </a:r>
            <a:endParaRPr lang="en-US" altLang="zh-CN"/>
          </a:p>
        </p:txBody>
      </p:sp>
      <p:sp>
        <p:nvSpPr>
          <p:cNvPr id="124934" name="Rectangle 6"/>
          <p:cNvSpPr>
            <a:spLocks noGrp="1" noChangeArrowheads="1"/>
          </p:cNvSpPr>
          <p:nvPr>
            <p:ph type="ctrTitle"/>
          </p:nvPr>
        </p:nvSpPr>
        <p:spPr>
          <a:xfrm>
            <a:off x="685800" y="2130458"/>
            <a:ext cx="7772400" cy="1470025"/>
          </a:xfrm>
        </p:spPr>
        <p:txBody>
          <a:bodyPr/>
          <a:lstStyle>
            <a:lvl1pPr>
              <a:defRPr/>
            </a:lvl1pPr>
          </a:lstStyle>
          <a:p>
            <a:r>
              <a:rPr lang="zh-CN" altLang="en-US" smtClean="0"/>
              <a:t>单击此处编辑母版标题样式</a:t>
            </a:r>
            <a:endParaRPr lang="en-US" altLang="zh-CN"/>
          </a:p>
        </p:txBody>
      </p:sp>
    </p:spTree>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3459" y="188913"/>
            <a:ext cx="2159977"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588" y="188913"/>
            <a:ext cx="6342185"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0587" y="188913"/>
            <a:ext cx="8642838" cy="7921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23867" y="1196975"/>
            <a:ext cx="8436219" cy="4929188"/>
          </a:xfrm>
        </p:spPr>
        <p:txBody>
          <a:bodyPr/>
          <a:lstStyle/>
          <a:p>
            <a:pPr lvl="0"/>
            <a:r>
              <a:rPr lang="zh-CN" altLang="en-US" noProof="0" smtClean="0"/>
              <a:t>单击图标添加表格</a:t>
            </a:r>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33"/>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1" y="1196975"/>
            <a:ext cx="4147038"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1573" y="1196975"/>
            <a:ext cx="4148503"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286"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286"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73050"/>
            <a:ext cx="3008435"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538" y="273083"/>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7"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descr="Picture2"/>
          <p:cNvPicPr>
            <a:picLocks noChangeAspect="1" noChangeArrowheads="1"/>
          </p:cNvPicPr>
          <p:nvPr/>
        </p:nvPicPr>
        <p:blipFill>
          <a:blip r:embed="rId14" cstate="print"/>
          <a:srcRect/>
          <a:stretch>
            <a:fillRect/>
          </a:stretch>
        </p:blipFill>
        <p:spPr bwMode="auto">
          <a:xfrm>
            <a:off x="0" y="6499232"/>
            <a:ext cx="9144000" cy="358775"/>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323854" y="1196975"/>
            <a:ext cx="8436219" cy="4929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35" name="Rectangle 11"/>
          <p:cNvSpPr>
            <a:spLocks noChangeArrowheads="1"/>
          </p:cNvSpPr>
          <p:nvPr/>
        </p:nvSpPr>
        <p:spPr bwMode="auto">
          <a:xfrm>
            <a:off x="0" y="7"/>
            <a:ext cx="9144000" cy="360363"/>
          </a:xfrm>
          <a:prstGeom prst="rect">
            <a:avLst/>
          </a:prstGeom>
          <a:gradFill rotWithShape="1">
            <a:gsLst>
              <a:gs pos="0">
                <a:srgbClr val="99CCFF"/>
              </a:gs>
              <a:gs pos="100000">
                <a:srgbClr val="99CCFF">
                  <a:gamma/>
                  <a:tint val="0"/>
                  <a:invGamma/>
                </a:srgbClr>
              </a:gs>
            </a:gsLst>
            <a:lin ang="5400000" scaled="1"/>
          </a:gradFill>
          <a:ln w="9525">
            <a:noFill/>
            <a:miter lim="800000"/>
            <a:headEnd/>
            <a:tailEnd/>
          </a:ln>
          <a:effectLst/>
        </p:spPr>
        <p:txBody>
          <a:bodyPr wrap="none" anchor="ctr"/>
          <a:lstStyle/>
          <a:p>
            <a:pPr>
              <a:defRPr/>
            </a:pPr>
            <a:endParaRPr lang="zh-CN" altLang="en-US">
              <a:latin typeface="Arial" charset="0"/>
            </a:endParaRPr>
          </a:p>
        </p:txBody>
      </p:sp>
      <p:sp>
        <p:nvSpPr>
          <p:cNvPr id="1029" name="Rectangle 2"/>
          <p:cNvSpPr>
            <a:spLocks noGrp="1" noChangeArrowheads="1"/>
          </p:cNvSpPr>
          <p:nvPr>
            <p:ph type="title"/>
          </p:nvPr>
        </p:nvSpPr>
        <p:spPr bwMode="auto">
          <a:xfrm>
            <a:off x="250585" y="188913"/>
            <a:ext cx="8642838"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36" name="Rectangle 12"/>
          <p:cNvSpPr>
            <a:spLocks noChangeArrowheads="1"/>
          </p:cNvSpPr>
          <p:nvPr/>
        </p:nvSpPr>
        <p:spPr bwMode="auto">
          <a:xfrm>
            <a:off x="184642" y="6453188"/>
            <a:ext cx="930520" cy="457200"/>
          </a:xfrm>
          <a:prstGeom prst="rect">
            <a:avLst/>
          </a:prstGeom>
          <a:noFill/>
          <a:ln w="9525">
            <a:noFill/>
            <a:miter lim="800000"/>
            <a:headEnd/>
            <a:tailEnd/>
          </a:ln>
          <a:effectLst/>
        </p:spPr>
        <p:txBody>
          <a:bodyPr wrap="none" lIns="92075" tIns="46038" rIns="92075" bIns="46038" anchor="ctr"/>
          <a:lstStyle/>
          <a:p>
            <a:pPr defTabSz="762000">
              <a:defRPr/>
            </a:pPr>
            <a:fld id="{A668977A-3572-4392-907F-8F125AD2A05E}" type="slidenum">
              <a:rPr kumimoji="1" lang="en-US" altLang="ja-JP" sz="1600">
                <a:solidFill>
                  <a:schemeClr val="bg1"/>
                </a:solidFill>
                <a:latin typeface="Times New Roman" pitchFamily="18" charset="0"/>
                <a:ea typeface="MS PGothic" pitchFamily="34" charset="-128"/>
              </a:rPr>
              <a:pPr defTabSz="762000">
                <a:defRPr/>
              </a:pPr>
              <a:t>‹#›</a:t>
            </a:fld>
            <a:endParaRPr kumimoji="1" lang="en-US" altLang="ja-JP" sz="1600">
              <a:solidFill>
                <a:schemeClr val="bg1"/>
              </a:solidFill>
              <a:latin typeface="Times New Roman" pitchFamily="18"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Lst>
  <p:transition xmlns:p14="http://schemas.microsoft.com/office/powerpoint/2010/main"/>
  <p:timing>
    <p:tnLst>
      <p:par>
        <p:cTn xmlns:p14="http://schemas.microsoft.com/office/powerpoint/2010/main" id="1" dur="indefinite" restart="never" nodeType="tmRoot"/>
      </p:par>
    </p:tnLst>
  </p:timing>
  <p:hf sldNum="0" hdr="0" ftr="0" dt="0"/>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Arial" charset="0"/>
          <a:ea typeface="宋体" pitchFamily="2" charset="-122"/>
        </a:defRPr>
      </a:lvl2pPr>
      <a:lvl3pPr algn="ctr" rtl="0" eaLnBrk="1" fontAlgn="base" hangingPunct="1">
        <a:spcBef>
          <a:spcPct val="0"/>
        </a:spcBef>
        <a:spcAft>
          <a:spcPct val="0"/>
        </a:spcAft>
        <a:defRPr sz="4000">
          <a:solidFill>
            <a:schemeClr val="tx2"/>
          </a:solidFill>
          <a:latin typeface="Arial" charset="0"/>
          <a:ea typeface="宋体" pitchFamily="2" charset="-122"/>
        </a:defRPr>
      </a:lvl3pPr>
      <a:lvl4pPr algn="ctr" rtl="0" eaLnBrk="1" fontAlgn="base" hangingPunct="1">
        <a:spcBef>
          <a:spcPct val="0"/>
        </a:spcBef>
        <a:spcAft>
          <a:spcPct val="0"/>
        </a:spcAft>
        <a:defRPr sz="4000">
          <a:solidFill>
            <a:schemeClr val="tx2"/>
          </a:solidFill>
          <a:latin typeface="Arial" charset="0"/>
          <a:ea typeface="宋体" pitchFamily="2" charset="-122"/>
        </a:defRPr>
      </a:lvl4pPr>
      <a:lvl5pPr algn="ctr" rtl="0" eaLnBrk="1" fontAlgn="base" hangingPunct="1">
        <a:spcBef>
          <a:spcPct val="0"/>
        </a:spcBef>
        <a:spcAft>
          <a:spcPct val="0"/>
        </a:spcAft>
        <a:defRPr sz="4000">
          <a:solidFill>
            <a:schemeClr val="tx2"/>
          </a:solidFill>
          <a:latin typeface="Arial" charset="0"/>
          <a:ea typeface="宋体" pitchFamily="2" charset="-122"/>
        </a:defRPr>
      </a:lvl5pPr>
      <a:lvl6pPr marL="457200" algn="ctr" rtl="0" eaLnBrk="1" fontAlgn="base" hangingPunct="1">
        <a:spcBef>
          <a:spcPct val="0"/>
        </a:spcBef>
        <a:spcAft>
          <a:spcPct val="0"/>
        </a:spcAft>
        <a:defRPr sz="4000">
          <a:solidFill>
            <a:schemeClr val="tx2"/>
          </a:solidFill>
          <a:latin typeface="Arial" charset="0"/>
          <a:ea typeface="宋体" pitchFamily="2" charset="-122"/>
        </a:defRPr>
      </a:lvl6pPr>
      <a:lvl7pPr marL="914400" algn="ctr" rtl="0" eaLnBrk="1" fontAlgn="base" hangingPunct="1">
        <a:spcBef>
          <a:spcPct val="0"/>
        </a:spcBef>
        <a:spcAft>
          <a:spcPct val="0"/>
        </a:spcAft>
        <a:defRPr sz="4000">
          <a:solidFill>
            <a:schemeClr val="tx2"/>
          </a:solidFill>
          <a:latin typeface="Arial" charset="0"/>
          <a:ea typeface="宋体" pitchFamily="2" charset="-122"/>
        </a:defRPr>
      </a:lvl7pPr>
      <a:lvl8pPr marL="1371600" algn="ctr" rtl="0" eaLnBrk="1" fontAlgn="base" hangingPunct="1">
        <a:spcBef>
          <a:spcPct val="0"/>
        </a:spcBef>
        <a:spcAft>
          <a:spcPct val="0"/>
        </a:spcAft>
        <a:defRPr sz="4000">
          <a:solidFill>
            <a:schemeClr val="tx2"/>
          </a:solidFill>
          <a:latin typeface="Arial" charset="0"/>
          <a:ea typeface="宋体" pitchFamily="2" charset="-122"/>
        </a:defRPr>
      </a:lvl8pPr>
      <a:lvl9pPr marL="1828800" algn="ctr" rtl="0" eaLnBrk="1" fontAlgn="base" hangingPunct="1">
        <a:spcBef>
          <a:spcPct val="0"/>
        </a:spcBef>
        <a:spcAft>
          <a:spcPct val="0"/>
        </a:spcAft>
        <a:defRPr sz="40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 Id="rId3"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emf"/><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304800" y="2057400"/>
            <a:ext cx="8686800" cy="1828800"/>
          </a:xfrm>
        </p:spPr>
        <p:txBody>
          <a:bodyPr>
            <a:noAutofit/>
          </a:bodyPr>
          <a:lstStyle/>
          <a:p>
            <a:r>
              <a:rPr lang="en-US" altLang="zh-CN" b="1" dirty="0" smtClean="0"/>
              <a:t>Diffusion of “Following” Links in </a:t>
            </a:r>
            <a:r>
              <a:rPr lang="en-US" altLang="zh-CN" b="1" dirty="0" err="1" smtClean="0"/>
              <a:t>Microblogging</a:t>
            </a:r>
            <a:r>
              <a:rPr lang="en-US" altLang="zh-CN" b="1" dirty="0" smtClean="0"/>
              <a:t> Networks</a:t>
            </a:r>
            <a:endParaRPr lang="en-US" altLang="zh-CN" sz="2800" b="1" dirty="0" smtClean="0">
              <a:solidFill>
                <a:schemeClr val="tx1"/>
              </a:solidFill>
              <a:latin typeface="微软雅黑" pitchFamily="34" charset="-122"/>
              <a:ea typeface="微软雅黑" pitchFamily="34" charset="-122"/>
            </a:endParaRPr>
          </a:p>
        </p:txBody>
      </p:sp>
      <p:pic>
        <p:nvPicPr>
          <p:cNvPr id="2" name="Picture 2" descr="E:\learning\research\Social_Action_Tracking\presentation\000-1-清华大学校徽_p1.png"/>
          <p:cNvPicPr>
            <a:picLocks noChangeAspect="1" noChangeArrowheads="1"/>
          </p:cNvPicPr>
          <p:nvPr/>
        </p:nvPicPr>
        <p:blipFill>
          <a:blip r:embed="rId3" cstate="print"/>
          <a:srcRect/>
          <a:stretch>
            <a:fillRect/>
          </a:stretch>
        </p:blipFill>
        <p:spPr bwMode="auto">
          <a:xfrm>
            <a:off x="7929838" y="0"/>
            <a:ext cx="1214162" cy="1219200"/>
          </a:xfrm>
          <a:prstGeom prst="rect">
            <a:avLst/>
          </a:prstGeom>
          <a:noFill/>
        </p:spPr>
      </p:pic>
      <p:sp>
        <p:nvSpPr>
          <p:cNvPr id="7" name="Rectangle 3"/>
          <p:cNvSpPr>
            <a:spLocks noGrp="1" noChangeArrowheads="1"/>
          </p:cNvSpPr>
          <p:nvPr>
            <p:ph type="subTitle" idx="1"/>
          </p:nvPr>
        </p:nvSpPr>
        <p:spPr>
          <a:xfrm>
            <a:off x="0" y="3733800"/>
            <a:ext cx="9144000" cy="2743200"/>
          </a:xfrm>
        </p:spPr>
        <p:txBody>
          <a:bodyPr>
            <a:normAutofit/>
          </a:bodyPr>
          <a:lstStyle/>
          <a:p>
            <a:r>
              <a:rPr lang="en-US" altLang="zh-CN" sz="2800" b="1" dirty="0" smtClean="0">
                <a:latin typeface="+mj-lt"/>
                <a:ea typeface="微软雅黑" pitchFamily="34" charset="-122"/>
                <a:cs typeface="Times New Roman" pitchFamily="18" charset="0"/>
              </a:rPr>
              <a:t>Jing Zhang</a:t>
            </a:r>
          </a:p>
          <a:p>
            <a:pPr algn="ctr" eaLnBrk="1" hangingPunct="1"/>
            <a:r>
              <a:rPr lang="en-US" altLang="zh-CN" sz="2200" dirty="0" smtClean="0">
                <a:latin typeface="+mj-lt"/>
                <a:ea typeface="微软雅黑" pitchFamily="34" charset="-122"/>
                <a:cs typeface="Times New Roman" pitchFamily="18" charset="0"/>
              </a:rPr>
              <a:t>Tsinghua University</a:t>
            </a:r>
          </a:p>
          <a:p>
            <a:pPr>
              <a:spcBef>
                <a:spcPts val="1800"/>
              </a:spcBef>
            </a:pPr>
            <a:r>
              <a:rPr lang="en-US" altLang="zh-CN" sz="2200" dirty="0" smtClean="0">
                <a:solidFill>
                  <a:schemeClr val="bg2">
                    <a:lumMod val="50000"/>
                  </a:schemeClr>
                </a:solidFill>
                <a:ea typeface="微软雅黑" pitchFamily="34" charset="-122"/>
                <a:cs typeface="Times New Roman" pitchFamily="18" charset="0"/>
              </a:rPr>
              <a:t>Collaborate with</a:t>
            </a:r>
          </a:p>
          <a:p>
            <a:r>
              <a:rPr lang="en-US" altLang="zh-CN" sz="2200" dirty="0" smtClean="0">
                <a:ea typeface="微软雅黑" pitchFamily="34" charset="-122"/>
                <a:cs typeface="Times New Roman" pitchFamily="18" charset="0"/>
              </a:rPr>
              <a:t>Wei Chen (</a:t>
            </a:r>
            <a:r>
              <a:rPr lang="en-US" altLang="zh-CN" sz="2200" i="1" dirty="0" smtClean="0">
                <a:solidFill>
                  <a:srgbClr val="002060"/>
                </a:solidFill>
                <a:ea typeface="微软雅黑" pitchFamily="34" charset="-122"/>
                <a:cs typeface="Times New Roman" pitchFamily="18" charset="0"/>
              </a:rPr>
              <a:t>MSRA</a:t>
            </a:r>
            <a:r>
              <a:rPr lang="en-US" altLang="zh-CN" sz="2200" dirty="0" smtClean="0">
                <a:ea typeface="微软雅黑" pitchFamily="34" charset="-122"/>
                <a:cs typeface="Times New Roman" pitchFamily="18" charset="0"/>
              </a:rPr>
              <a:t>)</a:t>
            </a:r>
            <a:endParaRPr lang="en-US" altLang="zh-CN" sz="2200" dirty="0" smtClean="0">
              <a:latin typeface="+mj-lt"/>
              <a:ea typeface="微软雅黑" pitchFamily="34" charset="-122"/>
              <a:cs typeface="Times New Roman" pitchFamily="18" charset="0"/>
            </a:endParaRPr>
          </a:p>
          <a:p>
            <a:r>
              <a:rPr lang="en-US" altLang="zh-CN" sz="2200" dirty="0" err="1" smtClean="0">
                <a:ea typeface="微软雅黑" pitchFamily="34" charset="-122"/>
                <a:cs typeface="Times New Roman" pitchFamily="18" charset="0"/>
              </a:rPr>
              <a:t>Zhanpeng</a:t>
            </a:r>
            <a:r>
              <a:rPr lang="en-US" altLang="zh-CN" sz="2200" dirty="0" smtClean="0">
                <a:ea typeface="微软雅黑" pitchFamily="34" charset="-122"/>
                <a:cs typeface="Times New Roman" pitchFamily="18" charset="0"/>
              </a:rPr>
              <a:t> Fang and </a:t>
            </a:r>
            <a:r>
              <a:rPr lang="en-US" altLang="zh-CN" sz="2200" dirty="0" err="1" smtClean="0">
                <a:ea typeface="微软雅黑" pitchFamily="34" charset="-122"/>
                <a:cs typeface="Times New Roman" pitchFamily="18" charset="0"/>
              </a:rPr>
              <a:t>Jie</a:t>
            </a:r>
            <a:r>
              <a:rPr lang="en-US" altLang="zh-CN" sz="2200" dirty="0" smtClean="0">
                <a:ea typeface="微软雅黑" pitchFamily="34" charset="-122"/>
                <a:cs typeface="Times New Roman" pitchFamily="18" charset="0"/>
              </a:rPr>
              <a:t> Tang</a:t>
            </a:r>
            <a:r>
              <a:rPr lang="en-US" altLang="zh-CN" sz="2200" dirty="0" smtClean="0">
                <a:latin typeface="+mj-lt"/>
                <a:ea typeface="微软雅黑" pitchFamily="34" charset="-122"/>
                <a:cs typeface="Times New Roman" pitchFamily="18" charset="0"/>
              </a:rPr>
              <a:t> (</a:t>
            </a:r>
            <a:r>
              <a:rPr lang="en-US" altLang="zh-CN" sz="2200" i="1" dirty="0" smtClean="0">
                <a:solidFill>
                  <a:srgbClr val="D60093"/>
                </a:solidFill>
                <a:latin typeface="+mj-lt"/>
                <a:ea typeface="微软雅黑" pitchFamily="34" charset="-122"/>
                <a:cs typeface="Times New Roman" pitchFamily="18" charset="0"/>
              </a:rPr>
              <a:t>THU</a:t>
            </a:r>
            <a:r>
              <a:rPr lang="en-US" altLang="zh-CN" sz="2200" dirty="0" smtClean="0">
                <a:latin typeface="+mj-lt"/>
                <a:ea typeface="微软雅黑" pitchFamily="34" charset="-122"/>
                <a:cs typeface="Times New Roman" pitchFamily="18" charset="0"/>
              </a:rPr>
              <a:t>)</a:t>
            </a:r>
          </a:p>
          <a:p>
            <a:pPr algn="ctr" eaLnBrk="1" hangingPunct="1"/>
            <a:endParaRPr lang="en-US" altLang="zh-CN" sz="2400" dirty="0" smtClean="0">
              <a:latin typeface="+mj-lt"/>
              <a:ea typeface="微软雅黑" pitchFamily="34" charset="-122"/>
              <a:cs typeface="Times New Roman" pitchFamily="18" charset="0"/>
            </a:endParaRPr>
          </a:p>
        </p:txBody>
      </p:sp>
      <p:sp>
        <p:nvSpPr>
          <p:cNvPr id="5" name="文本框 4"/>
          <p:cNvSpPr txBox="1"/>
          <p:nvPr/>
        </p:nvSpPr>
        <p:spPr>
          <a:xfrm>
            <a:off x="0" y="6217920"/>
            <a:ext cx="9144000" cy="646331"/>
          </a:xfrm>
          <a:prstGeom prst="rect">
            <a:avLst/>
          </a:prstGeom>
          <a:solidFill>
            <a:schemeClr val="bg1"/>
          </a:solidFill>
        </p:spPr>
        <p:txBody>
          <a:bodyPr wrap="square" rtlCol="0">
            <a:spAutoFit/>
          </a:bodyPr>
          <a:lstStyle/>
          <a:p>
            <a:r>
              <a:rPr kumimoji="1" lang="en-US" altLang="zh-CN" dirty="0" smtClean="0"/>
              <a:t>Jing Zhang, </a:t>
            </a:r>
            <a:r>
              <a:rPr kumimoji="1" lang="en-US" altLang="zh-CN" dirty="0" err="1" smtClean="0"/>
              <a:t>ZhanpengFang</a:t>
            </a:r>
            <a:r>
              <a:rPr kumimoji="1" lang="en-US" altLang="zh-CN" dirty="0" smtClean="0"/>
              <a:t>, Wei Chen, and </a:t>
            </a:r>
            <a:r>
              <a:rPr kumimoji="1" lang="en-US" altLang="zh-CN" dirty="0" err="1" smtClean="0"/>
              <a:t>Jie</a:t>
            </a:r>
            <a:r>
              <a:rPr kumimoji="1" lang="en-US" altLang="zh-CN" dirty="0" smtClean="0"/>
              <a:t> Tang. Diffusion of “Following” Links in </a:t>
            </a:r>
            <a:r>
              <a:rPr kumimoji="1" lang="en-US" altLang="zh-CN" dirty="0" err="1" smtClean="0"/>
              <a:t>Microblogging</a:t>
            </a:r>
            <a:r>
              <a:rPr kumimoji="1" lang="en-US" altLang="zh-CN" dirty="0" smtClean="0"/>
              <a:t> Network. Accepted by TKDE.</a:t>
            </a:r>
            <a:endParaRPr kumimoji="1" lang="zh-CN" altLang="en-US" dirty="0"/>
          </a:p>
        </p:txBody>
      </p:sp>
      <p:sp>
        <p:nvSpPr>
          <p:cNvPr id="3" name="文本框 2"/>
          <p:cNvSpPr txBox="1"/>
          <p:nvPr/>
        </p:nvSpPr>
        <p:spPr>
          <a:xfrm>
            <a:off x="-396240" y="2865120"/>
            <a:ext cx="184666" cy="369332"/>
          </a:xfrm>
          <a:prstGeom prst="rect">
            <a:avLst/>
          </a:prstGeom>
          <a:noFill/>
        </p:spPr>
        <p:txBody>
          <a:bodyPr wrap="none" rtlCol="0">
            <a:spAutoFit/>
          </a:bodyPr>
          <a:lstStyle/>
          <a:p>
            <a:endParaRPr kumimoji="1" lang="zh-CN" alt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3" y="76200"/>
            <a:ext cx="8642838" cy="792162"/>
          </a:xfrm>
        </p:spPr>
        <p:txBody>
          <a:bodyPr/>
          <a:lstStyle/>
          <a:p>
            <a:r>
              <a:rPr kumimoji="1" lang="en-US" altLang="zh-CN" dirty="0" smtClean="0"/>
              <a:t>P-values on 24 Triads</a:t>
            </a:r>
            <a:endParaRPr kumimoji="1" lang="zh-CN" altLang="en-US" dirty="0"/>
          </a:p>
        </p:txBody>
      </p:sp>
      <p:pic>
        <p:nvPicPr>
          <p:cNvPr id="4" name="图片 3"/>
          <p:cNvPicPr>
            <a:picLocks noChangeAspect="1"/>
          </p:cNvPicPr>
          <p:nvPr/>
        </p:nvPicPr>
        <p:blipFill>
          <a:blip r:embed="rId2"/>
          <a:stretch>
            <a:fillRect/>
          </a:stretch>
        </p:blipFill>
        <p:spPr>
          <a:xfrm>
            <a:off x="193040" y="1447800"/>
            <a:ext cx="4191000" cy="4235038"/>
          </a:xfrm>
          <a:prstGeom prst="rect">
            <a:avLst/>
          </a:prstGeom>
        </p:spPr>
      </p:pic>
      <p:grpSp>
        <p:nvGrpSpPr>
          <p:cNvPr id="9" name="组 8"/>
          <p:cNvGrpSpPr/>
          <p:nvPr/>
        </p:nvGrpSpPr>
        <p:grpSpPr>
          <a:xfrm>
            <a:off x="4536440" y="1447800"/>
            <a:ext cx="4191000" cy="4236720"/>
            <a:chOff x="4419600" y="1010920"/>
            <a:chExt cx="4551684" cy="4770120"/>
          </a:xfrm>
        </p:grpSpPr>
        <p:pic>
          <p:nvPicPr>
            <p:cNvPr id="5" name="图片 4"/>
            <p:cNvPicPr>
              <a:picLocks noChangeAspect="1"/>
            </p:cNvPicPr>
            <p:nvPr/>
          </p:nvPicPr>
          <p:blipFill>
            <a:blip r:embed="rId3"/>
            <a:stretch>
              <a:fillRect/>
            </a:stretch>
          </p:blipFill>
          <p:spPr>
            <a:xfrm>
              <a:off x="4419600" y="1513840"/>
              <a:ext cx="4551684" cy="4267200"/>
            </a:xfrm>
            <a:prstGeom prst="rect">
              <a:avLst/>
            </a:prstGeom>
          </p:spPr>
        </p:pic>
        <p:pic>
          <p:nvPicPr>
            <p:cNvPr id="6" name="图片 5"/>
            <p:cNvPicPr>
              <a:picLocks noChangeAspect="1"/>
            </p:cNvPicPr>
            <p:nvPr/>
          </p:nvPicPr>
          <p:blipFill>
            <a:blip r:embed="rId4"/>
            <a:stretch>
              <a:fillRect/>
            </a:stretch>
          </p:blipFill>
          <p:spPr>
            <a:xfrm>
              <a:off x="4475911" y="1010920"/>
              <a:ext cx="4475049" cy="529737"/>
            </a:xfrm>
            <a:prstGeom prst="rect">
              <a:avLst/>
            </a:prstGeom>
          </p:spPr>
        </p:pic>
      </p:grpSp>
      <p:sp>
        <p:nvSpPr>
          <p:cNvPr id="3" name="矩形 2"/>
          <p:cNvSpPr/>
          <p:nvPr/>
        </p:nvSpPr>
        <p:spPr>
          <a:xfrm>
            <a:off x="4688840" y="1910080"/>
            <a:ext cx="1940560" cy="1823720"/>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193040" y="3810000"/>
            <a:ext cx="2092960" cy="1828800"/>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1" name="直线箭头连接符 10"/>
          <p:cNvCxnSpPr/>
          <p:nvPr/>
        </p:nvCxnSpPr>
        <p:spPr>
          <a:xfrm flipV="1">
            <a:off x="5029200" y="1447800"/>
            <a:ext cx="304800" cy="4572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683760" y="762000"/>
            <a:ext cx="4495800" cy="738664"/>
          </a:xfrm>
          <a:prstGeom prst="rect">
            <a:avLst/>
          </a:prstGeom>
        </p:spPr>
        <p:txBody>
          <a:bodyPr wrap="square">
            <a:spAutoFit/>
          </a:bodyPr>
          <a:lstStyle/>
          <a:p>
            <a:r>
              <a:rPr lang="en-US" altLang="zh-CN" sz="1400" dirty="0"/>
              <a:t>T</a:t>
            </a:r>
            <a:r>
              <a:rPr lang="en-US" altLang="zh-CN" sz="1400" dirty="0" smtClean="0"/>
              <a:t>he </a:t>
            </a:r>
            <a:r>
              <a:rPr lang="en-US" altLang="zh-CN" sz="1400" dirty="0"/>
              <a:t>most probable reason of B  “following” C  is C</a:t>
            </a:r>
          </a:p>
          <a:p>
            <a:r>
              <a:rPr lang="en-US" altLang="zh-CN" sz="1400" dirty="0"/>
              <a:t> “following” B  before and B  “following” back, rather </a:t>
            </a:r>
            <a:r>
              <a:rPr lang="en-US" altLang="zh-CN" sz="1400" dirty="0" smtClean="0"/>
              <a:t>than the </a:t>
            </a:r>
            <a:r>
              <a:rPr lang="en-US" altLang="zh-CN" sz="1400" dirty="0"/>
              <a:t>influence from A  “following” C .</a:t>
            </a:r>
            <a:endParaRPr lang="zh-CN" altLang="en-US" sz="1400" dirty="0"/>
          </a:p>
        </p:txBody>
      </p:sp>
      <p:cxnSp>
        <p:nvCxnSpPr>
          <p:cNvPr id="13" name="直线箭头连接符 12"/>
          <p:cNvCxnSpPr/>
          <p:nvPr/>
        </p:nvCxnSpPr>
        <p:spPr>
          <a:xfrm>
            <a:off x="2133600" y="5638800"/>
            <a:ext cx="76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28600" y="5791200"/>
            <a:ext cx="3962400" cy="738664"/>
          </a:xfrm>
          <a:prstGeom prst="rect">
            <a:avLst/>
          </a:prstGeom>
        </p:spPr>
        <p:txBody>
          <a:bodyPr wrap="square">
            <a:spAutoFit/>
          </a:bodyPr>
          <a:lstStyle/>
          <a:p>
            <a:r>
              <a:rPr lang="en-US" altLang="zh-CN" sz="1400" dirty="0"/>
              <a:t>T</a:t>
            </a:r>
            <a:r>
              <a:rPr lang="en-US" altLang="zh-CN" sz="1400" dirty="0" smtClean="0"/>
              <a:t>he most probable reason why A  follows C  is “following” back, and thus C  is more likely to be an ordinary user.</a:t>
            </a:r>
            <a:endParaRPr lang="zh-CN" altLang="en-US" sz="1400" dirty="0"/>
          </a:p>
        </p:txBody>
      </p:sp>
      <p:sp>
        <p:nvSpPr>
          <p:cNvPr id="18" name="矩形 17"/>
          <p:cNvSpPr/>
          <p:nvPr/>
        </p:nvSpPr>
        <p:spPr>
          <a:xfrm>
            <a:off x="269240" y="1905000"/>
            <a:ext cx="2016760" cy="1828800"/>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9" name="直线箭头连接符 18"/>
          <p:cNvCxnSpPr/>
          <p:nvPr/>
        </p:nvCxnSpPr>
        <p:spPr>
          <a:xfrm flipV="1">
            <a:off x="574040" y="1295400"/>
            <a:ext cx="152400" cy="6096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52400" y="817880"/>
            <a:ext cx="4572000" cy="523220"/>
          </a:xfrm>
          <a:prstGeom prst="rect">
            <a:avLst/>
          </a:prstGeom>
        </p:spPr>
        <p:txBody>
          <a:bodyPr>
            <a:spAutoFit/>
          </a:bodyPr>
          <a:lstStyle/>
          <a:p>
            <a:r>
              <a:rPr lang="en-US" altLang="zh-CN" sz="1400" dirty="0"/>
              <a:t>T</a:t>
            </a:r>
            <a:r>
              <a:rPr lang="en-US" altLang="zh-CN" sz="1400" dirty="0" smtClean="0"/>
              <a:t>he </a:t>
            </a:r>
            <a:r>
              <a:rPr lang="en-US" altLang="zh-CN" sz="1400" dirty="0"/>
              <a:t>link </a:t>
            </a:r>
            <a:r>
              <a:rPr lang="en-US" altLang="zh-CN" sz="1400" dirty="0" err="1"/>
              <a:t>e</a:t>
            </a:r>
            <a:r>
              <a:rPr lang="en-US" altLang="zh-CN" sz="1400" baseline="-25000" dirty="0" err="1"/>
              <a:t>AC</a:t>
            </a:r>
            <a:r>
              <a:rPr lang="en-US" altLang="zh-CN" sz="1400" dirty="0"/>
              <a:t>  is formed </a:t>
            </a:r>
            <a:r>
              <a:rPr lang="en-US" altLang="zh-CN" sz="1400" dirty="0" smtClean="0"/>
              <a:t>most probably </a:t>
            </a:r>
            <a:r>
              <a:rPr lang="en-US" altLang="zh-CN" sz="1400" dirty="0"/>
              <a:t>due to the “following” behavior from </a:t>
            </a:r>
            <a:r>
              <a:rPr lang="en-US" altLang="zh-CN" sz="1400" dirty="0" smtClean="0"/>
              <a:t>ordinary user </a:t>
            </a:r>
            <a:r>
              <a:rPr lang="en-US" altLang="zh-CN" sz="1400" dirty="0"/>
              <a:t>to celebrity user.</a:t>
            </a:r>
            <a:endParaRPr lang="zh-CN" altLang="en-US" sz="1400" dirty="0"/>
          </a:p>
        </p:txBody>
      </p:sp>
      <p:sp>
        <p:nvSpPr>
          <p:cNvPr id="25" name="矩形 24"/>
          <p:cNvSpPr/>
          <p:nvPr/>
        </p:nvSpPr>
        <p:spPr>
          <a:xfrm>
            <a:off x="4648200" y="5867400"/>
            <a:ext cx="4343400" cy="523220"/>
          </a:xfrm>
          <a:prstGeom prst="rect">
            <a:avLst/>
          </a:prstGeom>
        </p:spPr>
        <p:txBody>
          <a:bodyPr wrap="square">
            <a:spAutoFit/>
          </a:bodyPr>
          <a:lstStyle/>
          <a:p>
            <a:r>
              <a:rPr lang="en-US" altLang="zh-CN" sz="1400" dirty="0"/>
              <a:t>T</a:t>
            </a:r>
            <a:r>
              <a:rPr lang="en-US" altLang="zh-CN" sz="1400" dirty="0" smtClean="0"/>
              <a:t>here </a:t>
            </a:r>
            <a:r>
              <a:rPr lang="en-US" altLang="zh-CN" sz="1400" dirty="0"/>
              <a:t>are more two-</a:t>
            </a:r>
            <a:r>
              <a:rPr lang="en-US" altLang="zh-CN" sz="1400" dirty="0" smtClean="0"/>
              <a:t>way links </a:t>
            </a:r>
            <a:r>
              <a:rPr lang="en-US" altLang="zh-CN" sz="1400" dirty="0"/>
              <a:t>in a triadic closure, which can strengthen the </a:t>
            </a:r>
            <a:r>
              <a:rPr lang="en-US" altLang="zh-CN" sz="1400" dirty="0" smtClean="0"/>
              <a:t>diffusion effect </a:t>
            </a:r>
            <a:r>
              <a:rPr lang="en-US" altLang="zh-CN" sz="1400" dirty="0"/>
              <a:t>from </a:t>
            </a:r>
            <a:r>
              <a:rPr lang="en-US" altLang="zh-CN" sz="1400" dirty="0" err="1" smtClean="0"/>
              <a:t>e</a:t>
            </a:r>
            <a:r>
              <a:rPr lang="en-US" altLang="zh-CN" sz="1400" baseline="-25000" dirty="0" err="1" smtClean="0"/>
              <a:t>AC</a:t>
            </a:r>
            <a:r>
              <a:rPr lang="en-US" altLang="zh-CN" sz="1400" baseline="-25000" dirty="0" smtClean="0"/>
              <a:t>.</a:t>
            </a:r>
            <a:endParaRPr lang="zh-CN" altLang="en-US" sz="1400" baseline="-25000" dirty="0"/>
          </a:p>
        </p:txBody>
      </p:sp>
      <p:sp>
        <p:nvSpPr>
          <p:cNvPr id="28" name="矩形 27"/>
          <p:cNvSpPr/>
          <p:nvPr/>
        </p:nvSpPr>
        <p:spPr>
          <a:xfrm>
            <a:off x="4648200" y="3810000"/>
            <a:ext cx="1981200" cy="1676400"/>
          </a:xfrm>
          <a:prstGeom prst="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29" name="直线箭头连接符 28"/>
          <p:cNvCxnSpPr>
            <a:stCxn id="28" idx="2"/>
          </p:cNvCxnSpPr>
          <p:nvPr/>
        </p:nvCxnSpPr>
        <p:spPr>
          <a:xfrm flipH="1">
            <a:off x="5486400" y="5486400"/>
            <a:ext cx="152400" cy="3810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9397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Diffusion Decay</a:t>
            </a:r>
            <a:endParaRPr kumimoji="1" lang="zh-CN" altLang="en-US" dirty="0"/>
          </a:p>
        </p:txBody>
      </p:sp>
      <p:pic>
        <p:nvPicPr>
          <p:cNvPr id="6" name="内容占位符 5"/>
          <p:cNvPicPr>
            <a:picLocks noGrp="1" noChangeAspect="1"/>
          </p:cNvPicPr>
          <p:nvPr>
            <p:ph idx="1"/>
          </p:nvPr>
        </p:nvPicPr>
        <p:blipFill>
          <a:blip r:embed="rId2"/>
          <a:srcRect t="-16175" b="-16175"/>
          <a:stretch>
            <a:fillRect/>
          </a:stretch>
        </p:blipFill>
        <p:spPr>
          <a:xfrm>
            <a:off x="990600" y="762000"/>
            <a:ext cx="6934200" cy="4051574"/>
          </a:xfrm>
        </p:spPr>
      </p:pic>
      <p:sp>
        <p:nvSpPr>
          <p:cNvPr id="11" name="文本框 10"/>
          <p:cNvSpPr txBox="1"/>
          <p:nvPr/>
        </p:nvSpPr>
        <p:spPr>
          <a:xfrm>
            <a:off x="533400" y="4343400"/>
            <a:ext cx="8534400" cy="2308324"/>
          </a:xfrm>
          <a:prstGeom prst="rect">
            <a:avLst/>
          </a:prstGeom>
          <a:noFill/>
        </p:spPr>
        <p:txBody>
          <a:bodyPr wrap="square" rtlCol="0">
            <a:spAutoFit/>
          </a:bodyPr>
          <a:lstStyle/>
          <a:p>
            <a:pPr marL="285750" indent="-285750">
              <a:buFont typeface="Arial"/>
              <a:buChar char="•"/>
            </a:pPr>
            <a:r>
              <a:rPr lang="en-US" altLang="zh-CN" sz="2400" dirty="0"/>
              <a:t>The increasing rate becomes slower over </a:t>
            </a:r>
            <a:r>
              <a:rPr lang="en-US" altLang="zh-CN" sz="2400" dirty="0" smtClean="0"/>
              <a:t>time.</a:t>
            </a:r>
          </a:p>
          <a:p>
            <a:pPr marL="285750" indent="-285750">
              <a:buFont typeface="Arial"/>
              <a:buChar char="•"/>
            </a:pPr>
            <a:r>
              <a:rPr lang="en-US" altLang="zh-CN" sz="2400" dirty="0" smtClean="0"/>
              <a:t>When </a:t>
            </a:r>
            <a:r>
              <a:rPr lang="en-US" altLang="zh-CN" sz="2400" dirty="0" err="1" smtClean="0"/>
              <a:t>δ</a:t>
            </a:r>
            <a:r>
              <a:rPr lang="en-US" altLang="zh-CN" sz="2400" dirty="0" smtClean="0"/>
              <a:t> is larger than 7 days, the rate almost stops increasing. </a:t>
            </a:r>
          </a:p>
          <a:p>
            <a:pPr marL="285750" indent="-285750">
              <a:buFont typeface="Arial"/>
              <a:buChar char="•"/>
            </a:pPr>
            <a:r>
              <a:rPr lang="en-US" altLang="zh-CN" sz="2400" dirty="0" smtClean="0"/>
              <a:t>The formation of  B</a:t>
            </a:r>
            <a:r>
              <a:rPr lang="en-US" altLang="zh-CN" sz="2400" b="1" dirty="0" smtClean="0"/>
              <a:t> </a:t>
            </a:r>
            <a:r>
              <a:rPr lang="en-US" altLang="zh-CN" sz="2400" dirty="0" smtClean="0"/>
              <a:t>following C in </a:t>
            </a:r>
            <a:r>
              <a:rPr lang="en-US" altLang="zh-CN" sz="2400" dirty="0" err="1" smtClean="0"/>
              <a:t>followee</a:t>
            </a:r>
            <a:r>
              <a:rPr lang="en-US" altLang="zh-CN" sz="2400" dirty="0" smtClean="0"/>
              <a:t> diffusion is easier than that in follower diffusion. </a:t>
            </a:r>
            <a:endParaRPr kumimoji="1" lang="en-US" altLang="zh-CN" sz="2400" dirty="0" smtClean="0"/>
          </a:p>
          <a:p>
            <a:endParaRPr kumimoji="1" lang="en-US" altLang="zh-CN" sz="2400" dirty="0" smtClean="0"/>
          </a:p>
        </p:txBody>
      </p:sp>
    </p:spTree>
    <p:extLst>
      <p:ext uri="{BB962C8B-B14F-4D97-AF65-F5344CB8AC3E}">
        <p14:creationId xmlns:p14="http://schemas.microsoft.com/office/powerpoint/2010/main" val="2449253908"/>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286000" y="4038600"/>
            <a:ext cx="4038600" cy="2207322"/>
          </a:xfrm>
          <a:prstGeom prst="rect">
            <a:avLst/>
          </a:prstGeom>
        </p:spPr>
      </p:pic>
      <p:sp>
        <p:nvSpPr>
          <p:cNvPr id="2" name="标题 1"/>
          <p:cNvSpPr>
            <a:spLocks noGrp="1"/>
          </p:cNvSpPr>
          <p:nvPr>
            <p:ph type="title"/>
          </p:nvPr>
        </p:nvSpPr>
        <p:spPr/>
        <p:txBody>
          <a:bodyPr/>
          <a:lstStyle/>
          <a:p>
            <a:r>
              <a:rPr kumimoji="1" lang="en-US" altLang="zh-CN" sz="3200" dirty="0" smtClean="0"/>
              <a:t>Follower Diffusion: Power of Reciprocity</a:t>
            </a:r>
            <a:endParaRPr kumimoji="1" lang="zh-CN" altLang="en-US" sz="3200" dirty="0"/>
          </a:p>
        </p:txBody>
      </p:sp>
      <p:sp>
        <p:nvSpPr>
          <p:cNvPr id="103" name="Text Box 37"/>
          <p:cNvSpPr txBox="1">
            <a:spLocks noChangeArrowheads="1"/>
          </p:cNvSpPr>
          <p:nvPr/>
        </p:nvSpPr>
        <p:spPr bwMode="auto">
          <a:xfrm>
            <a:off x="2020771" y="990600"/>
            <a:ext cx="30694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dirty="0">
                <a:latin typeface="Calibri"/>
                <a:cs typeface="Calibri"/>
              </a:rPr>
              <a:t>A</a:t>
            </a:r>
          </a:p>
        </p:txBody>
      </p:sp>
      <p:sp>
        <p:nvSpPr>
          <p:cNvPr id="104" name="Text Box 40"/>
          <p:cNvSpPr txBox="1">
            <a:spLocks noChangeArrowheads="1"/>
          </p:cNvSpPr>
          <p:nvPr/>
        </p:nvSpPr>
        <p:spPr bwMode="auto">
          <a:xfrm>
            <a:off x="1376547" y="1982025"/>
            <a:ext cx="37205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dirty="0">
                <a:latin typeface="Calibri"/>
                <a:cs typeface="Calibri"/>
              </a:rPr>
              <a:t>B</a:t>
            </a:r>
          </a:p>
        </p:txBody>
      </p:sp>
      <p:sp>
        <p:nvSpPr>
          <p:cNvPr id="105" name="Text Box 41"/>
          <p:cNvSpPr txBox="1">
            <a:spLocks noChangeArrowheads="1"/>
          </p:cNvSpPr>
          <p:nvPr/>
        </p:nvSpPr>
        <p:spPr bwMode="auto">
          <a:xfrm>
            <a:off x="2713554" y="2027223"/>
            <a:ext cx="3382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dirty="0">
                <a:latin typeface="Calibri"/>
                <a:cs typeface="Calibri"/>
              </a:rPr>
              <a:t>C</a:t>
            </a:r>
          </a:p>
        </p:txBody>
      </p:sp>
      <p:sp>
        <p:nvSpPr>
          <p:cNvPr id="106" name="Line 49"/>
          <p:cNvSpPr>
            <a:spLocks noChangeShapeType="1"/>
          </p:cNvSpPr>
          <p:nvPr/>
        </p:nvSpPr>
        <p:spPr bwMode="auto">
          <a:xfrm flipV="1">
            <a:off x="1609271" y="1355193"/>
            <a:ext cx="540004" cy="775220"/>
          </a:xfrm>
          <a:prstGeom prst="line">
            <a:avLst/>
          </a:prstGeom>
          <a:noFill/>
          <a:ln w="28575" cmpd="sng">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sz="5400"/>
          </a:p>
        </p:txBody>
      </p:sp>
      <p:sp>
        <p:nvSpPr>
          <p:cNvPr id="107" name="Line 50"/>
          <p:cNvSpPr>
            <a:spLocks noChangeShapeType="1"/>
          </p:cNvSpPr>
          <p:nvPr/>
        </p:nvSpPr>
        <p:spPr bwMode="auto">
          <a:xfrm>
            <a:off x="2299073" y="1400452"/>
            <a:ext cx="545728" cy="726331"/>
          </a:xfrm>
          <a:prstGeom prst="line">
            <a:avLst/>
          </a:prstGeom>
          <a:noFill/>
          <a:ln w="28575" cmpd="sng">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sz="5400"/>
          </a:p>
        </p:txBody>
      </p:sp>
      <p:sp>
        <p:nvSpPr>
          <p:cNvPr id="108" name="Line 51"/>
          <p:cNvSpPr>
            <a:spLocks noChangeShapeType="1"/>
          </p:cNvSpPr>
          <p:nvPr/>
        </p:nvSpPr>
        <p:spPr bwMode="auto">
          <a:xfrm>
            <a:off x="1724847" y="2268271"/>
            <a:ext cx="1048586" cy="0"/>
          </a:xfrm>
          <a:prstGeom prst="line">
            <a:avLst/>
          </a:prstGeom>
          <a:noFill/>
          <a:ln w="28575" cmpd="sng">
            <a:solidFill>
              <a:srgbClr val="FF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sz="5400"/>
          </a:p>
        </p:txBody>
      </p:sp>
      <p:sp>
        <p:nvSpPr>
          <p:cNvPr id="110" name="Text Box 55"/>
          <p:cNvSpPr txBox="1">
            <a:spLocks noChangeArrowheads="1"/>
          </p:cNvSpPr>
          <p:nvPr/>
        </p:nvSpPr>
        <p:spPr bwMode="auto">
          <a:xfrm>
            <a:off x="2534049" y="1400465"/>
            <a:ext cx="27903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i="1" dirty="0">
                <a:latin typeface="Calibri"/>
                <a:cs typeface="Calibri"/>
              </a:rPr>
              <a:t>t</a:t>
            </a:r>
          </a:p>
        </p:txBody>
      </p:sp>
      <p:sp>
        <p:nvSpPr>
          <p:cNvPr id="111" name="Text Box 55"/>
          <p:cNvSpPr txBox="1">
            <a:spLocks noChangeArrowheads="1"/>
          </p:cNvSpPr>
          <p:nvPr/>
        </p:nvSpPr>
        <p:spPr bwMode="auto">
          <a:xfrm>
            <a:off x="2049472" y="2168847"/>
            <a:ext cx="523186"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p>
            <a:pPr>
              <a:defRPr/>
            </a:pPr>
            <a:r>
              <a:rPr lang="en-US" altLang="zh-CN" sz="2400" i="1" dirty="0">
                <a:latin typeface="Calibri"/>
                <a:cs typeface="Calibri"/>
              </a:rPr>
              <a:t>t'</a:t>
            </a:r>
          </a:p>
        </p:txBody>
      </p:sp>
      <p:sp>
        <p:nvSpPr>
          <p:cNvPr id="121" name="Text Box 37"/>
          <p:cNvSpPr txBox="1">
            <a:spLocks noChangeArrowheads="1"/>
          </p:cNvSpPr>
          <p:nvPr/>
        </p:nvSpPr>
        <p:spPr bwMode="auto">
          <a:xfrm>
            <a:off x="3826493" y="1021962"/>
            <a:ext cx="30694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dirty="0">
                <a:latin typeface="Calibri"/>
                <a:cs typeface="Calibri"/>
              </a:rPr>
              <a:t>A</a:t>
            </a:r>
          </a:p>
        </p:txBody>
      </p:sp>
      <p:sp>
        <p:nvSpPr>
          <p:cNvPr id="122" name="Text Box 40"/>
          <p:cNvSpPr txBox="1">
            <a:spLocks noChangeArrowheads="1"/>
          </p:cNvSpPr>
          <p:nvPr/>
        </p:nvSpPr>
        <p:spPr bwMode="auto">
          <a:xfrm>
            <a:off x="3182264" y="2013387"/>
            <a:ext cx="37205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dirty="0">
                <a:latin typeface="Calibri"/>
                <a:cs typeface="Calibri"/>
              </a:rPr>
              <a:t>B</a:t>
            </a:r>
          </a:p>
        </p:txBody>
      </p:sp>
      <p:sp>
        <p:nvSpPr>
          <p:cNvPr id="123" name="Text Box 41"/>
          <p:cNvSpPr txBox="1">
            <a:spLocks noChangeArrowheads="1"/>
          </p:cNvSpPr>
          <p:nvPr/>
        </p:nvSpPr>
        <p:spPr bwMode="auto">
          <a:xfrm>
            <a:off x="4519266" y="2058585"/>
            <a:ext cx="3382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dirty="0">
                <a:latin typeface="Calibri"/>
                <a:cs typeface="Calibri"/>
              </a:rPr>
              <a:t>C</a:t>
            </a:r>
          </a:p>
        </p:txBody>
      </p:sp>
      <p:sp>
        <p:nvSpPr>
          <p:cNvPr id="124" name="Line 49"/>
          <p:cNvSpPr>
            <a:spLocks noChangeShapeType="1"/>
          </p:cNvSpPr>
          <p:nvPr/>
        </p:nvSpPr>
        <p:spPr bwMode="auto">
          <a:xfrm flipV="1">
            <a:off x="3414988" y="1386555"/>
            <a:ext cx="540004" cy="775220"/>
          </a:xfrm>
          <a:prstGeom prst="line">
            <a:avLst/>
          </a:prstGeom>
          <a:noFill/>
          <a:ln w="28575" cmpd="sng">
            <a:solidFill>
              <a:schemeClr val="tx1"/>
            </a:solidFill>
            <a:round/>
            <a:headEnd type="arrow"/>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sz="5400"/>
          </a:p>
        </p:txBody>
      </p:sp>
      <p:sp>
        <p:nvSpPr>
          <p:cNvPr id="125" name="Line 50"/>
          <p:cNvSpPr>
            <a:spLocks noChangeShapeType="1"/>
          </p:cNvSpPr>
          <p:nvPr/>
        </p:nvSpPr>
        <p:spPr bwMode="auto">
          <a:xfrm>
            <a:off x="4104792" y="1431815"/>
            <a:ext cx="545728" cy="726331"/>
          </a:xfrm>
          <a:prstGeom prst="line">
            <a:avLst/>
          </a:prstGeom>
          <a:noFill/>
          <a:ln w="28575" cmpd="sng">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sz="5400"/>
          </a:p>
        </p:txBody>
      </p:sp>
      <p:sp>
        <p:nvSpPr>
          <p:cNvPr id="126" name="Line 51"/>
          <p:cNvSpPr>
            <a:spLocks noChangeShapeType="1"/>
          </p:cNvSpPr>
          <p:nvPr/>
        </p:nvSpPr>
        <p:spPr bwMode="auto">
          <a:xfrm>
            <a:off x="3530564" y="2299633"/>
            <a:ext cx="1048586" cy="0"/>
          </a:xfrm>
          <a:prstGeom prst="line">
            <a:avLst/>
          </a:prstGeom>
          <a:noFill/>
          <a:ln w="28575" cmpd="sng">
            <a:solidFill>
              <a:srgbClr val="FF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sz="5400"/>
          </a:p>
        </p:txBody>
      </p:sp>
      <p:sp>
        <p:nvSpPr>
          <p:cNvPr id="127" name="Text Box 55"/>
          <p:cNvSpPr txBox="1">
            <a:spLocks noChangeArrowheads="1"/>
          </p:cNvSpPr>
          <p:nvPr/>
        </p:nvSpPr>
        <p:spPr bwMode="auto">
          <a:xfrm>
            <a:off x="4339772" y="1431817"/>
            <a:ext cx="27903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i="1" dirty="0">
                <a:latin typeface="Calibri"/>
                <a:cs typeface="Calibri"/>
              </a:rPr>
              <a:t>t</a:t>
            </a:r>
          </a:p>
        </p:txBody>
      </p:sp>
      <p:sp>
        <p:nvSpPr>
          <p:cNvPr id="128" name="Text Box 55"/>
          <p:cNvSpPr txBox="1">
            <a:spLocks noChangeArrowheads="1"/>
          </p:cNvSpPr>
          <p:nvPr/>
        </p:nvSpPr>
        <p:spPr bwMode="auto">
          <a:xfrm>
            <a:off x="3855195" y="2200209"/>
            <a:ext cx="523186"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p>
            <a:pPr>
              <a:defRPr/>
            </a:pPr>
            <a:r>
              <a:rPr lang="en-US" altLang="zh-CN" sz="2400" i="1" dirty="0">
                <a:latin typeface="Calibri"/>
                <a:cs typeface="Calibri"/>
              </a:rPr>
              <a:t>t'</a:t>
            </a:r>
          </a:p>
        </p:txBody>
      </p:sp>
      <p:sp>
        <p:nvSpPr>
          <p:cNvPr id="130" name="Text Box 37"/>
          <p:cNvSpPr txBox="1">
            <a:spLocks noChangeArrowheads="1"/>
          </p:cNvSpPr>
          <p:nvPr/>
        </p:nvSpPr>
        <p:spPr bwMode="auto">
          <a:xfrm>
            <a:off x="6184558" y="1021962"/>
            <a:ext cx="30694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dirty="0">
                <a:latin typeface="Calibri"/>
                <a:cs typeface="Calibri"/>
              </a:rPr>
              <a:t>A</a:t>
            </a:r>
          </a:p>
        </p:txBody>
      </p:sp>
      <p:sp>
        <p:nvSpPr>
          <p:cNvPr id="131" name="Text Box 40"/>
          <p:cNvSpPr txBox="1">
            <a:spLocks noChangeArrowheads="1"/>
          </p:cNvSpPr>
          <p:nvPr/>
        </p:nvSpPr>
        <p:spPr bwMode="auto">
          <a:xfrm>
            <a:off x="5540334" y="2013387"/>
            <a:ext cx="37205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dirty="0">
                <a:latin typeface="Calibri"/>
                <a:cs typeface="Calibri"/>
              </a:rPr>
              <a:t>B</a:t>
            </a:r>
          </a:p>
        </p:txBody>
      </p:sp>
      <p:sp>
        <p:nvSpPr>
          <p:cNvPr id="132" name="Text Box 41"/>
          <p:cNvSpPr txBox="1">
            <a:spLocks noChangeArrowheads="1"/>
          </p:cNvSpPr>
          <p:nvPr/>
        </p:nvSpPr>
        <p:spPr bwMode="auto">
          <a:xfrm>
            <a:off x="6877338" y="2058585"/>
            <a:ext cx="3382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dirty="0">
                <a:latin typeface="Calibri"/>
                <a:cs typeface="Calibri"/>
              </a:rPr>
              <a:t>C</a:t>
            </a:r>
          </a:p>
        </p:txBody>
      </p:sp>
      <p:sp>
        <p:nvSpPr>
          <p:cNvPr id="133" name="Line 49"/>
          <p:cNvSpPr>
            <a:spLocks noChangeShapeType="1"/>
          </p:cNvSpPr>
          <p:nvPr/>
        </p:nvSpPr>
        <p:spPr bwMode="auto">
          <a:xfrm flipV="1">
            <a:off x="5791200" y="1413768"/>
            <a:ext cx="540004" cy="775220"/>
          </a:xfrm>
          <a:prstGeom prst="line">
            <a:avLst/>
          </a:prstGeom>
          <a:noFill/>
          <a:ln w="28575" cmpd="sng">
            <a:solidFill>
              <a:schemeClr val="tx1"/>
            </a:solidFill>
            <a:round/>
            <a:headEnd type="arrow"/>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sz="5400"/>
          </a:p>
        </p:txBody>
      </p:sp>
      <p:sp>
        <p:nvSpPr>
          <p:cNvPr id="134" name="Line 50"/>
          <p:cNvSpPr>
            <a:spLocks noChangeShapeType="1"/>
          </p:cNvSpPr>
          <p:nvPr/>
        </p:nvSpPr>
        <p:spPr bwMode="auto">
          <a:xfrm>
            <a:off x="6462864" y="1431815"/>
            <a:ext cx="545728" cy="726331"/>
          </a:xfrm>
          <a:prstGeom prst="line">
            <a:avLst/>
          </a:prstGeom>
          <a:noFill/>
          <a:ln w="28575" cmpd="sng">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sz="5400"/>
          </a:p>
        </p:txBody>
      </p:sp>
      <p:sp>
        <p:nvSpPr>
          <p:cNvPr id="135" name="Line 51"/>
          <p:cNvSpPr>
            <a:spLocks noChangeShapeType="1"/>
          </p:cNvSpPr>
          <p:nvPr/>
        </p:nvSpPr>
        <p:spPr bwMode="auto">
          <a:xfrm>
            <a:off x="5888634" y="2299633"/>
            <a:ext cx="1048586" cy="0"/>
          </a:xfrm>
          <a:prstGeom prst="line">
            <a:avLst/>
          </a:prstGeom>
          <a:noFill/>
          <a:ln w="28575" cmpd="sng">
            <a:solidFill>
              <a:srgbClr val="FF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sz="5400"/>
          </a:p>
        </p:txBody>
      </p:sp>
      <p:sp>
        <p:nvSpPr>
          <p:cNvPr id="136" name="Text Box 55"/>
          <p:cNvSpPr txBox="1">
            <a:spLocks noChangeArrowheads="1"/>
          </p:cNvSpPr>
          <p:nvPr/>
        </p:nvSpPr>
        <p:spPr bwMode="auto">
          <a:xfrm>
            <a:off x="6697836" y="1431817"/>
            <a:ext cx="27903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i="1" dirty="0">
                <a:latin typeface="Calibri"/>
                <a:cs typeface="Calibri"/>
              </a:rPr>
              <a:t>t</a:t>
            </a:r>
          </a:p>
        </p:txBody>
      </p:sp>
      <p:sp>
        <p:nvSpPr>
          <p:cNvPr id="137" name="Text Box 55"/>
          <p:cNvSpPr txBox="1">
            <a:spLocks noChangeArrowheads="1"/>
          </p:cNvSpPr>
          <p:nvPr/>
        </p:nvSpPr>
        <p:spPr bwMode="auto">
          <a:xfrm>
            <a:off x="6213259" y="2200209"/>
            <a:ext cx="523186"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p>
            <a:pPr>
              <a:defRPr/>
            </a:pPr>
            <a:r>
              <a:rPr lang="en-US" altLang="zh-CN" sz="2400" i="1" dirty="0">
                <a:latin typeface="Calibri"/>
                <a:cs typeface="Calibri"/>
              </a:rPr>
              <a:t>t'</a:t>
            </a:r>
          </a:p>
        </p:txBody>
      </p:sp>
      <p:sp>
        <p:nvSpPr>
          <p:cNvPr id="138" name="Line 49"/>
          <p:cNvSpPr>
            <a:spLocks noChangeShapeType="1"/>
          </p:cNvSpPr>
          <p:nvPr/>
        </p:nvSpPr>
        <p:spPr bwMode="auto">
          <a:xfrm flipV="1">
            <a:off x="5724071" y="1355710"/>
            <a:ext cx="540004" cy="775220"/>
          </a:xfrm>
          <a:prstGeom prst="line">
            <a:avLst/>
          </a:prstGeom>
          <a:noFill/>
          <a:ln w="28575" cmpd="sng">
            <a:solidFill>
              <a:schemeClr val="tx1"/>
            </a:solidFill>
            <a:round/>
            <a:headEnd type="none"/>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sz="5400"/>
          </a:p>
        </p:txBody>
      </p:sp>
      <p:sp>
        <p:nvSpPr>
          <p:cNvPr id="139" name="文本框 138"/>
          <p:cNvSpPr txBox="1"/>
          <p:nvPr/>
        </p:nvSpPr>
        <p:spPr>
          <a:xfrm>
            <a:off x="1810658" y="2529555"/>
            <a:ext cx="914400" cy="369332"/>
          </a:xfrm>
          <a:prstGeom prst="rect">
            <a:avLst/>
          </a:prstGeom>
          <a:noFill/>
        </p:spPr>
        <p:txBody>
          <a:bodyPr wrap="square" rtlCol="0">
            <a:spAutoFit/>
          </a:bodyPr>
          <a:lstStyle/>
          <a:p>
            <a:r>
              <a:rPr kumimoji="1" lang="en-US" altLang="zh-CN" smtClean="0"/>
              <a:t>B -&gt;A</a:t>
            </a:r>
            <a:endParaRPr kumimoji="1" lang="zh-CN" altLang="en-US" dirty="0"/>
          </a:p>
        </p:txBody>
      </p:sp>
      <p:sp>
        <p:nvSpPr>
          <p:cNvPr id="140" name="文本框 139"/>
          <p:cNvSpPr txBox="1"/>
          <p:nvPr/>
        </p:nvSpPr>
        <p:spPr>
          <a:xfrm>
            <a:off x="3710717" y="2560400"/>
            <a:ext cx="914400" cy="369332"/>
          </a:xfrm>
          <a:prstGeom prst="rect">
            <a:avLst/>
          </a:prstGeom>
          <a:noFill/>
        </p:spPr>
        <p:txBody>
          <a:bodyPr wrap="square" rtlCol="0">
            <a:spAutoFit/>
          </a:bodyPr>
          <a:lstStyle/>
          <a:p>
            <a:r>
              <a:rPr kumimoji="1" lang="en-US" altLang="zh-CN" dirty="0"/>
              <a:t>A</a:t>
            </a:r>
            <a:r>
              <a:rPr kumimoji="1" lang="en-US" altLang="zh-CN" dirty="0" smtClean="0"/>
              <a:t>-&gt;B</a:t>
            </a:r>
            <a:endParaRPr kumimoji="1" lang="zh-CN" altLang="en-US" dirty="0"/>
          </a:p>
        </p:txBody>
      </p:sp>
      <p:sp>
        <p:nvSpPr>
          <p:cNvPr id="141" name="文本框 140"/>
          <p:cNvSpPr txBox="1"/>
          <p:nvPr/>
        </p:nvSpPr>
        <p:spPr>
          <a:xfrm>
            <a:off x="6023432" y="2551329"/>
            <a:ext cx="914400" cy="369332"/>
          </a:xfrm>
          <a:prstGeom prst="rect">
            <a:avLst/>
          </a:prstGeom>
          <a:noFill/>
        </p:spPr>
        <p:txBody>
          <a:bodyPr wrap="square" rtlCol="0">
            <a:spAutoFit/>
          </a:bodyPr>
          <a:lstStyle/>
          <a:p>
            <a:r>
              <a:rPr kumimoji="1" lang="en-US" altLang="zh-CN" dirty="0" smtClean="0"/>
              <a:t>B&lt;-&gt;A</a:t>
            </a:r>
            <a:endParaRPr kumimoji="1" lang="zh-CN" altLang="en-US" dirty="0"/>
          </a:p>
        </p:txBody>
      </p:sp>
      <p:sp>
        <p:nvSpPr>
          <p:cNvPr id="142" name="矩形 141"/>
          <p:cNvSpPr/>
          <p:nvPr/>
        </p:nvSpPr>
        <p:spPr>
          <a:xfrm>
            <a:off x="5011058" y="1386555"/>
            <a:ext cx="762000" cy="707886"/>
          </a:xfrm>
          <a:prstGeom prst="rect">
            <a:avLst/>
          </a:prstGeom>
        </p:spPr>
        <p:txBody>
          <a:bodyPr wrap="square">
            <a:spAutoFit/>
          </a:bodyPr>
          <a:lstStyle/>
          <a:p>
            <a:r>
              <a:rPr kumimoji="1" lang="en-US" altLang="zh-CN" sz="4000" b="1" dirty="0" smtClean="0">
                <a:solidFill>
                  <a:srgbClr val="FF0000"/>
                </a:solidFill>
              </a:rPr>
              <a:t>&lt;</a:t>
            </a:r>
            <a:endParaRPr lang="zh-CN" altLang="en-US" sz="4000" b="1" dirty="0">
              <a:solidFill>
                <a:srgbClr val="FF0000"/>
              </a:solidFill>
            </a:endParaRPr>
          </a:p>
        </p:txBody>
      </p:sp>
      <p:sp>
        <p:nvSpPr>
          <p:cNvPr id="143" name="文本框 142"/>
          <p:cNvSpPr txBox="1"/>
          <p:nvPr/>
        </p:nvSpPr>
        <p:spPr>
          <a:xfrm>
            <a:off x="533400" y="3200400"/>
            <a:ext cx="8382000" cy="584776"/>
          </a:xfrm>
          <a:prstGeom prst="rect">
            <a:avLst/>
          </a:prstGeom>
          <a:noFill/>
          <a:ln>
            <a:solidFill>
              <a:schemeClr val="tx1"/>
            </a:solidFill>
          </a:ln>
        </p:spPr>
        <p:txBody>
          <a:bodyPr wrap="square" rtlCol="0">
            <a:spAutoFit/>
          </a:bodyPr>
          <a:lstStyle/>
          <a:p>
            <a:r>
              <a:rPr kumimoji="1" lang="en-US" altLang="zh-CN" sz="1600" dirty="0" smtClean="0">
                <a:solidFill>
                  <a:srgbClr val="FF0000"/>
                </a:solidFill>
              </a:rPr>
              <a:t>Observation</a:t>
            </a:r>
            <a:r>
              <a:rPr kumimoji="1" lang="en-US" altLang="zh-CN" sz="1600" dirty="0" smtClean="0"/>
              <a:t>: </a:t>
            </a:r>
            <a:r>
              <a:rPr lang="en-US" altLang="zh-CN" sz="1600" dirty="0" smtClean="0"/>
              <a:t>Reciprocal </a:t>
            </a:r>
            <a:r>
              <a:rPr lang="en-US" altLang="zh-CN" sz="1600" dirty="0"/>
              <a:t>relationships are much more likely </a:t>
            </a:r>
            <a:r>
              <a:rPr lang="en-US" altLang="zh-CN" sz="1600" dirty="0" smtClean="0"/>
              <a:t>to be </a:t>
            </a:r>
            <a:r>
              <a:rPr lang="en-US" altLang="zh-CN" sz="1600" dirty="0"/>
              <a:t>actual “social” relationships, rather than “celebrity following”</a:t>
            </a:r>
            <a:r>
              <a:rPr lang="en-US" altLang="zh-CN" sz="1600" dirty="0" smtClean="0"/>
              <a:t>, and </a:t>
            </a:r>
            <a:r>
              <a:rPr lang="en-US" altLang="zh-CN" sz="1600" dirty="0"/>
              <a:t>thus have stronger social </a:t>
            </a:r>
            <a:r>
              <a:rPr lang="en-US" altLang="zh-CN" sz="1600" dirty="0" smtClean="0"/>
              <a:t>influence</a:t>
            </a:r>
            <a:r>
              <a:rPr lang="en-US" altLang="zh-CN" sz="1600" dirty="0"/>
              <a:t>.</a:t>
            </a:r>
            <a:endParaRPr kumimoji="1" lang="en-US" altLang="zh-CN" sz="1600" dirty="0" smtClean="0"/>
          </a:p>
        </p:txBody>
      </p:sp>
    </p:spTree>
    <p:extLst>
      <p:ext uri="{BB962C8B-B14F-4D97-AF65-F5344CB8AC3E}">
        <p14:creationId xmlns:p14="http://schemas.microsoft.com/office/powerpoint/2010/main" val="19795076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p:cNvPicPr>
            <a:picLocks noChangeAspect="1"/>
          </p:cNvPicPr>
          <p:nvPr/>
        </p:nvPicPr>
        <p:blipFill>
          <a:blip r:embed="rId2"/>
          <a:stretch>
            <a:fillRect/>
          </a:stretch>
        </p:blipFill>
        <p:spPr>
          <a:xfrm>
            <a:off x="2743200" y="4267200"/>
            <a:ext cx="3429000" cy="2149653"/>
          </a:xfrm>
          <a:prstGeom prst="rect">
            <a:avLst/>
          </a:prstGeom>
        </p:spPr>
      </p:pic>
      <p:sp>
        <p:nvSpPr>
          <p:cNvPr id="2" name="标题 1"/>
          <p:cNvSpPr>
            <a:spLocks noGrp="1"/>
          </p:cNvSpPr>
          <p:nvPr>
            <p:ph type="title"/>
          </p:nvPr>
        </p:nvSpPr>
        <p:spPr/>
        <p:txBody>
          <a:bodyPr/>
          <a:lstStyle/>
          <a:p>
            <a:r>
              <a:rPr kumimoji="1" lang="en-US" altLang="zh-CN" sz="3200" dirty="0" err="1" smtClean="0"/>
              <a:t>Followee</a:t>
            </a:r>
            <a:r>
              <a:rPr kumimoji="1" lang="en-US" altLang="zh-CN" sz="3200" dirty="0" smtClean="0"/>
              <a:t> </a:t>
            </a:r>
            <a:r>
              <a:rPr kumimoji="1" lang="en-US" altLang="zh-CN" sz="3200" dirty="0"/>
              <a:t>D</a:t>
            </a:r>
            <a:r>
              <a:rPr kumimoji="1" lang="en-US" altLang="zh-CN" sz="3200" dirty="0" smtClean="0"/>
              <a:t>iffusion: Easy Discovery</a:t>
            </a:r>
            <a:endParaRPr kumimoji="1" lang="zh-CN" altLang="en-US" sz="3200" dirty="0"/>
          </a:p>
        </p:txBody>
      </p:sp>
      <p:sp>
        <p:nvSpPr>
          <p:cNvPr id="103" name="Text Box 37"/>
          <p:cNvSpPr txBox="1">
            <a:spLocks noChangeArrowheads="1"/>
          </p:cNvSpPr>
          <p:nvPr/>
        </p:nvSpPr>
        <p:spPr bwMode="auto">
          <a:xfrm>
            <a:off x="1863435" y="1143012"/>
            <a:ext cx="30694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dirty="0">
                <a:latin typeface="Calibri"/>
                <a:cs typeface="Calibri"/>
              </a:rPr>
              <a:t>A</a:t>
            </a:r>
          </a:p>
        </p:txBody>
      </p:sp>
      <p:sp>
        <p:nvSpPr>
          <p:cNvPr id="104" name="Text Box 40"/>
          <p:cNvSpPr txBox="1">
            <a:spLocks noChangeArrowheads="1"/>
          </p:cNvSpPr>
          <p:nvPr/>
        </p:nvSpPr>
        <p:spPr bwMode="auto">
          <a:xfrm>
            <a:off x="1219206" y="2134437"/>
            <a:ext cx="37205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dirty="0">
                <a:latin typeface="Calibri"/>
                <a:cs typeface="Calibri"/>
              </a:rPr>
              <a:t>B</a:t>
            </a:r>
          </a:p>
        </p:txBody>
      </p:sp>
      <p:sp>
        <p:nvSpPr>
          <p:cNvPr id="105" name="Text Box 41"/>
          <p:cNvSpPr txBox="1">
            <a:spLocks noChangeArrowheads="1"/>
          </p:cNvSpPr>
          <p:nvPr/>
        </p:nvSpPr>
        <p:spPr bwMode="auto">
          <a:xfrm>
            <a:off x="2556208" y="2179635"/>
            <a:ext cx="3382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dirty="0">
                <a:latin typeface="Calibri"/>
                <a:cs typeface="Calibri"/>
              </a:rPr>
              <a:t>C</a:t>
            </a:r>
          </a:p>
        </p:txBody>
      </p:sp>
      <p:sp>
        <p:nvSpPr>
          <p:cNvPr id="106" name="Line 49"/>
          <p:cNvSpPr>
            <a:spLocks noChangeShapeType="1"/>
          </p:cNvSpPr>
          <p:nvPr/>
        </p:nvSpPr>
        <p:spPr bwMode="auto">
          <a:xfrm flipV="1">
            <a:off x="1451930" y="1507605"/>
            <a:ext cx="540004" cy="775220"/>
          </a:xfrm>
          <a:prstGeom prst="line">
            <a:avLst/>
          </a:prstGeom>
          <a:noFill/>
          <a:ln w="28575" cmpd="sng">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sz="5400"/>
          </a:p>
        </p:txBody>
      </p:sp>
      <p:sp>
        <p:nvSpPr>
          <p:cNvPr id="107" name="Line 50"/>
          <p:cNvSpPr>
            <a:spLocks noChangeShapeType="1"/>
          </p:cNvSpPr>
          <p:nvPr/>
        </p:nvSpPr>
        <p:spPr bwMode="auto">
          <a:xfrm>
            <a:off x="2141734" y="1552867"/>
            <a:ext cx="545728" cy="726331"/>
          </a:xfrm>
          <a:prstGeom prst="line">
            <a:avLst/>
          </a:prstGeom>
          <a:noFill/>
          <a:ln w="28575" cmpd="sng">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sz="5400"/>
          </a:p>
        </p:txBody>
      </p:sp>
      <p:sp>
        <p:nvSpPr>
          <p:cNvPr id="108" name="Line 51"/>
          <p:cNvSpPr>
            <a:spLocks noChangeShapeType="1"/>
          </p:cNvSpPr>
          <p:nvPr/>
        </p:nvSpPr>
        <p:spPr bwMode="auto">
          <a:xfrm>
            <a:off x="1567506" y="2420683"/>
            <a:ext cx="1048586" cy="0"/>
          </a:xfrm>
          <a:prstGeom prst="line">
            <a:avLst/>
          </a:prstGeom>
          <a:noFill/>
          <a:ln w="28575" cmpd="sng">
            <a:solidFill>
              <a:srgbClr val="FF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sz="5400"/>
          </a:p>
        </p:txBody>
      </p:sp>
      <p:sp>
        <p:nvSpPr>
          <p:cNvPr id="110" name="Text Box 55"/>
          <p:cNvSpPr txBox="1">
            <a:spLocks noChangeArrowheads="1"/>
          </p:cNvSpPr>
          <p:nvPr/>
        </p:nvSpPr>
        <p:spPr bwMode="auto">
          <a:xfrm>
            <a:off x="1424718" y="1524001"/>
            <a:ext cx="27903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i="1" dirty="0">
                <a:latin typeface="Calibri"/>
                <a:cs typeface="Calibri"/>
              </a:rPr>
              <a:t>t</a:t>
            </a:r>
          </a:p>
        </p:txBody>
      </p:sp>
      <p:sp>
        <p:nvSpPr>
          <p:cNvPr id="111" name="Text Box 55"/>
          <p:cNvSpPr txBox="1">
            <a:spLocks noChangeArrowheads="1"/>
          </p:cNvSpPr>
          <p:nvPr/>
        </p:nvSpPr>
        <p:spPr bwMode="auto">
          <a:xfrm>
            <a:off x="1892133" y="2321259"/>
            <a:ext cx="55039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p>
            <a:pPr>
              <a:defRPr/>
            </a:pPr>
            <a:r>
              <a:rPr lang="en-US" altLang="zh-CN" sz="2400" i="1" dirty="0">
                <a:latin typeface="Calibri"/>
                <a:cs typeface="Calibri"/>
              </a:rPr>
              <a:t>t'</a:t>
            </a:r>
          </a:p>
        </p:txBody>
      </p:sp>
      <p:sp>
        <p:nvSpPr>
          <p:cNvPr id="121" name="Text Box 37"/>
          <p:cNvSpPr txBox="1">
            <a:spLocks noChangeArrowheads="1"/>
          </p:cNvSpPr>
          <p:nvPr/>
        </p:nvSpPr>
        <p:spPr bwMode="auto">
          <a:xfrm>
            <a:off x="4229763" y="1174374"/>
            <a:ext cx="30694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dirty="0">
                <a:latin typeface="Calibri"/>
                <a:cs typeface="Calibri"/>
              </a:rPr>
              <a:t>A</a:t>
            </a:r>
          </a:p>
        </p:txBody>
      </p:sp>
      <p:sp>
        <p:nvSpPr>
          <p:cNvPr id="122" name="Text Box 40"/>
          <p:cNvSpPr txBox="1">
            <a:spLocks noChangeArrowheads="1"/>
          </p:cNvSpPr>
          <p:nvPr/>
        </p:nvSpPr>
        <p:spPr bwMode="auto">
          <a:xfrm>
            <a:off x="3585536" y="2165799"/>
            <a:ext cx="37205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dirty="0">
                <a:latin typeface="Calibri"/>
                <a:cs typeface="Calibri"/>
              </a:rPr>
              <a:t>B</a:t>
            </a:r>
          </a:p>
        </p:txBody>
      </p:sp>
      <p:sp>
        <p:nvSpPr>
          <p:cNvPr id="123" name="Text Box 41"/>
          <p:cNvSpPr txBox="1">
            <a:spLocks noChangeArrowheads="1"/>
          </p:cNvSpPr>
          <p:nvPr/>
        </p:nvSpPr>
        <p:spPr bwMode="auto">
          <a:xfrm>
            <a:off x="4922538" y="2210997"/>
            <a:ext cx="3382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dirty="0">
                <a:latin typeface="Calibri"/>
                <a:cs typeface="Calibri"/>
              </a:rPr>
              <a:t>C</a:t>
            </a:r>
          </a:p>
        </p:txBody>
      </p:sp>
      <p:sp>
        <p:nvSpPr>
          <p:cNvPr id="124" name="Line 49"/>
          <p:cNvSpPr>
            <a:spLocks noChangeShapeType="1"/>
          </p:cNvSpPr>
          <p:nvPr/>
        </p:nvSpPr>
        <p:spPr bwMode="auto">
          <a:xfrm flipV="1">
            <a:off x="3818260" y="1538967"/>
            <a:ext cx="540004" cy="775220"/>
          </a:xfrm>
          <a:prstGeom prst="line">
            <a:avLst/>
          </a:prstGeom>
          <a:noFill/>
          <a:ln w="28575" cmpd="sng">
            <a:solidFill>
              <a:srgbClr val="FF0000"/>
            </a:solidFill>
            <a:round/>
            <a:headEnd type="none"/>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sz="5400"/>
          </a:p>
        </p:txBody>
      </p:sp>
      <p:sp>
        <p:nvSpPr>
          <p:cNvPr id="125" name="Line 50"/>
          <p:cNvSpPr>
            <a:spLocks noChangeShapeType="1"/>
          </p:cNvSpPr>
          <p:nvPr/>
        </p:nvSpPr>
        <p:spPr bwMode="auto">
          <a:xfrm>
            <a:off x="4536589" y="1584230"/>
            <a:ext cx="545728" cy="726331"/>
          </a:xfrm>
          <a:prstGeom prst="line">
            <a:avLst/>
          </a:prstGeom>
          <a:noFill/>
          <a:ln w="28575" cmpd="sng">
            <a:solidFill>
              <a:srgbClr val="00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sz="5400"/>
          </a:p>
        </p:txBody>
      </p:sp>
      <p:sp>
        <p:nvSpPr>
          <p:cNvPr id="126" name="Line 51"/>
          <p:cNvSpPr>
            <a:spLocks noChangeShapeType="1"/>
          </p:cNvSpPr>
          <p:nvPr/>
        </p:nvSpPr>
        <p:spPr bwMode="auto">
          <a:xfrm>
            <a:off x="3933836" y="2452045"/>
            <a:ext cx="1048586" cy="0"/>
          </a:xfrm>
          <a:prstGeom prst="line">
            <a:avLst/>
          </a:prstGeom>
          <a:noFill/>
          <a:ln w="28575" cmpd="sng">
            <a:solidFill>
              <a:srgbClr val="FF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sz="5400"/>
          </a:p>
        </p:txBody>
      </p:sp>
      <p:sp>
        <p:nvSpPr>
          <p:cNvPr id="127" name="Text Box 55"/>
          <p:cNvSpPr txBox="1">
            <a:spLocks noChangeArrowheads="1"/>
          </p:cNvSpPr>
          <p:nvPr/>
        </p:nvSpPr>
        <p:spPr bwMode="auto">
          <a:xfrm>
            <a:off x="3814134" y="1600202"/>
            <a:ext cx="27903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i="1" dirty="0">
                <a:latin typeface="Calibri"/>
                <a:cs typeface="Calibri"/>
              </a:rPr>
              <a:t>t</a:t>
            </a:r>
          </a:p>
        </p:txBody>
      </p:sp>
      <p:sp>
        <p:nvSpPr>
          <p:cNvPr id="128" name="Text Box 55"/>
          <p:cNvSpPr txBox="1">
            <a:spLocks noChangeArrowheads="1"/>
          </p:cNvSpPr>
          <p:nvPr/>
        </p:nvSpPr>
        <p:spPr bwMode="auto">
          <a:xfrm>
            <a:off x="4258461" y="2352621"/>
            <a:ext cx="55039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p>
            <a:pPr>
              <a:defRPr/>
            </a:pPr>
            <a:r>
              <a:rPr lang="en-US" altLang="zh-CN" sz="2400" i="1" dirty="0">
                <a:latin typeface="Calibri"/>
                <a:cs typeface="Calibri"/>
              </a:rPr>
              <a:t>t'</a:t>
            </a:r>
          </a:p>
        </p:txBody>
      </p:sp>
      <p:sp>
        <p:nvSpPr>
          <p:cNvPr id="130" name="Text Box 37"/>
          <p:cNvSpPr txBox="1">
            <a:spLocks noChangeArrowheads="1"/>
          </p:cNvSpPr>
          <p:nvPr/>
        </p:nvSpPr>
        <p:spPr bwMode="auto">
          <a:xfrm>
            <a:off x="6578763" y="1138547"/>
            <a:ext cx="30694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dirty="0">
                <a:latin typeface="Calibri"/>
                <a:cs typeface="Calibri"/>
              </a:rPr>
              <a:t>A</a:t>
            </a:r>
          </a:p>
        </p:txBody>
      </p:sp>
      <p:sp>
        <p:nvSpPr>
          <p:cNvPr id="131" name="Text Box 40"/>
          <p:cNvSpPr txBox="1">
            <a:spLocks noChangeArrowheads="1"/>
          </p:cNvSpPr>
          <p:nvPr/>
        </p:nvSpPr>
        <p:spPr bwMode="auto">
          <a:xfrm>
            <a:off x="5943606" y="2165799"/>
            <a:ext cx="37205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dirty="0">
                <a:latin typeface="Calibri"/>
                <a:cs typeface="Calibri"/>
              </a:rPr>
              <a:t>B</a:t>
            </a:r>
          </a:p>
        </p:txBody>
      </p:sp>
      <p:sp>
        <p:nvSpPr>
          <p:cNvPr id="132" name="Text Box 41"/>
          <p:cNvSpPr txBox="1">
            <a:spLocks noChangeArrowheads="1"/>
          </p:cNvSpPr>
          <p:nvPr/>
        </p:nvSpPr>
        <p:spPr bwMode="auto">
          <a:xfrm>
            <a:off x="7280608" y="2210997"/>
            <a:ext cx="33822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dirty="0">
                <a:latin typeface="Calibri"/>
                <a:cs typeface="Calibri"/>
              </a:rPr>
              <a:t>C</a:t>
            </a:r>
          </a:p>
        </p:txBody>
      </p:sp>
      <p:sp>
        <p:nvSpPr>
          <p:cNvPr id="133" name="Line 49"/>
          <p:cNvSpPr>
            <a:spLocks noChangeShapeType="1"/>
          </p:cNvSpPr>
          <p:nvPr/>
        </p:nvSpPr>
        <p:spPr bwMode="auto">
          <a:xfrm flipH="1" flipV="1">
            <a:off x="6862130" y="1524000"/>
            <a:ext cx="533400" cy="851420"/>
          </a:xfrm>
          <a:prstGeom prst="line">
            <a:avLst/>
          </a:prstGeom>
          <a:noFill/>
          <a:ln w="28575" cmpd="sng">
            <a:solidFill>
              <a:schemeClr val="tx1"/>
            </a:solidFill>
            <a:round/>
            <a:headEnd type="none"/>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sz="5400"/>
          </a:p>
        </p:txBody>
      </p:sp>
      <p:sp>
        <p:nvSpPr>
          <p:cNvPr id="135" name="Line 51"/>
          <p:cNvSpPr>
            <a:spLocks noChangeShapeType="1"/>
          </p:cNvSpPr>
          <p:nvPr/>
        </p:nvSpPr>
        <p:spPr bwMode="auto">
          <a:xfrm>
            <a:off x="6291906" y="2452045"/>
            <a:ext cx="1048586" cy="0"/>
          </a:xfrm>
          <a:prstGeom prst="line">
            <a:avLst/>
          </a:prstGeom>
          <a:noFill/>
          <a:ln w="28575" cmpd="sng">
            <a:solidFill>
              <a:srgbClr val="FF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sz="5400"/>
          </a:p>
        </p:txBody>
      </p:sp>
      <p:sp>
        <p:nvSpPr>
          <p:cNvPr id="136" name="Text Box 55"/>
          <p:cNvSpPr txBox="1">
            <a:spLocks noChangeArrowheads="1"/>
          </p:cNvSpPr>
          <p:nvPr/>
        </p:nvSpPr>
        <p:spPr bwMode="auto">
          <a:xfrm>
            <a:off x="6100134" y="1524001"/>
            <a:ext cx="27903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altLang="zh-CN" sz="2400" i="1" dirty="0">
                <a:latin typeface="Calibri"/>
                <a:cs typeface="Calibri"/>
              </a:rPr>
              <a:t>t</a:t>
            </a:r>
          </a:p>
        </p:txBody>
      </p:sp>
      <p:sp>
        <p:nvSpPr>
          <p:cNvPr id="137" name="Text Box 55"/>
          <p:cNvSpPr txBox="1">
            <a:spLocks noChangeArrowheads="1"/>
          </p:cNvSpPr>
          <p:nvPr/>
        </p:nvSpPr>
        <p:spPr bwMode="auto">
          <a:xfrm>
            <a:off x="6616533" y="2352621"/>
            <a:ext cx="55039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p>
            <a:pPr>
              <a:defRPr/>
            </a:pPr>
            <a:r>
              <a:rPr lang="en-US" altLang="zh-CN" sz="2400" i="1" dirty="0">
                <a:latin typeface="Calibri"/>
                <a:cs typeface="Calibri"/>
              </a:rPr>
              <a:t>t'</a:t>
            </a:r>
          </a:p>
        </p:txBody>
      </p:sp>
      <p:sp>
        <p:nvSpPr>
          <p:cNvPr id="138" name="Line 49"/>
          <p:cNvSpPr>
            <a:spLocks noChangeShapeType="1"/>
          </p:cNvSpPr>
          <p:nvPr/>
        </p:nvSpPr>
        <p:spPr bwMode="auto">
          <a:xfrm flipV="1">
            <a:off x="6127343" y="1508122"/>
            <a:ext cx="540004" cy="775220"/>
          </a:xfrm>
          <a:prstGeom prst="line">
            <a:avLst/>
          </a:prstGeom>
          <a:noFill/>
          <a:ln w="28575" cmpd="sng">
            <a:solidFill>
              <a:srgbClr val="FF0000"/>
            </a:solidFill>
            <a:round/>
            <a:headEnd type="none"/>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sz="5400"/>
          </a:p>
        </p:txBody>
      </p:sp>
      <p:sp>
        <p:nvSpPr>
          <p:cNvPr id="139" name="文本框 138"/>
          <p:cNvSpPr txBox="1"/>
          <p:nvPr/>
        </p:nvSpPr>
        <p:spPr>
          <a:xfrm>
            <a:off x="1653317" y="2681967"/>
            <a:ext cx="914400" cy="369332"/>
          </a:xfrm>
          <a:prstGeom prst="rect">
            <a:avLst/>
          </a:prstGeom>
          <a:noFill/>
        </p:spPr>
        <p:txBody>
          <a:bodyPr wrap="square" rtlCol="0">
            <a:spAutoFit/>
          </a:bodyPr>
          <a:lstStyle/>
          <a:p>
            <a:r>
              <a:rPr kumimoji="1" lang="en-US" altLang="zh-CN" dirty="0" smtClean="0"/>
              <a:t>A -&gt;C</a:t>
            </a:r>
            <a:endParaRPr kumimoji="1" lang="zh-CN" altLang="en-US" dirty="0"/>
          </a:p>
        </p:txBody>
      </p:sp>
      <p:sp>
        <p:nvSpPr>
          <p:cNvPr id="140" name="文本框 139"/>
          <p:cNvSpPr txBox="1"/>
          <p:nvPr/>
        </p:nvSpPr>
        <p:spPr>
          <a:xfrm>
            <a:off x="4113989" y="2712812"/>
            <a:ext cx="914400" cy="369332"/>
          </a:xfrm>
          <a:prstGeom prst="rect">
            <a:avLst/>
          </a:prstGeom>
          <a:noFill/>
        </p:spPr>
        <p:txBody>
          <a:bodyPr wrap="square" rtlCol="0">
            <a:spAutoFit/>
          </a:bodyPr>
          <a:lstStyle/>
          <a:p>
            <a:r>
              <a:rPr kumimoji="1" lang="en-US" altLang="zh-CN" smtClean="0"/>
              <a:t>A&lt;-&gt;</a:t>
            </a:r>
            <a:r>
              <a:rPr kumimoji="1" lang="en-US" altLang="zh-CN" dirty="0" smtClean="0"/>
              <a:t>C</a:t>
            </a:r>
            <a:endParaRPr kumimoji="1" lang="zh-CN" altLang="en-US" dirty="0"/>
          </a:p>
        </p:txBody>
      </p:sp>
      <p:sp>
        <p:nvSpPr>
          <p:cNvPr id="141" name="文本框 140"/>
          <p:cNvSpPr txBox="1"/>
          <p:nvPr/>
        </p:nvSpPr>
        <p:spPr>
          <a:xfrm>
            <a:off x="6426704" y="2703741"/>
            <a:ext cx="914400" cy="369332"/>
          </a:xfrm>
          <a:prstGeom prst="rect">
            <a:avLst/>
          </a:prstGeom>
          <a:noFill/>
        </p:spPr>
        <p:txBody>
          <a:bodyPr wrap="square" rtlCol="0">
            <a:spAutoFit/>
          </a:bodyPr>
          <a:lstStyle/>
          <a:p>
            <a:r>
              <a:rPr kumimoji="1" lang="en-US" altLang="zh-CN"/>
              <a:t>A</a:t>
            </a:r>
            <a:r>
              <a:rPr kumimoji="1" lang="en-US" altLang="zh-CN" smtClean="0"/>
              <a:t>&lt;-C</a:t>
            </a:r>
            <a:endParaRPr kumimoji="1" lang="zh-CN" altLang="en-US" dirty="0"/>
          </a:p>
        </p:txBody>
      </p:sp>
      <p:sp>
        <p:nvSpPr>
          <p:cNvPr id="142" name="矩形 141"/>
          <p:cNvSpPr/>
          <p:nvPr/>
        </p:nvSpPr>
        <p:spPr>
          <a:xfrm>
            <a:off x="5332833" y="1524000"/>
            <a:ext cx="762000" cy="707886"/>
          </a:xfrm>
          <a:prstGeom prst="rect">
            <a:avLst/>
          </a:prstGeom>
        </p:spPr>
        <p:txBody>
          <a:bodyPr wrap="square">
            <a:spAutoFit/>
          </a:bodyPr>
          <a:lstStyle/>
          <a:p>
            <a:r>
              <a:rPr kumimoji="1" lang="en-US" altLang="zh-CN" sz="4000" b="1" dirty="0" smtClean="0">
                <a:solidFill>
                  <a:srgbClr val="FF0000"/>
                </a:solidFill>
              </a:rPr>
              <a:t>&gt;</a:t>
            </a:r>
            <a:endParaRPr lang="zh-CN" altLang="en-US" sz="4000" b="1" dirty="0">
              <a:solidFill>
                <a:srgbClr val="FF0000"/>
              </a:solidFill>
            </a:endParaRPr>
          </a:p>
        </p:txBody>
      </p:sp>
      <p:sp>
        <p:nvSpPr>
          <p:cNvPr id="143" name="文本框 142"/>
          <p:cNvSpPr txBox="1"/>
          <p:nvPr/>
        </p:nvSpPr>
        <p:spPr>
          <a:xfrm>
            <a:off x="381000" y="3276600"/>
            <a:ext cx="8534400" cy="830997"/>
          </a:xfrm>
          <a:prstGeom prst="rect">
            <a:avLst/>
          </a:prstGeom>
          <a:noFill/>
          <a:ln>
            <a:solidFill>
              <a:schemeClr val="tx1"/>
            </a:solidFill>
          </a:ln>
        </p:spPr>
        <p:txBody>
          <a:bodyPr wrap="square" rtlCol="0">
            <a:spAutoFit/>
          </a:bodyPr>
          <a:lstStyle/>
          <a:p>
            <a:r>
              <a:rPr kumimoji="1" lang="en-US" altLang="zh-CN" sz="1600" dirty="0" smtClean="0">
                <a:solidFill>
                  <a:srgbClr val="FF0000"/>
                </a:solidFill>
              </a:rPr>
              <a:t>Observation</a:t>
            </a:r>
            <a:r>
              <a:rPr kumimoji="1" lang="en-US" altLang="zh-CN" sz="1600" dirty="0" smtClean="0"/>
              <a:t>: </a:t>
            </a:r>
            <a:r>
              <a:rPr lang="en-US" altLang="zh-CN" sz="1600" dirty="0" smtClean="0"/>
              <a:t>When </a:t>
            </a:r>
            <a:r>
              <a:rPr lang="en-US" altLang="zh-CN" sz="1600" dirty="0"/>
              <a:t>a user B follows </a:t>
            </a:r>
            <a:r>
              <a:rPr lang="en-US" altLang="zh-CN" sz="1600" dirty="0" smtClean="0"/>
              <a:t>another user </a:t>
            </a:r>
            <a:r>
              <a:rPr lang="en-US" altLang="zh-CN" sz="1600" dirty="0"/>
              <a:t>A, who already follows user C, B is likely to discover </a:t>
            </a:r>
            <a:r>
              <a:rPr lang="en-US" altLang="zh-CN" sz="1600" dirty="0" smtClean="0"/>
              <a:t>C through </a:t>
            </a:r>
            <a:r>
              <a:rPr lang="en-US" altLang="zh-CN" sz="1600" dirty="0"/>
              <a:t>browsing A’s </a:t>
            </a:r>
            <a:r>
              <a:rPr lang="en-US" altLang="zh-CN" sz="1600" dirty="0" err="1"/>
              <a:t>retweets</a:t>
            </a:r>
            <a:r>
              <a:rPr lang="en-US" altLang="zh-CN" sz="1600" dirty="0"/>
              <a:t> of C’s messages or directly </a:t>
            </a:r>
            <a:r>
              <a:rPr lang="en-US" altLang="zh-CN" sz="1600" dirty="0" smtClean="0"/>
              <a:t>checking A’s </a:t>
            </a:r>
            <a:r>
              <a:rPr lang="en-US" altLang="zh-CN" sz="1600" dirty="0" err="1"/>
              <a:t>followee</a:t>
            </a:r>
            <a:r>
              <a:rPr lang="en-US" altLang="zh-CN" sz="1600" dirty="0"/>
              <a:t> list, and A’s interest in C may indicates that </a:t>
            </a:r>
            <a:r>
              <a:rPr lang="en-US" altLang="zh-CN" sz="1600" dirty="0" smtClean="0"/>
              <a:t>B would </a:t>
            </a:r>
            <a:r>
              <a:rPr lang="en-US" altLang="zh-CN" sz="1600" dirty="0"/>
              <a:t>also be interested in C.</a:t>
            </a:r>
            <a:endParaRPr kumimoji="1" lang="en-US" altLang="zh-CN" sz="1600" dirty="0" smtClean="0"/>
          </a:p>
        </p:txBody>
      </p:sp>
      <p:sp>
        <p:nvSpPr>
          <p:cNvPr id="35" name="Line 49"/>
          <p:cNvSpPr>
            <a:spLocks noChangeShapeType="1"/>
          </p:cNvSpPr>
          <p:nvPr/>
        </p:nvSpPr>
        <p:spPr bwMode="auto">
          <a:xfrm flipH="1" flipV="1">
            <a:off x="4452257" y="1600200"/>
            <a:ext cx="569686" cy="776514"/>
          </a:xfrm>
          <a:prstGeom prst="line">
            <a:avLst/>
          </a:prstGeom>
          <a:noFill/>
          <a:ln w="28575" cmpd="sng">
            <a:solidFill>
              <a:schemeClr val="tx1"/>
            </a:solidFill>
            <a:round/>
            <a:headEnd type="none"/>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sz="5400"/>
          </a:p>
        </p:txBody>
      </p:sp>
    </p:spTree>
    <p:extLst>
      <p:ext uri="{BB962C8B-B14F-4D97-AF65-F5344CB8AC3E}">
        <p14:creationId xmlns:p14="http://schemas.microsoft.com/office/powerpoint/2010/main" val="23808548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“Following” Link Cascade Model</a:t>
            </a:r>
            <a:endParaRPr kumimoji="1" lang="zh-CN" altLang="en-US" dirty="0"/>
          </a:p>
        </p:txBody>
      </p:sp>
      <p:sp>
        <p:nvSpPr>
          <p:cNvPr id="4" name="内容占位符 3"/>
          <p:cNvSpPr>
            <a:spLocks noGrp="1"/>
          </p:cNvSpPr>
          <p:nvPr>
            <p:ph idx="1"/>
          </p:nvPr>
        </p:nvSpPr>
        <p:spPr>
          <a:xfrm>
            <a:off x="152400" y="1447800"/>
            <a:ext cx="6781800" cy="4659737"/>
          </a:xfrm>
          <a:prstGeom prst="rect">
            <a:avLst/>
          </a:prstGeom>
        </p:spPr>
        <p:txBody>
          <a:bodyPr wrap="square">
            <a:spAutoFit/>
          </a:bodyPr>
          <a:lstStyle/>
          <a:p>
            <a:r>
              <a:rPr lang="en-US" altLang="zh-CN" sz="2400" dirty="0" smtClean="0"/>
              <a:t>When a link </a:t>
            </a:r>
            <a:r>
              <a:rPr lang="en-US" altLang="zh-CN" sz="2400" i="1" dirty="0" smtClean="0"/>
              <a:t>e’</a:t>
            </a:r>
            <a:r>
              <a:rPr lang="en-US" altLang="zh-CN" sz="2400" dirty="0" smtClean="0"/>
              <a:t> </a:t>
            </a:r>
            <a:r>
              <a:rPr lang="en-US" altLang="zh-CN" sz="2400" dirty="0"/>
              <a:t>is added at time </a:t>
            </a:r>
            <a:r>
              <a:rPr lang="en-US" altLang="zh-CN" sz="2400" i="1" dirty="0" smtClean="0"/>
              <a:t>t’</a:t>
            </a:r>
            <a:r>
              <a:rPr lang="en-US" altLang="zh-CN" sz="2400" dirty="0" smtClean="0"/>
              <a:t>, at </a:t>
            </a:r>
            <a:r>
              <a:rPr lang="en-US" altLang="zh-CN" sz="2400" dirty="0"/>
              <a:t>each time </a:t>
            </a:r>
            <a:r>
              <a:rPr lang="en-US" altLang="zh-CN" sz="2400" dirty="0" smtClean="0"/>
              <a:t>slot from time </a:t>
            </a:r>
            <a:r>
              <a:rPr lang="en-US" altLang="zh-CN" sz="2400" i="1" dirty="0" smtClean="0"/>
              <a:t>t’</a:t>
            </a:r>
            <a:r>
              <a:rPr lang="en-US" altLang="zh-CN" sz="2400" dirty="0" smtClean="0"/>
              <a:t> to </a:t>
            </a:r>
            <a:r>
              <a:rPr lang="en-US" altLang="zh-CN" sz="2400" i="1" dirty="0" smtClean="0"/>
              <a:t>t’</a:t>
            </a:r>
            <a:r>
              <a:rPr lang="en-US" altLang="zh-CN" sz="2400" dirty="0" smtClean="0"/>
              <a:t>+</a:t>
            </a:r>
            <a:r>
              <a:rPr kumimoji="1" lang="en-US" altLang="zh-CN" sz="2400" i="1" dirty="0" err="1" smtClean="0"/>
              <a:t>δ</a:t>
            </a:r>
            <a:r>
              <a:rPr lang="en-US" altLang="zh-CN" sz="2400" dirty="0" smtClean="0"/>
              <a:t>:</a:t>
            </a:r>
            <a:endParaRPr lang="en-US" altLang="zh-CN" sz="2400" i="1" dirty="0"/>
          </a:p>
          <a:p>
            <a:pPr lvl="1"/>
            <a:r>
              <a:rPr lang="en-US" altLang="zh-CN" sz="2000" dirty="0" smtClean="0"/>
              <a:t>The </a:t>
            </a:r>
            <a:r>
              <a:rPr lang="en-US" altLang="zh-CN" sz="2000" dirty="0"/>
              <a:t>follower end point </a:t>
            </a:r>
            <a:r>
              <a:rPr lang="en-US" altLang="zh-CN" sz="2000" dirty="0" smtClean="0"/>
              <a:t>B of link </a:t>
            </a:r>
            <a:r>
              <a:rPr lang="en-US" altLang="zh-CN" sz="2000" i="1" dirty="0" smtClean="0"/>
              <a:t>e</a:t>
            </a:r>
            <a:r>
              <a:rPr lang="en-US" altLang="zh-CN" sz="2000" dirty="0" smtClean="0"/>
              <a:t> </a:t>
            </a:r>
            <a:r>
              <a:rPr lang="en-US" altLang="zh-CN" sz="2000" dirty="0"/>
              <a:t>may discover</a:t>
            </a:r>
            <a:r>
              <a:rPr lang="en-US" altLang="zh-CN" sz="2000" dirty="0">
                <a:solidFill>
                  <a:srgbClr val="800000"/>
                </a:solidFill>
              </a:rPr>
              <a:t> </a:t>
            </a:r>
            <a:r>
              <a:rPr lang="en-US" altLang="zh-CN" sz="2000" dirty="0"/>
              <a:t>the </a:t>
            </a:r>
            <a:r>
              <a:rPr lang="en-US" altLang="zh-CN" sz="2000" dirty="0" smtClean="0"/>
              <a:t>link </a:t>
            </a:r>
            <a:r>
              <a:rPr lang="en-US" altLang="zh-CN" sz="2000" i="1" dirty="0" smtClean="0"/>
              <a:t>e’ </a:t>
            </a:r>
            <a:r>
              <a:rPr lang="en-US" altLang="zh-CN" sz="2000" dirty="0"/>
              <a:t>with </a:t>
            </a:r>
            <a:r>
              <a:rPr lang="en-US" altLang="zh-CN" sz="2000" dirty="0">
                <a:solidFill>
                  <a:srgbClr val="800000"/>
                </a:solidFill>
              </a:rPr>
              <a:t>discovery probability </a:t>
            </a:r>
            <a:r>
              <a:rPr lang="en-US" altLang="zh-CN" sz="2000" i="1" dirty="0" err="1" smtClean="0">
                <a:solidFill>
                  <a:srgbClr val="800000"/>
                </a:solidFill>
              </a:rPr>
              <a:t>g</a:t>
            </a:r>
            <a:r>
              <a:rPr lang="en-US" altLang="zh-CN" sz="2000" i="1" baseline="-25000" dirty="0" err="1" smtClean="0">
                <a:solidFill>
                  <a:srgbClr val="800000"/>
                </a:solidFill>
              </a:rPr>
              <a:t>e’e</a:t>
            </a:r>
            <a:r>
              <a:rPr lang="en-US" altLang="zh-CN" sz="2000" dirty="0" smtClean="0">
                <a:solidFill>
                  <a:srgbClr val="000000"/>
                </a:solidFill>
              </a:rPr>
              <a:t>.</a:t>
            </a:r>
          </a:p>
          <a:p>
            <a:pPr lvl="1"/>
            <a:r>
              <a:rPr lang="en-US" altLang="zh-CN" sz="2000" dirty="0" smtClean="0"/>
              <a:t>Once </a:t>
            </a:r>
            <a:r>
              <a:rPr lang="en-US" altLang="zh-CN" sz="2000" dirty="0"/>
              <a:t>discovered, </a:t>
            </a:r>
            <a:r>
              <a:rPr lang="en-US" altLang="zh-CN" sz="2000" i="1" dirty="0" smtClean="0"/>
              <a:t>e’</a:t>
            </a:r>
            <a:r>
              <a:rPr lang="en-US" altLang="zh-CN" sz="2000" dirty="0" smtClean="0"/>
              <a:t>  may </a:t>
            </a:r>
            <a:r>
              <a:rPr lang="en-US" altLang="zh-CN" sz="2000" dirty="0" smtClean="0">
                <a:solidFill>
                  <a:srgbClr val="000000"/>
                </a:solidFill>
              </a:rPr>
              <a:t>trigger </a:t>
            </a:r>
            <a:r>
              <a:rPr lang="en-US" altLang="zh-CN" sz="2000" i="1" dirty="0" smtClean="0"/>
              <a:t>e </a:t>
            </a:r>
            <a:r>
              <a:rPr lang="en-US" altLang="zh-CN" sz="2000" dirty="0" smtClean="0"/>
              <a:t>to be formed with</a:t>
            </a:r>
            <a:r>
              <a:rPr lang="en-US" altLang="zh-CN" sz="2000" dirty="0"/>
              <a:t> </a:t>
            </a:r>
            <a:r>
              <a:rPr lang="en-US" altLang="zh-CN" sz="2000" dirty="0" smtClean="0">
                <a:solidFill>
                  <a:srgbClr val="800000"/>
                </a:solidFill>
              </a:rPr>
              <a:t>influence probability </a:t>
            </a:r>
            <a:r>
              <a:rPr lang="en-US" altLang="zh-CN" sz="2000" i="1" dirty="0" err="1" smtClean="0">
                <a:solidFill>
                  <a:srgbClr val="800000"/>
                </a:solidFill>
              </a:rPr>
              <a:t>h</a:t>
            </a:r>
            <a:r>
              <a:rPr lang="en-US" altLang="zh-CN" sz="2000" i="1" baseline="-25000" dirty="0" err="1" smtClean="0">
                <a:solidFill>
                  <a:srgbClr val="800000"/>
                </a:solidFill>
              </a:rPr>
              <a:t>e’e</a:t>
            </a:r>
            <a:r>
              <a:rPr lang="en-US" altLang="zh-CN" sz="2000" dirty="0" smtClean="0">
                <a:solidFill>
                  <a:srgbClr val="800000"/>
                </a:solidFill>
              </a:rPr>
              <a:t>.</a:t>
            </a:r>
          </a:p>
          <a:p>
            <a:pPr lvl="1"/>
            <a:r>
              <a:rPr lang="en-US" altLang="zh-CN" sz="2000" dirty="0" smtClean="0"/>
              <a:t>If </a:t>
            </a:r>
            <a:r>
              <a:rPr lang="en-US" altLang="zh-CN" sz="2000" dirty="0"/>
              <a:t>failed, </a:t>
            </a:r>
            <a:r>
              <a:rPr lang="en-US" altLang="zh-CN" sz="2000" i="1" dirty="0" smtClean="0"/>
              <a:t>e</a:t>
            </a:r>
            <a:r>
              <a:rPr lang="en-US" altLang="zh-CN" sz="2000" dirty="0" smtClean="0"/>
              <a:t>’ will </a:t>
            </a:r>
            <a:r>
              <a:rPr lang="en-US" altLang="zh-CN" sz="2000" dirty="0"/>
              <a:t>have no chance to activate </a:t>
            </a:r>
            <a:r>
              <a:rPr lang="en-US" altLang="zh-CN" sz="2000" i="1" dirty="0"/>
              <a:t>e</a:t>
            </a:r>
            <a:r>
              <a:rPr lang="en-US" altLang="zh-CN" sz="2000" dirty="0" smtClean="0"/>
              <a:t> again.</a:t>
            </a:r>
          </a:p>
          <a:p>
            <a:pPr lvl="1"/>
            <a:r>
              <a:rPr lang="en-US" altLang="zh-CN" sz="2000" dirty="0" smtClean="0"/>
              <a:t> </a:t>
            </a:r>
            <a:r>
              <a:rPr lang="en-US" altLang="zh-CN" sz="2000" dirty="0"/>
              <a:t>When multiple links activate </a:t>
            </a:r>
            <a:r>
              <a:rPr lang="en-US" altLang="zh-CN" sz="2000" dirty="0" smtClean="0"/>
              <a:t>e, e is </a:t>
            </a:r>
            <a:r>
              <a:rPr lang="en-US" altLang="zh-CN" sz="2000" dirty="0"/>
              <a:t>activated at the time of the first successful attempt.</a:t>
            </a:r>
            <a:endParaRPr lang="en-US" altLang="zh-CN" sz="2000" dirty="0" smtClean="0"/>
          </a:p>
          <a:p>
            <a:r>
              <a:rPr lang="en-US" altLang="zh-CN" sz="2000" dirty="0" smtClean="0"/>
              <a:t>The </a:t>
            </a:r>
            <a:r>
              <a:rPr lang="en-US" altLang="zh-CN" sz="2000" dirty="0"/>
              <a:t>time delay </a:t>
            </a:r>
            <a:r>
              <a:rPr lang="en-US" altLang="zh-CN" sz="2000" i="1" dirty="0" err="1" smtClean="0"/>
              <a:t>λ</a:t>
            </a:r>
            <a:r>
              <a:rPr lang="en-US" altLang="zh-CN" sz="2000" dirty="0" smtClean="0"/>
              <a:t>  </a:t>
            </a:r>
            <a:r>
              <a:rPr lang="en-US" altLang="zh-CN" sz="2000" dirty="0"/>
              <a:t>for discovery </a:t>
            </a:r>
            <a:r>
              <a:rPr lang="en-US" altLang="zh-CN" sz="2000" dirty="0" smtClean="0"/>
              <a:t>follows a </a:t>
            </a:r>
            <a:r>
              <a:rPr lang="en-US" altLang="zh-CN" sz="2000" dirty="0"/>
              <a:t>geometric distribution with parameter </a:t>
            </a:r>
            <a:r>
              <a:rPr lang="en-US" altLang="zh-CN" sz="2000" i="1" dirty="0" err="1" smtClean="0"/>
              <a:t>g</a:t>
            </a:r>
            <a:r>
              <a:rPr lang="en-US" altLang="zh-CN" sz="2000" i="1" baseline="-25000" dirty="0" err="1" smtClean="0"/>
              <a:t>e’e</a:t>
            </a:r>
            <a:r>
              <a:rPr lang="en-US" altLang="zh-CN" sz="2000" b="1" dirty="0" smtClean="0"/>
              <a:t> </a:t>
            </a:r>
            <a:r>
              <a:rPr lang="en-US" altLang="zh-CN" sz="2000" dirty="0" smtClean="0"/>
              <a:t>and after discovery </a:t>
            </a:r>
            <a:r>
              <a:rPr lang="en-US" altLang="zh-CN" sz="2000" dirty="0"/>
              <a:t>there is one chance at time </a:t>
            </a:r>
            <a:r>
              <a:rPr lang="en-US" altLang="zh-CN" sz="2000" i="1" dirty="0" smtClean="0"/>
              <a:t>t</a:t>
            </a:r>
            <a:r>
              <a:rPr lang="en-US" altLang="zh-CN" sz="2000" dirty="0" smtClean="0"/>
              <a:t>’+</a:t>
            </a:r>
            <a:r>
              <a:rPr lang="en-US" altLang="zh-CN" sz="2000" i="1" dirty="0" err="1"/>
              <a:t>λ</a:t>
            </a:r>
            <a:r>
              <a:rPr lang="en-US" altLang="zh-CN" sz="2000" dirty="0"/>
              <a:t> </a:t>
            </a:r>
            <a:r>
              <a:rPr lang="en-US" altLang="zh-CN" sz="2000" dirty="0" smtClean="0"/>
              <a:t> </a:t>
            </a:r>
            <a:r>
              <a:rPr lang="en-US" altLang="zh-CN" sz="2000" dirty="0"/>
              <a:t>that </a:t>
            </a:r>
            <a:r>
              <a:rPr lang="en-US" altLang="zh-CN" sz="2000" i="1" dirty="0" smtClean="0"/>
              <a:t>e</a:t>
            </a:r>
            <a:r>
              <a:rPr lang="en-US" altLang="zh-CN" sz="2000" dirty="0" smtClean="0"/>
              <a:t>’ could activate </a:t>
            </a:r>
            <a:r>
              <a:rPr lang="en-US" altLang="zh-CN" sz="2000" i="1" dirty="0" smtClean="0"/>
              <a:t>e</a:t>
            </a:r>
            <a:r>
              <a:rPr lang="en-US" altLang="zh-CN" sz="2000" dirty="0" smtClean="0"/>
              <a:t>.</a:t>
            </a:r>
            <a:endParaRPr lang="en-US" altLang="zh-CN" sz="2000" dirty="0" smtClean="0">
              <a:solidFill>
                <a:srgbClr val="800000"/>
              </a:solidFill>
            </a:endParaRPr>
          </a:p>
          <a:p>
            <a:endParaRPr lang="en-US" altLang="zh-CN" sz="2400" dirty="0"/>
          </a:p>
        </p:txBody>
      </p:sp>
      <p:grpSp>
        <p:nvGrpSpPr>
          <p:cNvPr id="7" name="组 6"/>
          <p:cNvGrpSpPr/>
          <p:nvPr/>
        </p:nvGrpSpPr>
        <p:grpSpPr>
          <a:xfrm>
            <a:off x="6598195" y="3340705"/>
            <a:ext cx="2550885" cy="3060095"/>
            <a:chOff x="6598195" y="3340705"/>
            <a:chExt cx="2550885" cy="3060095"/>
          </a:xfrm>
        </p:grpSpPr>
        <p:sp>
          <p:nvSpPr>
            <p:cNvPr id="11" name="文本框 10"/>
            <p:cNvSpPr txBox="1"/>
            <p:nvPr/>
          </p:nvSpPr>
          <p:spPr>
            <a:xfrm>
              <a:off x="6598195" y="3340705"/>
              <a:ext cx="607541" cy="584776"/>
            </a:xfrm>
            <a:prstGeom prst="rect">
              <a:avLst/>
            </a:prstGeom>
            <a:noFill/>
            <a:ln w="38100" cmpd="sng">
              <a:noFill/>
            </a:ln>
          </p:spPr>
          <p:txBody>
            <a:bodyPr wrap="square" rtlCol="0">
              <a:spAutoFit/>
            </a:bodyPr>
            <a:lstStyle/>
            <a:p>
              <a:r>
                <a:rPr kumimoji="1" lang="en-US" altLang="zh-CN" sz="3200" i="1" dirty="0">
                  <a:solidFill>
                    <a:srgbClr val="000000"/>
                  </a:solidFill>
                </a:rPr>
                <a:t>e</a:t>
              </a:r>
              <a:r>
                <a:rPr kumimoji="1" lang="en-US" altLang="zh-CN" sz="3200" i="1" dirty="0" smtClean="0">
                  <a:solidFill>
                    <a:srgbClr val="000000"/>
                  </a:solidFill>
                </a:rPr>
                <a:t>’</a:t>
              </a:r>
              <a:endParaRPr kumimoji="1" lang="zh-CN" altLang="en-US" sz="3200" i="1" dirty="0">
                <a:solidFill>
                  <a:srgbClr val="000000"/>
                </a:solidFill>
              </a:endParaRPr>
            </a:p>
          </p:txBody>
        </p:sp>
        <p:pic>
          <p:nvPicPr>
            <p:cNvPr id="3" name="图片 2" descr="diffus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0143" y="3810000"/>
              <a:ext cx="2287337" cy="2277348"/>
            </a:xfrm>
            <a:prstGeom prst="rect">
              <a:avLst/>
            </a:prstGeom>
          </p:spPr>
        </p:pic>
        <p:cxnSp>
          <p:nvCxnSpPr>
            <p:cNvPr id="17" name="曲线连接符 16"/>
            <p:cNvCxnSpPr/>
            <p:nvPr/>
          </p:nvCxnSpPr>
          <p:spPr>
            <a:xfrm rot="10800000">
              <a:off x="6939281" y="3733800"/>
              <a:ext cx="990601" cy="762000"/>
            </a:xfrm>
            <a:prstGeom prst="curved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362890" y="5816024"/>
              <a:ext cx="433677" cy="584776"/>
            </a:xfrm>
            <a:prstGeom prst="rect">
              <a:avLst/>
            </a:prstGeom>
            <a:noFill/>
            <a:ln w="38100" cmpd="sng">
              <a:noFill/>
            </a:ln>
          </p:spPr>
          <p:txBody>
            <a:bodyPr wrap="square" rtlCol="0">
              <a:spAutoFit/>
            </a:bodyPr>
            <a:lstStyle/>
            <a:p>
              <a:r>
                <a:rPr kumimoji="1" lang="en-US" altLang="zh-CN" sz="3200" i="1" dirty="0" smtClean="0">
                  <a:solidFill>
                    <a:srgbClr val="000000"/>
                  </a:solidFill>
                </a:rPr>
                <a:t>e</a:t>
              </a:r>
              <a:endParaRPr kumimoji="1" lang="zh-CN" altLang="en-US" sz="3200" i="1" baseline="-25000" dirty="0">
                <a:solidFill>
                  <a:srgbClr val="000000"/>
                </a:solidFill>
              </a:endParaRPr>
            </a:p>
          </p:txBody>
        </p:sp>
        <p:cxnSp>
          <p:nvCxnSpPr>
            <p:cNvPr id="20" name="曲线连接符 19"/>
            <p:cNvCxnSpPr/>
            <p:nvPr/>
          </p:nvCxnSpPr>
          <p:spPr>
            <a:xfrm rot="16200000" flipH="1">
              <a:off x="7707486" y="5187806"/>
              <a:ext cx="901988" cy="762000"/>
            </a:xfrm>
            <a:prstGeom prst="curved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768080" y="3810000"/>
              <a:ext cx="381000" cy="461665"/>
            </a:xfrm>
            <a:prstGeom prst="rect">
              <a:avLst/>
            </a:prstGeom>
            <a:solidFill>
              <a:srgbClr val="FFFFFF"/>
            </a:solidFill>
          </p:spPr>
          <p:txBody>
            <a:bodyPr wrap="square" rtlCol="0">
              <a:spAutoFit/>
            </a:bodyPr>
            <a:lstStyle/>
            <a:p>
              <a:r>
                <a:rPr kumimoji="1" lang="en-US" altLang="zh-CN" sz="2400" dirty="0" smtClean="0"/>
                <a:t>F</a:t>
              </a:r>
              <a:endParaRPr kumimoji="1" lang="zh-CN" altLang="en-US" sz="2400" dirty="0"/>
            </a:p>
          </p:txBody>
        </p:sp>
        <p:sp>
          <p:nvSpPr>
            <p:cNvPr id="6" name="文本框 5"/>
            <p:cNvSpPr txBox="1"/>
            <p:nvPr/>
          </p:nvSpPr>
          <p:spPr>
            <a:xfrm>
              <a:off x="8148320" y="4445000"/>
              <a:ext cx="304800" cy="276999"/>
            </a:xfrm>
            <a:prstGeom prst="rect">
              <a:avLst/>
            </a:prstGeom>
            <a:noFill/>
          </p:spPr>
          <p:txBody>
            <a:bodyPr wrap="square" rtlCol="0">
              <a:spAutoFit/>
            </a:bodyPr>
            <a:lstStyle/>
            <a:p>
              <a:r>
                <a:rPr kumimoji="1" lang="en-US" altLang="zh-CN" sz="1200" dirty="0" smtClean="0"/>
                <a:t>’</a:t>
              </a:r>
              <a:endParaRPr kumimoji="1" lang="zh-CN" altLang="en-US" sz="1200" dirty="0"/>
            </a:p>
          </p:txBody>
        </p:sp>
        <p:sp>
          <p:nvSpPr>
            <p:cNvPr id="13" name="文本框 12"/>
            <p:cNvSpPr txBox="1"/>
            <p:nvPr/>
          </p:nvSpPr>
          <p:spPr>
            <a:xfrm>
              <a:off x="8128000" y="3738880"/>
              <a:ext cx="304800" cy="276999"/>
            </a:xfrm>
            <a:prstGeom prst="rect">
              <a:avLst/>
            </a:prstGeom>
            <a:noFill/>
          </p:spPr>
          <p:txBody>
            <a:bodyPr wrap="square" rtlCol="0">
              <a:spAutoFit/>
            </a:bodyPr>
            <a:lstStyle/>
            <a:p>
              <a:r>
                <a:rPr kumimoji="1" lang="en-US" altLang="zh-CN" sz="1200" dirty="0" smtClean="0"/>
                <a:t>’</a:t>
              </a:r>
              <a:endParaRPr kumimoji="1" lang="zh-CN" altLang="en-US" sz="1200" dirty="0"/>
            </a:p>
          </p:txBody>
        </p:sp>
        <p:sp>
          <p:nvSpPr>
            <p:cNvPr id="14" name="文本框 13"/>
            <p:cNvSpPr txBox="1"/>
            <p:nvPr/>
          </p:nvSpPr>
          <p:spPr>
            <a:xfrm>
              <a:off x="7340600" y="5049520"/>
              <a:ext cx="304800" cy="276999"/>
            </a:xfrm>
            <a:prstGeom prst="rect">
              <a:avLst/>
            </a:prstGeom>
            <a:noFill/>
          </p:spPr>
          <p:txBody>
            <a:bodyPr wrap="square" rtlCol="0">
              <a:spAutoFit/>
            </a:bodyPr>
            <a:lstStyle/>
            <a:p>
              <a:r>
                <a:rPr kumimoji="1" lang="en-US" altLang="zh-CN" sz="1200" dirty="0" smtClean="0"/>
                <a:t>’</a:t>
              </a:r>
              <a:endParaRPr kumimoji="1" lang="zh-CN" altLang="en-US" sz="1200" dirty="0"/>
            </a:p>
          </p:txBody>
        </p:sp>
        <p:sp>
          <p:nvSpPr>
            <p:cNvPr id="16" name="文本框 15"/>
            <p:cNvSpPr txBox="1"/>
            <p:nvPr/>
          </p:nvSpPr>
          <p:spPr>
            <a:xfrm>
              <a:off x="7950200" y="5534521"/>
              <a:ext cx="304800" cy="276999"/>
            </a:xfrm>
            <a:prstGeom prst="rect">
              <a:avLst/>
            </a:prstGeom>
            <a:noFill/>
          </p:spPr>
          <p:txBody>
            <a:bodyPr wrap="square" rtlCol="0">
              <a:spAutoFit/>
            </a:bodyPr>
            <a:lstStyle/>
            <a:p>
              <a:r>
                <a:rPr kumimoji="1" lang="en-US" altLang="zh-CN" sz="1200" dirty="0" smtClean="0"/>
                <a:t>’</a:t>
              </a:r>
              <a:endParaRPr kumimoji="1" lang="zh-CN" altLang="en-US" sz="1200" dirty="0"/>
            </a:p>
          </p:txBody>
        </p:sp>
      </p:grpSp>
    </p:spTree>
    <p:extLst>
      <p:ext uri="{BB962C8B-B14F-4D97-AF65-F5344CB8AC3E}">
        <p14:creationId xmlns:p14="http://schemas.microsoft.com/office/powerpoint/2010/main" val="290355380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981200" y="2783174"/>
            <a:ext cx="4495800" cy="1179226"/>
          </a:xfrm>
          <a:prstGeom prst="rect">
            <a:avLst/>
          </a:prstGeom>
        </p:spPr>
      </p:pic>
      <p:sp>
        <p:nvSpPr>
          <p:cNvPr id="2" name="标题 1"/>
          <p:cNvSpPr>
            <a:spLocks noGrp="1"/>
          </p:cNvSpPr>
          <p:nvPr>
            <p:ph type="title"/>
          </p:nvPr>
        </p:nvSpPr>
        <p:spPr/>
        <p:txBody>
          <a:bodyPr/>
          <a:lstStyle/>
          <a:p>
            <a:r>
              <a:rPr kumimoji="1" lang="en-US" altLang="zh-CN" dirty="0" smtClean="0"/>
              <a:t>Influence Estimation</a:t>
            </a:r>
            <a:endParaRPr kumimoji="1" lang="zh-CN" altLang="en-US" dirty="0"/>
          </a:p>
        </p:txBody>
      </p:sp>
      <p:sp>
        <p:nvSpPr>
          <p:cNvPr id="23" name="椭圆 22"/>
          <p:cNvSpPr/>
          <p:nvPr/>
        </p:nvSpPr>
        <p:spPr>
          <a:xfrm>
            <a:off x="2667000" y="3962400"/>
            <a:ext cx="304800" cy="304800"/>
          </a:xfrm>
          <a:prstGeom prst="ellipse">
            <a:avLst/>
          </a:prstGeom>
          <a:solidFill>
            <a:srgbClr val="FFFF00"/>
          </a:solidFill>
          <a:ln w="28575" cmpd="sng">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a:solidFill>
                  <a:srgbClr val="000000"/>
                </a:solidFill>
              </a:rPr>
              <a:t>1</a:t>
            </a:r>
            <a:endParaRPr kumimoji="1" lang="zh-CN" altLang="en-US" sz="1000" dirty="0">
              <a:solidFill>
                <a:srgbClr val="000000"/>
              </a:solidFill>
            </a:endParaRPr>
          </a:p>
        </p:txBody>
      </p:sp>
      <p:sp>
        <p:nvSpPr>
          <p:cNvPr id="24" name="椭圆 23"/>
          <p:cNvSpPr/>
          <p:nvPr/>
        </p:nvSpPr>
        <p:spPr>
          <a:xfrm>
            <a:off x="6019800" y="4114800"/>
            <a:ext cx="304800" cy="304800"/>
          </a:xfrm>
          <a:prstGeom prst="ellipse">
            <a:avLst/>
          </a:prstGeom>
          <a:solidFill>
            <a:srgbClr val="FFFF00"/>
          </a:solidFill>
          <a:ln w="28575" cmpd="sng">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a:solidFill>
                  <a:srgbClr val="000000"/>
                </a:solidFill>
              </a:rPr>
              <a:t>2</a:t>
            </a:r>
            <a:endParaRPr kumimoji="1" lang="zh-CN" altLang="en-US" sz="1000" dirty="0">
              <a:solidFill>
                <a:srgbClr val="000000"/>
              </a:solidFill>
            </a:endParaRPr>
          </a:p>
        </p:txBody>
      </p:sp>
      <p:sp>
        <p:nvSpPr>
          <p:cNvPr id="22" name="文本框 21"/>
          <p:cNvSpPr txBox="1"/>
          <p:nvPr/>
        </p:nvSpPr>
        <p:spPr>
          <a:xfrm>
            <a:off x="228600" y="1085672"/>
            <a:ext cx="8686800" cy="1200328"/>
          </a:xfrm>
          <a:prstGeom prst="rect">
            <a:avLst/>
          </a:prstGeom>
          <a:noFill/>
        </p:spPr>
        <p:txBody>
          <a:bodyPr wrap="square" rtlCol="0">
            <a:spAutoFit/>
          </a:bodyPr>
          <a:lstStyle/>
          <a:p>
            <a:pPr marL="285750" indent="-285750">
              <a:buFont typeface="Arial"/>
              <a:buChar char="•"/>
            </a:pPr>
            <a:r>
              <a:rPr lang="en-US" altLang="zh-CN" sz="2400" dirty="0" smtClean="0"/>
              <a:t>The object is to estimate </a:t>
            </a:r>
            <a:r>
              <a:rPr lang="en-US" altLang="zh-CN" sz="2400" i="1" dirty="0" err="1">
                <a:solidFill>
                  <a:srgbClr val="800000"/>
                </a:solidFill>
              </a:rPr>
              <a:t>h</a:t>
            </a:r>
            <a:r>
              <a:rPr lang="en-US" altLang="zh-CN" sz="2400" i="1" baseline="-25000" dirty="0" err="1">
                <a:solidFill>
                  <a:srgbClr val="800000"/>
                </a:solidFill>
              </a:rPr>
              <a:t>e’e</a:t>
            </a:r>
            <a:r>
              <a:rPr lang="en-US" altLang="zh-CN" sz="2400" i="1" baseline="-25000" dirty="0">
                <a:solidFill>
                  <a:srgbClr val="800000"/>
                </a:solidFill>
              </a:rPr>
              <a:t>  </a:t>
            </a:r>
            <a:r>
              <a:rPr lang="en-US" altLang="zh-CN" sz="2400" dirty="0"/>
              <a:t>and</a:t>
            </a:r>
            <a:r>
              <a:rPr lang="en-US" altLang="zh-CN" sz="2400" i="1" dirty="0">
                <a:solidFill>
                  <a:srgbClr val="800000"/>
                </a:solidFill>
              </a:rPr>
              <a:t> </a:t>
            </a:r>
            <a:r>
              <a:rPr lang="en-US" altLang="zh-CN" sz="2400" i="1" dirty="0" err="1">
                <a:solidFill>
                  <a:srgbClr val="800000"/>
                </a:solidFill>
              </a:rPr>
              <a:t>g</a:t>
            </a:r>
            <a:r>
              <a:rPr lang="en-US" altLang="zh-CN" sz="2400" i="1" baseline="-25000" dirty="0" err="1">
                <a:solidFill>
                  <a:srgbClr val="800000"/>
                </a:solidFill>
              </a:rPr>
              <a:t>e’e</a:t>
            </a:r>
            <a:r>
              <a:rPr lang="en-US" altLang="zh-CN" sz="2400" i="1" baseline="-25000" dirty="0">
                <a:solidFill>
                  <a:srgbClr val="800000"/>
                </a:solidFill>
              </a:rPr>
              <a:t>.</a:t>
            </a:r>
            <a:endParaRPr lang="en-US" altLang="zh-CN" sz="2400" dirty="0"/>
          </a:p>
          <a:p>
            <a:pPr marL="285750" indent="-285750">
              <a:buFont typeface="Arial"/>
              <a:buChar char="•"/>
            </a:pPr>
            <a:r>
              <a:rPr lang="en-US" altLang="zh-CN" sz="2400" dirty="0"/>
              <a:t>The method is to maximize the likelihood of generating all the links and solve the parameters in the likelihood function</a:t>
            </a:r>
            <a:r>
              <a:rPr lang="en-US" altLang="zh-CN" sz="2400" dirty="0" smtClean="0"/>
              <a:t>.</a:t>
            </a:r>
            <a:endParaRPr kumimoji="1" lang="en-US" altLang="zh-CN" sz="2400" dirty="0" smtClean="0"/>
          </a:p>
        </p:txBody>
      </p:sp>
      <p:sp>
        <p:nvSpPr>
          <p:cNvPr id="10" name="文本框 9"/>
          <p:cNvSpPr txBox="1"/>
          <p:nvPr/>
        </p:nvSpPr>
        <p:spPr>
          <a:xfrm>
            <a:off x="1676400" y="4648200"/>
            <a:ext cx="2590800" cy="923330"/>
          </a:xfrm>
          <a:prstGeom prst="rect">
            <a:avLst/>
          </a:prstGeom>
          <a:noFill/>
        </p:spPr>
        <p:txBody>
          <a:bodyPr wrap="square" rtlCol="0">
            <a:spAutoFit/>
          </a:bodyPr>
          <a:lstStyle/>
          <a:p>
            <a:r>
              <a:rPr kumimoji="1" lang="en-US" altLang="zh-CN" dirty="0" smtClean="0"/>
              <a:t>W</a:t>
            </a:r>
            <a:r>
              <a:rPr kumimoji="1" lang="en-US" altLang="zh-CN" dirty="0" smtClean="0"/>
              <a:t>e </a:t>
            </a:r>
            <a:r>
              <a:rPr kumimoji="1" lang="en-US" altLang="zh-CN" dirty="0" smtClean="0"/>
              <a:t>formalize the formation of each newly added link.</a:t>
            </a:r>
            <a:endParaRPr kumimoji="1" lang="zh-CN" altLang="en-US" dirty="0"/>
          </a:p>
        </p:txBody>
      </p:sp>
      <p:sp>
        <p:nvSpPr>
          <p:cNvPr id="25" name="文本框 24"/>
          <p:cNvSpPr txBox="1"/>
          <p:nvPr/>
        </p:nvSpPr>
        <p:spPr>
          <a:xfrm>
            <a:off x="4800600" y="4648200"/>
            <a:ext cx="3581400" cy="923330"/>
          </a:xfrm>
          <a:prstGeom prst="rect">
            <a:avLst/>
          </a:prstGeom>
          <a:noFill/>
        </p:spPr>
        <p:txBody>
          <a:bodyPr wrap="square" rtlCol="0">
            <a:spAutoFit/>
          </a:bodyPr>
          <a:lstStyle/>
          <a:p>
            <a:r>
              <a:rPr lang="en-US" altLang="zh-CN" dirty="0" smtClean="0"/>
              <a:t>For </a:t>
            </a:r>
            <a:r>
              <a:rPr lang="en-US" altLang="zh-CN" dirty="0"/>
              <a:t>each newly added link, we also formalize its </a:t>
            </a:r>
            <a:r>
              <a:rPr lang="en-US" altLang="zh-CN" dirty="0" smtClean="0"/>
              <a:t>effect on </a:t>
            </a:r>
            <a:r>
              <a:rPr lang="en-US" altLang="zh-CN" dirty="0"/>
              <a:t>its unformed neighboring </a:t>
            </a:r>
            <a:r>
              <a:rPr lang="en-US" altLang="zh-CN" dirty="0" smtClean="0"/>
              <a:t>links.</a:t>
            </a:r>
            <a:endParaRPr kumimoji="1" lang="zh-CN" altLang="en-US" dirty="0"/>
          </a:p>
        </p:txBody>
      </p:sp>
      <p:cxnSp>
        <p:nvCxnSpPr>
          <p:cNvPr id="5" name="直线连接符 4"/>
          <p:cNvCxnSpPr/>
          <p:nvPr/>
        </p:nvCxnSpPr>
        <p:spPr>
          <a:xfrm>
            <a:off x="2895600" y="3764280"/>
            <a:ext cx="1447800" cy="0"/>
          </a:xfrm>
          <a:prstGeom prst="line">
            <a:avLst/>
          </a:prstGeom>
          <a:ln w="38100" cmpd="sng">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4495800" y="3764280"/>
            <a:ext cx="1447800" cy="0"/>
          </a:xfrm>
          <a:prstGeom prst="line">
            <a:avLst/>
          </a:prstGeom>
          <a:ln w="38100" cmpd="sng">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直线箭头连接符 6"/>
          <p:cNvCxnSpPr/>
          <p:nvPr/>
        </p:nvCxnSpPr>
        <p:spPr>
          <a:xfrm flipH="1">
            <a:off x="3048000" y="3754120"/>
            <a:ext cx="381000" cy="817880"/>
          </a:xfrm>
          <a:prstGeom prst="straightConnector1">
            <a:avLst/>
          </a:prstGeom>
          <a:ln w="38100" cmpd="sng">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p:nvPr/>
        </p:nvCxnSpPr>
        <p:spPr>
          <a:xfrm>
            <a:off x="5349240" y="3754120"/>
            <a:ext cx="594360" cy="817880"/>
          </a:xfrm>
          <a:prstGeom prst="straightConnector1">
            <a:avLst/>
          </a:prstGeom>
          <a:ln w="38100" cmpd="sng">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5172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2133600" y="2362200"/>
            <a:ext cx="3733800" cy="1044504"/>
          </a:xfrm>
          <a:prstGeom prst="rect">
            <a:avLst/>
          </a:prstGeom>
        </p:spPr>
      </p:pic>
      <p:sp>
        <p:nvSpPr>
          <p:cNvPr id="2" name="标题 1"/>
          <p:cNvSpPr>
            <a:spLocks noGrp="1"/>
          </p:cNvSpPr>
          <p:nvPr>
            <p:ph type="title"/>
          </p:nvPr>
        </p:nvSpPr>
        <p:spPr>
          <a:xfrm>
            <a:off x="228600" y="76200"/>
            <a:ext cx="8642838" cy="792162"/>
          </a:xfrm>
        </p:spPr>
        <p:txBody>
          <a:bodyPr/>
          <a:lstStyle/>
          <a:p>
            <a:r>
              <a:rPr kumimoji="1" lang="en-US" altLang="zh-CN" dirty="0" smtClean="0"/>
              <a:t>Log-likelihood</a:t>
            </a:r>
            <a:endParaRPr kumimoji="1" lang="zh-CN" altLang="en-US" dirty="0"/>
          </a:p>
        </p:txBody>
      </p:sp>
      <p:sp>
        <p:nvSpPr>
          <p:cNvPr id="3" name="内容占位符 2"/>
          <p:cNvSpPr>
            <a:spLocks noGrp="1"/>
          </p:cNvSpPr>
          <p:nvPr>
            <p:ph idx="1"/>
          </p:nvPr>
        </p:nvSpPr>
        <p:spPr>
          <a:xfrm>
            <a:off x="228600" y="914400"/>
            <a:ext cx="8915400" cy="2384425"/>
          </a:xfrm>
        </p:spPr>
        <p:txBody>
          <a:bodyPr/>
          <a:lstStyle/>
          <a:p>
            <a:r>
              <a:rPr lang="en-US" altLang="zh-CN" sz="2000" dirty="0" smtClean="0"/>
              <a:t>A </a:t>
            </a:r>
            <a:r>
              <a:rPr lang="en-US" altLang="zh-CN" sz="2000" dirty="0"/>
              <a:t>link </a:t>
            </a:r>
            <a:r>
              <a:rPr lang="en-US" altLang="zh-CN" sz="2000" i="1" dirty="0"/>
              <a:t>e</a:t>
            </a:r>
            <a:r>
              <a:rPr lang="en-US" altLang="zh-CN" sz="2000" b="1" dirty="0"/>
              <a:t> </a:t>
            </a:r>
            <a:r>
              <a:rPr lang="en-US" altLang="zh-CN" sz="2000" dirty="0" smtClean="0"/>
              <a:t>is </a:t>
            </a:r>
            <a:r>
              <a:rPr lang="en-US" altLang="zh-CN" sz="2000" dirty="0"/>
              <a:t>successfully added </a:t>
            </a:r>
            <a:r>
              <a:rPr lang="en-US" altLang="zh-CN" sz="2000" dirty="0" smtClean="0"/>
              <a:t>if at </a:t>
            </a:r>
            <a:r>
              <a:rPr lang="en-US" altLang="zh-CN" sz="2000" dirty="0"/>
              <a:t>least one of its recently added neighboring links </a:t>
            </a:r>
            <a:r>
              <a:rPr lang="en-US" altLang="zh-CN" sz="2000" i="1" dirty="0"/>
              <a:t>e</a:t>
            </a:r>
            <a:r>
              <a:rPr lang="en-US" altLang="zh-CN" sz="2000" dirty="0"/>
              <a:t>’ </a:t>
            </a:r>
            <a:r>
              <a:rPr lang="en-US" altLang="zh-CN" sz="2000" dirty="0" smtClean="0"/>
              <a:t>∈S</a:t>
            </a:r>
            <a:r>
              <a:rPr lang="en-US" altLang="zh-CN" sz="2000" i="1" baseline="-25000" dirty="0" smtClean="0"/>
              <a:t>e</a:t>
            </a:r>
            <a:r>
              <a:rPr lang="en-US" altLang="zh-CN" sz="2000" dirty="0" smtClean="0"/>
              <a:t> successfully </a:t>
            </a:r>
            <a:r>
              <a:rPr lang="en-US" altLang="zh-CN" sz="2000" dirty="0"/>
              <a:t>activated it. </a:t>
            </a:r>
            <a:endParaRPr lang="en-US" altLang="zh-CN" sz="2000" dirty="0" smtClean="0"/>
          </a:p>
          <a:p>
            <a:r>
              <a:rPr lang="en-US" altLang="zh-CN" sz="2000" dirty="0" smtClean="0"/>
              <a:t>Use</a:t>
            </a:r>
            <a:r>
              <a:rPr lang="zh-CN" altLang="en-US" sz="2000" dirty="0" smtClean="0"/>
              <a:t> </a:t>
            </a:r>
            <a:r>
              <a:rPr lang="en-US" altLang="zh-CN" sz="2000" dirty="0"/>
              <a:t>a latent binary vector </a:t>
            </a:r>
            <a:r>
              <a:rPr lang="en-US" altLang="zh-CN" sz="2000" b="1" dirty="0"/>
              <a:t>α</a:t>
            </a:r>
            <a:r>
              <a:rPr lang="en-US" altLang="zh-CN" sz="2000" baseline="-25000" dirty="0"/>
              <a:t>S</a:t>
            </a:r>
            <a:r>
              <a:rPr lang="en-US" altLang="zh-CN" sz="2000" i="1" baseline="-25000" dirty="0"/>
              <a:t>e</a:t>
            </a:r>
            <a:r>
              <a:rPr lang="en-US" altLang="zh-CN" sz="2000" baseline="-25000" dirty="0"/>
              <a:t> </a:t>
            </a:r>
            <a:r>
              <a:rPr lang="en-US" altLang="zh-CN" sz="2000" dirty="0"/>
              <a:t>= {α</a:t>
            </a:r>
            <a:r>
              <a:rPr lang="en-US" altLang="zh-CN" sz="2000" i="1" baseline="-25000" dirty="0"/>
              <a:t>e</a:t>
            </a:r>
            <a:r>
              <a:rPr lang="en-US" altLang="zh-CN" sz="2000" baseline="-25000" dirty="0"/>
              <a:t>’</a:t>
            </a:r>
            <a:r>
              <a:rPr lang="en-US" altLang="zh-CN" sz="2000" dirty="0"/>
              <a:t>} </a:t>
            </a:r>
            <a:r>
              <a:rPr lang="en-US" altLang="zh-CN" sz="2000" i="1" baseline="-25000" dirty="0"/>
              <a:t>e</a:t>
            </a:r>
            <a:r>
              <a:rPr lang="en-US" altLang="zh-CN" sz="2000" baseline="-25000" dirty="0"/>
              <a:t>’ ∈</a:t>
            </a:r>
            <a:r>
              <a:rPr lang="en-US" altLang="zh-CN" sz="2000" baseline="-25000" dirty="0" smtClean="0"/>
              <a:t>S</a:t>
            </a:r>
            <a:r>
              <a:rPr lang="en-US" altLang="zh-CN" sz="2000" i="1" baseline="-25000" dirty="0" smtClean="0"/>
              <a:t>e</a:t>
            </a:r>
            <a:r>
              <a:rPr lang="zh-CN" altLang="en-US" sz="2000" i="1" baseline="-25000" dirty="0" smtClean="0"/>
              <a:t> </a:t>
            </a:r>
            <a:r>
              <a:rPr lang="en-US" altLang="zh-CN" sz="2000" dirty="0" smtClean="0"/>
              <a:t>to</a:t>
            </a:r>
            <a:r>
              <a:rPr lang="zh-CN" altLang="en-US" sz="2000" dirty="0" smtClean="0"/>
              <a:t> </a:t>
            </a:r>
            <a:r>
              <a:rPr lang="en-US" altLang="zh-CN" sz="2000" dirty="0" smtClean="0"/>
              <a:t>represent </a:t>
            </a:r>
            <a:r>
              <a:rPr lang="en-US" altLang="zh-CN" sz="2000" dirty="0"/>
              <a:t>the statuses of </a:t>
            </a:r>
            <a:r>
              <a:rPr lang="en-US" altLang="zh-CN" sz="2000" dirty="0" smtClean="0"/>
              <a:t>S</a:t>
            </a:r>
            <a:r>
              <a:rPr lang="en-US" altLang="zh-CN" sz="2000" i="1" baseline="-25000" dirty="0" smtClean="0"/>
              <a:t>e</a:t>
            </a:r>
            <a:r>
              <a:rPr lang="en-US" altLang="zh-CN" sz="2000" dirty="0" smtClean="0"/>
              <a:t>.</a:t>
            </a:r>
            <a:endParaRPr lang="en-US" altLang="zh-CN" sz="2000" dirty="0" smtClean="0"/>
          </a:p>
          <a:p>
            <a:pPr lvl="1"/>
            <a:r>
              <a:rPr lang="en-US" altLang="zh-CN" sz="1600" dirty="0" smtClean="0"/>
              <a:t>α</a:t>
            </a:r>
            <a:r>
              <a:rPr lang="en-US" altLang="zh-CN" sz="1600" i="1" baseline="-25000" dirty="0" smtClean="0"/>
              <a:t>e</a:t>
            </a:r>
            <a:r>
              <a:rPr lang="en-US" altLang="zh-CN" sz="1600" baseline="-25000" dirty="0" smtClean="0"/>
              <a:t>’ </a:t>
            </a:r>
            <a:r>
              <a:rPr lang="en-US" altLang="zh-CN" sz="1600" dirty="0" smtClean="0"/>
              <a:t>=</a:t>
            </a:r>
            <a:r>
              <a:rPr lang="en-US" altLang="zh-CN" sz="1600" dirty="0" smtClean="0"/>
              <a:t>1</a:t>
            </a:r>
            <a:r>
              <a:rPr lang="en-US" altLang="zh-CN" sz="1600" dirty="0" smtClean="0"/>
              <a:t>:</a:t>
            </a:r>
            <a:r>
              <a:rPr lang="zh-CN" altLang="en-US" sz="1600" dirty="0" smtClean="0"/>
              <a:t> </a:t>
            </a:r>
            <a:r>
              <a:rPr lang="en-US" altLang="zh-CN" sz="1600" i="1" dirty="0" smtClean="0"/>
              <a:t>e</a:t>
            </a:r>
            <a:r>
              <a:rPr lang="en-US" altLang="zh-CN" sz="1600" dirty="0" smtClean="0"/>
              <a:t>’ tried </a:t>
            </a:r>
            <a:r>
              <a:rPr lang="en-US" altLang="zh-CN" sz="1600" dirty="0"/>
              <a:t>to activate </a:t>
            </a:r>
            <a:r>
              <a:rPr lang="en-US" altLang="zh-CN" sz="1600" i="1" dirty="0"/>
              <a:t>e</a:t>
            </a:r>
            <a:r>
              <a:rPr lang="en-US" altLang="zh-CN" sz="1600" b="1" dirty="0"/>
              <a:t> </a:t>
            </a:r>
            <a:r>
              <a:rPr lang="en-US" altLang="zh-CN" sz="1600" dirty="0" smtClean="0"/>
              <a:t>and </a:t>
            </a:r>
            <a:r>
              <a:rPr lang="en-US" altLang="zh-CN" sz="1600" dirty="0" smtClean="0"/>
              <a:t>succeeded</a:t>
            </a:r>
            <a:r>
              <a:rPr lang="en-US" altLang="zh-CN" sz="1600" dirty="0" smtClean="0"/>
              <a:t>.</a:t>
            </a:r>
            <a:endParaRPr lang="en-US" altLang="zh-CN" sz="1600" dirty="0"/>
          </a:p>
          <a:p>
            <a:pPr lvl="1"/>
            <a:r>
              <a:rPr lang="en-US" altLang="zh-CN" sz="1600" dirty="0" smtClean="0"/>
              <a:t>α</a:t>
            </a:r>
            <a:r>
              <a:rPr lang="en-US" altLang="zh-CN" sz="1600" i="1" baseline="-25000" dirty="0" smtClean="0"/>
              <a:t>e</a:t>
            </a:r>
            <a:r>
              <a:rPr lang="en-US" altLang="zh-CN" sz="1600" baseline="-25000" dirty="0"/>
              <a:t>’ </a:t>
            </a:r>
            <a:r>
              <a:rPr lang="en-US" altLang="zh-CN" sz="1600" dirty="0" smtClean="0"/>
              <a:t>=</a:t>
            </a:r>
            <a:r>
              <a:rPr lang="en-US" altLang="zh-CN" sz="1600" dirty="0" smtClean="0"/>
              <a:t>0</a:t>
            </a:r>
            <a:r>
              <a:rPr lang="en-US" altLang="zh-CN" sz="1600" dirty="0" smtClean="0"/>
              <a:t>:</a:t>
            </a:r>
            <a:r>
              <a:rPr lang="en-US" altLang="zh-CN" sz="1600" dirty="0" smtClean="0"/>
              <a:t> </a:t>
            </a:r>
            <a:r>
              <a:rPr lang="en-US" altLang="zh-CN" sz="1600" i="1" dirty="0" smtClean="0"/>
              <a:t>e</a:t>
            </a:r>
            <a:r>
              <a:rPr lang="en-US" altLang="zh-CN" sz="1600" dirty="0" smtClean="0"/>
              <a:t>’ failed </a:t>
            </a:r>
            <a:r>
              <a:rPr lang="en-US" altLang="zh-CN" sz="1600" dirty="0"/>
              <a:t>to </a:t>
            </a:r>
            <a:r>
              <a:rPr lang="en-US" altLang="zh-CN" sz="1600" dirty="0" smtClean="0"/>
              <a:t>activate </a:t>
            </a:r>
            <a:r>
              <a:rPr lang="en-US" altLang="zh-CN" sz="1600" i="1" dirty="0" smtClean="0"/>
              <a:t>e</a:t>
            </a:r>
            <a:r>
              <a:rPr lang="en-US" altLang="zh-CN" sz="1600" dirty="0" smtClean="0"/>
              <a:t> within [</a:t>
            </a:r>
            <a:r>
              <a:rPr lang="en-US" altLang="zh-CN" sz="1600" i="1" dirty="0" err="1" smtClean="0"/>
              <a:t>t</a:t>
            </a:r>
            <a:r>
              <a:rPr lang="en-US" altLang="zh-CN" sz="1600" i="1" baseline="-25000" dirty="0" err="1" smtClean="0"/>
              <a:t>e</a:t>
            </a:r>
            <a:r>
              <a:rPr lang="en-US" altLang="zh-CN" sz="1600" i="1" baseline="-25000" dirty="0" smtClean="0"/>
              <a:t>’ </a:t>
            </a:r>
            <a:r>
              <a:rPr lang="en-US" altLang="zh-CN" sz="1600" i="1" dirty="0" smtClean="0"/>
              <a:t>, </a:t>
            </a:r>
            <a:r>
              <a:rPr lang="en-US" altLang="zh-CN" sz="1600" i="1" dirty="0" err="1" smtClean="0"/>
              <a:t>t</a:t>
            </a:r>
            <a:r>
              <a:rPr lang="en-US" altLang="zh-CN" sz="1600" i="1" baseline="-25000" dirty="0" err="1" smtClean="0"/>
              <a:t>e</a:t>
            </a:r>
            <a:r>
              <a:rPr lang="en-US" altLang="zh-CN" sz="1600" dirty="0" smtClean="0"/>
              <a:t>]</a:t>
            </a:r>
            <a:r>
              <a:rPr lang="en-US" altLang="zh-CN" sz="1600" dirty="0" smtClean="0"/>
              <a:t>.</a:t>
            </a:r>
            <a:endParaRPr kumimoji="1" lang="zh-CN" altLang="en-US" sz="1600" dirty="0"/>
          </a:p>
        </p:txBody>
      </p:sp>
      <p:cxnSp>
        <p:nvCxnSpPr>
          <p:cNvPr id="5" name="直线连接符 4"/>
          <p:cNvCxnSpPr/>
          <p:nvPr/>
        </p:nvCxnSpPr>
        <p:spPr>
          <a:xfrm>
            <a:off x="5029200" y="3103880"/>
            <a:ext cx="914400" cy="0"/>
          </a:xfrm>
          <a:prstGeom prst="line">
            <a:avLst/>
          </a:prstGeom>
          <a:ln w="38100" cmpd="sng">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 name="直线箭头连接符 5"/>
          <p:cNvCxnSpPr/>
          <p:nvPr/>
        </p:nvCxnSpPr>
        <p:spPr>
          <a:xfrm>
            <a:off x="5571067" y="3102187"/>
            <a:ext cx="838200" cy="182880"/>
          </a:xfrm>
          <a:prstGeom prst="straightConnector1">
            <a:avLst/>
          </a:prstGeom>
          <a:ln w="38100" cmpd="sng">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477000" y="2819400"/>
            <a:ext cx="2667000" cy="646331"/>
          </a:xfrm>
          <a:prstGeom prst="rect">
            <a:avLst/>
          </a:prstGeom>
        </p:spPr>
        <p:txBody>
          <a:bodyPr wrap="square">
            <a:spAutoFit/>
          </a:bodyPr>
          <a:lstStyle/>
          <a:p>
            <a:r>
              <a:rPr lang="en-US" altLang="zh-CN" dirty="0"/>
              <a:t>A</a:t>
            </a:r>
            <a:r>
              <a:rPr lang="en-US" altLang="zh-CN" dirty="0" smtClean="0"/>
              <a:t>ssume </a:t>
            </a:r>
            <a:r>
              <a:rPr lang="en-US" altLang="zh-CN" dirty="0"/>
              <a:t>p</a:t>
            </a:r>
            <a:r>
              <a:rPr lang="en-US" altLang="zh-CN" dirty="0" smtClean="0"/>
              <a:t>(α</a:t>
            </a:r>
            <a:r>
              <a:rPr lang="en-US" altLang="zh-CN" baseline="-25000" dirty="0" smtClean="0"/>
              <a:t>S</a:t>
            </a:r>
            <a:r>
              <a:rPr lang="en-US" altLang="zh-CN" i="1" baseline="-25000" dirty="0" smtClean="0"/>
              <a:t>e</a:t>
            </a:r>
            <a:r>
              <a:rPr lang="en-US" altLang="zh-CN" dirty="0" smtClean="0"/>
              <a:t>)  </a:t>
            </a:r>
            <a:r>
              <a:rPr lang="en-US" altLang="zh-CN" dirty="0" smtClean="0"/>
              <a:t>is</a:t>
            </a:r>
            <a:r>
              <a:rPr lang="zh-CN" altLang="en-US" dirty="0" smtClean="0"/>
              <a:t> </a:t>
            </a:r>
            <a:r>
              <a:rPr lang="en-US" altLang="zh-CN" dirty="0" smtClean="0"/>
              <a:t>uniformly distributed.</a:t>
            </a:r>
            <a:endParaRPr lang="zh-CN" altLang="en-US" dirty="0"/>
          </a:p>
        </p:txBody>
      </p:sp>
      <p:sp>
        <p:nvSpPr>
          <p:cNvPr id="11" name="矩形 10"/>
          <p:cNvSpPr/>
          <p:nvPr/>
        </p:nvSpPr>
        <p:spPr>
          <a:xfrm>
            <a:off x="-40640" y="3180080"/>
            <a:ext cx="3962400" cy="369332"/>
          </a:xfrm>
          <a:prstGeom prst="rect">
            <a:avLst/>
          </a:prstGeom>
        </p:spPr>
        <p:txBody>
          <a:bodyPr wrap="square">
            <a:spAutoFit/>
          </a:bodyPr>
          <a:lstStyle/>
          <a:p>
            <a:r>
              <a:rPr lang="en-US" altLang="zh-CN" dirty="0" smtClean="0"/>
              <a:t>Assume</a:t>
            </a:r>
            <a:r>
              <a:rPr lang="zh-CN" altLang="en-US" dirty="0" smtClean="0"/>
              <a:t> </a:t>
            </a:r>
            <a:r>
              <a:rPr lang="en-US" altLang="zh-CN" i="1" dirty="0" smtClean="0"/>
              <a:t>e</a:t>
            </a:r>
            <a:r>
              <a:rPr lang="en-US" altLang="zh-CN" dirty="0" smtClean="0"/>
              <a:t>’ </a:t>
            </a:r>
            <a:r>
              <a:rPr lang="en-US" altLang="zh-CN" dirty="0" smtClean="0"/>
              <a:t>activates </a:t>
            </a:r>
            <a:r>
              <a:rPr lang="en-US" altLang="zh-CN" i="1" dirty="0"/>
              <a:t>e</a:t>
            </a:r>
            <a:r>
              <a:rPr lang="en-US" altLang="zh-CN" b="1" dirty="0"/>
              <a:t> </a:t>
            </a:r>
            <a:r>
              <a:rPr lang="en-US" altLang="zh-CN" dirty="0" smtClean="0"/>
              <a:t>independently</a:t>
            </a:r>
            <a:r>
              <a:rPr lang="zh-CN" altLang="en-US" dirty="0" smtClean="0"/>
              <a:t> </a:t>
            </a:r>
            <a:endParaRPr lang="zh-CN" altLang="en-US" dirty="0"/>
          </a:p>
        </p:txBody>
      </p:sp>
      <p:pic>
        <p:nvPicPr>
          <p:cNvPr id="12" name="图片 11"/>
          <p:cNvPicPr>
            <a:picLocks noChangeAspect="1"/>
          </p:cNvPicPr>
          <p:nvPr/>
        </p:nvPicPr>
        <p:blipFill>
          <a:blip r:embed="rId3"/>
          <a:stretch>
            <a:fillRect/>
          </a:stretch>
        </p:blipFill>
        <p:spPr>
          <a:xfrm>
            <a:off x="914400" y="3505200"/>
            <a:ext cx="3048000" cy="778446"/>
          </a:xfrm>
          <a:prstGeom prst="rect">
            <a:avLst/>
          </a:prstGeom>
        </p:spPr>
      </p:pic>
      <p:cxnSp>
        <p:nvCxnSpPr>
          <p:cNvPr id="13" name="直线连接符 12"/>
          <p:cNvCxnSpPr/>
          <p:nvPr/>
        </p:nvCxnSpPr>
        <p:spPr>
          <a:xfrm>
            <a:off x="3962400" y="3103880"/>
            <a:ext cx="914400" cy="0"/>
          </a:xfrm>
          <a:prstGeom prst="line">
            <a:avLst/>
          </a:prstGeom>
          <a:ln w="38100" cmpd="sng">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flipH="1">
            <a:off x="4038600" y="3093720"/>
            <a:ext cx="457200" cy="467360"/>
          </a:xfrm>
          <a:prstGeom prst="straightConnector1">
            <a:avLst/>
          </a:prstGeom>
          <a:ln w="38100" cmpd="sng">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2743200" y="4038600"/>
            <a:ext cx="457200" cy="0"/>
          </a:xfrm>
          <a:prstGeom prst="line">
            <a:avLst/>
          </a:prstGeom>
          <a:ln w="38100" cmpd="sng">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直线箭头连接符 20"/>
          <p:cNvCxnSpPr/>
          <p:nvPr/>
        </p:nvCxnSpPr>
        <p:spPr>
          <a:xfrm flipH="1">
            <a:off x="2667000" y="4038600"/>
            <a:ext cx="381000" cy="685800"/>
          </a:xfrm>
          <a:prstGeom prst="straightConnector1">
            <a:avLst/>
          </a:prstGeom>
          <a:ln w="38100" cmpd="sng">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080" y="4267200"/>
            <a:ext cx="3007360" cy="923330"/>
          </a:xfrm>
          <a:prstGeom prst="rect">
            <a:avLst/>
          </a:prstGeom>
        </p:spPr>
        <p:txBody>
          <a:bodyPr wrap="square">
            <a:spAutoFit/>
          </a:bodyPr>
          <a:lstStyle/>
          <a:p>
            <a:r>
              <a:rPr lang="en-US" altLang="zh-CN" dirty="0" smtClean="0"/>
              <a:t>The probability </a:t>
            </a:r>
            <a:r>
              <a:rPr lang="en-US" altLang="zh-CN" dirty="0"/>
              <a:t>of </a:t>
            </a:r>
            <a:r>
              <a:rPr lang="en-US" altLang="zh-CN" i="1" dirty="0" smtClean="0"/>
              <a:t>e</a:t>
            </a:r>
            <a:r>
              <a:rPr lang="en-US" altLang="zh-CN" dirty="0" smtClean="0"/>
              <a:t>’ activating </a:t>
            </a:r>
            <a:r>
              <a:rPr lang="en-US" altLang="zh-CN" i="1" dirty="0" smtClean="0"/>
              <a:t>e</a:t>
            </a:r>
            <a:r>
              <a:rPr lang="en-US" altLang="zh-CN" b="1" dirty="0" smtClean="0"/>
              <a:t> </a:t>
            </a:r>
            <a:r>
              <a:rPr lang="en-US" altLang="zh-CN" dirty="0" smtClean="0"/>
              <a:t>at time </a:t>
            </a:r>
            <a:r>
              <a:rPr lang="en-US" altLang="zh-CN" i="1" dirty="0" err="1" smtClean="0"/>
              <a:t>t</a:t>
            </a:r>
            <a:r>
              <a:rPr lang="en-US" altLang="zh-CN" baseline="-25000" dirty="0" err="1" smtClean="0"/>
              <a:t>e</a:t>
            </a:r>
            <a:r>
              <a:rPr lang="en-US" altLang="zh-CN" baseline="-25000" dirty="0" smtClean="0"/>
              <a:t> </a:t>
            </a:r>
            <a:r>
              <a:rPr lang="en-US" altLang="zh-CN" dirty="0" smtClean="0"/>
              <a:t>successfully</a:t>
            </a:r>
            <a:r>
              <a:rPr lang="en-US" altLang="zh-CN" dirty="0"/>
              <a:t>.</a:t>
            </a:r>
            <a:endParaRPr lang="zh-CN" altLang="en-US" dirty="0"/>
          </a:p>
        </p:txBody>
      </p:sp>
      <p:pic>
        <p:nvPicPr>
          <p:cNvPr id="29" name="图片 28"/>
          <p:cNvPicPr>
            <a:picLocks noChangeAspect="1"/>
          </p:cNvPicPr>
          <p:nvPr/>
        </p:nvPicPr>
        <p:blipFill>
          <a:blip r:embed="rId4"/>
          <a:stretch>
            <a:fillRect/>
          </a:stretch>
        </p:blipFill>
        <p:spPr>
          <a:xfrm>
            <a:off x="1371600" y="4876800"/>
            <a:ext cx="2971800" cy="571093"/>
          </a:xfrm>
          <a:prstGeom prst="rect">
            <a:avLst/>
          </a:prstGeom>
        </p:spPr>
      </p:pic>
      <p:sp>
        <p:nvSpPr>
          <p:cNvPr id="30" name="矩形 29"/>
          <p:cNvSpPr/>
          <p:nvPr/>
        </p:nvSpPr>
        <p:spPr>
          <a:xfrm>
            <a:off x="4953000" y="3886200"/>
            <a:ext cx="3124200" cy="646331"/>
          </a:xfrm>
          <a:prstGeom prst="rect">
            <a:avLst/>
          </a:prstGeom>
        </p:spPr>
        <p:txBody>
          <a:bodyPr wrap="square">
            <a:spAutoFit/>
          </a:bodyPr>
          <a:lstStyle/>
          <a:p>
            <a:r>
              <a:rPr lang="en-US" altLang="zh-CN" dirty="0" smtClean="0"/>
              <a:t>The </a:t>
            </a:r>
            <a:r>
              <a:rPr lang="en-US" altLang="zh-CN" dirty="0"/>
              <a:t>probability of </a:t>
            </a:r>
            <a:r>
              <a:rPr lang="en-US" altLang="zh-CN" i="1" dirty="0" smtClean="0"/>
              <a:t>e</a:t>
            </a:r>
            <a:r>
              <a:rPr lang="en-US" altLang="zh-CN" dirty="0" smtClean="0"/>
              <a:t>’ not activating</a:t>
            </a:r>
            <a:r>
              <a:rPr lang="en-US" altLang="zh-CN" dirty="0"/>
              <a:t> </a:t>
            </a:r>
            <a:r>
              <a:rPr lang="en-US" altLang="zh-CN" i="1" dirty="0" smtClean="0"/>
              <a:t>e</a:t>
            </a:r>
            <a:r>
              <a:rPr lang="en-US" altLang="zh-CN" dirty="0" smtClean="0"/>
              <a:t> within </a:t>
            </a:r>
            <a:r>
              <a:rPr lang="en-US" altLang="zh-CN" dirty="0"/>
              <a:t>[</a:t>
            </a:r>
            <a:r>
              <a:rPr lang="en-US" altLang="zh-CN" dirty="0" err="1" smtClean="0"/>
              <a:t>t</a:t>
            </a:r>
            <a:r>
              <a:rPr lang="en-US" altLang="zh-CN" baseline="-25000" dirty="0" err="1" smtClean="0"/>
              <a:t>e</a:t>
            </a:r>
            <a:r>
              <a:rPr lang="en-US" altLang="zh-CN" baseline="-25000" dirty="0" smtClean="0"/>
              <a:t>’</a:t>
            </a:r>
            <a:r>
              <a:rPr lang="en-US" altLang="zh-CN" dirty="0" smtClean="0"/>
              <a:t> , </a:t>
            </a:r>
            <a:r>
              <a:rPr lang="en-US" altLang="zh-CN" dirty="0" err="1" smtClean="0"/>
              <a:t>t</a:t>
            </a:r>
            <a:r>
              <a:rPr lang="en-US" altLang="zh-CN" baseline="-25000" dirty="0" err="1" smtClean="0"/>
              <a:t>e</a:t>
            </a:r>
            <a:r>
              <a:rPr lang="en-US" altLang="zh-CN" dirty="0"/>
              <a:t>]</a:t>
            </a:r>
            <a:endParaRPr lang="zh-CN" altLang="en-US" dirty="0"/>
          </a:p>
        </p:txBody>
      </p:sp>
      <p:cxnSp>
        <p:nvCxnSpPr>
          <p:cNvPr id="31" name="直线连接符 30"/>
          <p:cNvCxnSpPr/>
          <p:nvPr/>
        </p:nvCxnSpPr>
        <p:spPr>
          <a:xfrm>
            <a:off x="3352800" y="4038600"/>
            <a:ext cx="609600" cy="0"/>
          </a:xfrm>
          <a:prstGeom prst="line">
            <a:avLst/>
          </a:prstGeom>
          <a:ln w="38100" cmpd="sng">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p:nvPr/>
        </p:nvCxnSpPr>
        <p:spPr>
          <a:xfrm>
            <a:off x="3657600" y="4038600"/>
            <a:ext cx="1219200" cy="533400"/>
          </a:xfrm>
          <a:prstGeom prst="straightConnector1">
            <a:avLst/>
          </a:prstGeom>
          <a:ln w="38100" cmpd="sng">
            <a:solidFill>
              <a:srgbClr val="0000FF"/>
            </a:solidFill>
            <a:tailEnd type="arrow"/>
          </a:ln>
        </p:spPr>
        <p:style>
          <a:lnRef idx="1">
            <a:schemeClr val="accent1"/>
          </a:lnRef>
          <a:fillRef idx="0">
            <a:schemeClr val="accent1"/>
          </a:fillRef>
          <a:effectRef idx="0">
            <a:schemeClr val="accent1"/>
          </a:effectRef>
          <a:fontRef idx="minor">
            <a:schemeClr val="tx1"/>
          </a:fontRef>
        </p:style>
      </p:cxnSp>
      <p:pic>
        <p:nvPicPr>
          <p:cNvPr id="39" name="图片 38"/>
          <p:cNvPicPr>
            <a:picLocks noChangeAspect="1"/>
          </p:cNvPicPr>
          <p:nvPr/>
        </p:nvPicPr>
        <p:blipFill>
          <a:blip r:embed="rId5"/>
          <a:stretch>
            <a:fillRect/>
          </a:stretch>
        </p:blipFill>
        <p:spPr>
          <a:xfrm>
            <a:off x="4876800" y="4495800"/>
            <a:ext cx="3276600" cy="1019386"/>
          </a:xfrm>
          <a:prstGeom prst="rect">
            <a:avLst/>
          </a:prstGeom>
        </p:spPr>
      </p:pic>
      <p:pic>
        <p:nvPicPr>
          <p:cNvPr id="41" name="图片 40"/>
          <p:cNvPicPr>
            <a:picLocks noChangeAspect="1"/>
          </p:cNvPicPr>
          <p:nvPr/>
        </p:nvPicPr>
        <p:blipFill>
          <a:blip r:embed="rId6"/>
          <a:stretch>
            <a:fillRect/>
          </a:stretch>
        </p:blipFill>
        <p:spPr>
          <a:xfrm>
            <a:off x="1460500" y="5715000"/>
            <a:ext cx="5473700" cy="1035839"/>
          </a:xfrm>
          <a:prstGeom prst="rect">
            <a:avLst/>
          </a:prstGeom>
        </p:spPr>
      </p:pic>
      <p:sp>
        <p:nvSpPr>
          <p:cNvPr id="44" name="矩形 43"/>
          <p:cNvSpPr/>
          <p:nvPr/>
        </p:nvSpPr>
        <p:spPr>
          <a:xfrm>
            <a:off x="2895600" y="5486400"/>
            <a:ext cx="3007360" cy="369332"/>
          </a:xfrm>
          <a:prstGeom prst="rect">
            <a:avLst/>
          </a:prstGeom>
        </p:spPr>
        <p:txBody>
          <a:bodyPr wrap="square">
            <a:spAutoFit/>
          </a:bodyPr>
          <a:lstStyle/>
          <a:p>
            <a:r>
              <a:rPr lang="en-US" altLang="zh-CN" dirty="0" smtClean="0"/>
              <a:t>The</a:t>
            </a:r>
            <a:r>
              <a:rPr lang="zh-CN" altLang="en-US" dirty="0" smtClean="0"/>
              <a:t> </a:t>
            </a:r>
            <a:r>
              <a:rPr lang="en-US" altLang="zh-CN" dirty="0" smtClean="0"/>
              <a:t>final</a:t>
            </a:r>
            <a:r>
              <a:rPr lang="zh-CN" altLang="en-US" dirty="0" smtClean="0"/>
              <a:t> </a:t>
            </a:r>
            <a:r>
              <a:rPr lang="en-US" altLang="zh-CN" dirty="0" smtClean="0"/>
              <a:t>log-likelihood:</a:t>
            </a:r>
            <a:endParaRPr lang="zh-CN" altLang="en-US" dirty="0"/>
          </a:p>
        </p:txBody>
      </p:sp>
    </p:spTree>
    <p:extLst>
      <p:ext uri="{BB962C8B-B14F-4D97-AF65-F5344CB8AC3E}">
        <p14:creationId xmlns:p14="http://schemas.microsoft.com/office/powerpoint/2010/main" val="117461825"/>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1066800"/>
            <a:ext cx="8991600" cy="6964362"/>
          </a:xfrm>
        </p:spPr>
        <p:txBody>
          <a:bodyPr/>
          <a:lstStyle/>
          <a:p>
            <a:r>
              <a:rPr lang="en-US" altLang="zh-CN" sz="2800" dirty="0"/>
              <a:t>Estimate the influence probabilities associated to </a:t>
            </a:r>
            <a:r>
              <a:rPr lang="en-US" altLang="zh-CN" sz="2800" dirty="0">
                <a:solidFill>
                  <a:srgbClr val="800000"/>
                </a:solidFill>
              </a:rPr>
              <a:t>24</a:t>
            </a:r>
            <a:r>
              <a:rPr lang="en-US" altLang="zh-CN" sz="2800" dirty="0"/>
              <a:t> triads instead of link pairs.</a:t>
            </a:r>
          </a:p>
          <a:p>
            <a:pPr lvl="1"/>
            <a:r>
              <a:rPr lang="en-US" altLang="zh-CN" sz="2400" dirty="0"/>
              <a:t>Associate each link pair (</a:t>
            </a:r>
            <a:r>
              <a:rPr lang="en-US" altLang="zh-CN" sz="2400" dirty="0" err="1"/>
              <a:t>e,e</a:t>
            </a:r>
            <a:r>
              <a:rPr lang="en-US" altLang="zh-CN" sz="2400" dirty="0"/>
              <a:t>’) to a triad structure</a:t>
            </a:r>
            <a:r>
              <a:rPr lang="en-US" altLang="zh-CN" sz="2400" dirty="0" smtClean="0"/>
              <a:t>.</a:t>
            </a:r>
          </a:p>
          <a:p>
            <a:pPr lvl="1"/>
            <a:r>
              <a:rPr lang="en-US" altLang="zh-CN" sz="2400" dirty="0"/>
              <a:t>Aggregate different pairs with the same structure together</a:t>
            </a:r>
            <a:r>
              <a:rPr lang="en-US" altLang="zh-CN" sz="2400" dirty="0" smtClean="0"/>
              <a:t>.</a:t>
            </a:r>
          </a:p>
          <a:p>
            <a:endParaRPr lang="en-US" altLang="zh-CN" sz="2800" dirty="0" smtClean="0"/>
          </a:p>
          <a:p>
            <a:r>
              <a:rPr lang="en-US" altLang="zh-CN" sz="2800" dirty="0" smtClean="0"/>
              <a:t>Introduce</a:t>
            </a:r>
            <a:r>
              <a:rPr lang="zh-CN" altLang="en-US" sz="2800" dirty="0" smtClean="0"/>
              <a:t> </a:t>
            </a:r>
            <a:r>
              <a:rPr lang="en-US" altLang="zh-CN" sz="2800" dirty="0" smtClean="0"/>
              <a:t>a</a:t>
            </a:r>
            <a:r>
              <a:rPr lang="zh-CN" altLang="en-US" sz="2800" dirty="0" smtClean="0"/>
              <a:t> </a:t>
            </a:r>
            <a:r>
              <a:rPr lang="en-US" altLang="zh-CN" sz="2800" dirty="0" smtClean="0"/>
              <a:t>posterior</a:t>
            </a:r>
            <a:r>
              <a:rPr lang="zh-CN" altLang="en-US" sz="2800" dirty="0" smtClean="0"/>
              <a:t> </a:t>
            </a:r>
            <a:r>
              <a:rPr lang="en-US" altLang="zh-CN" sz="2800" dirty="0" smtClean="0"/>
              <a:t>distribution</a:t>
            </a:r>
            <a:r>
              <a:rPr lang="zh-CN" altLang="en-US" sz="2800" dirty="0" smtClean="0"/>
              <a:t> </a:t>
            </a:r>
            <a:r>
              <a:rPr lang="en-US" altLang="zh-CN" sz="2800" dirty="0" smtClean="0"/>
              <a:t>q(</a:t>
            </a:r>
            <a:r>
              <a:rPr lang="en-US" altLang="zh-CN" sz="2800" i="1" dirty="0" smtClean="0"/>
              <a:t>e</a:t>
            </a:r>
            <a:r>
              <a:rPr lang="en-US" altLang="zh-CN" sz="2800" dirty="0" smtClean="0"/>
              <a:t>|</a:t>
            </a:r>
            <a:r>
              <a:rPr lang="en-US" altLang="zh-CN" sz="2800" b="1" i="1" dirty="0" smtClean="0"/>
              <a:t>α</a:t>
            </a:r>
            <a:r>
              <a:rPr lang="en-US" altLang="zh-CN" sz="2800" baseline="-25000" dirty="0" smtClean="0"/>
              <a:t>S</a:t>
            </a:r>
            <a:r>
              <a:rPr lang="en-US" altLang="zh-CN" sz="2800" i="1" baseline="-25000" dirty="0" smtClean="0"/>
              <a:t>e</a:t>
            </a:r>
            <a:r>
              <a:rPr lang="en-US" altLang="zh-CN" sz="2800" dirty="0" smtClean="0"/>
              <a:t>)</a:t>
            </a:r>
            <a:r>
              <a:rPr lang="zh-CN" altLang="en-US" sz="2800" dirty="0" smtClean="0"/>
              <a:t> </a:t>
            </a:r>
            <a:r>
              <a:rPr lang="en-US" altLang="zh-CN" sz="2800" dirty="0" smtClean="0"/>
              <a:t>of</a:t>
            </a:r>
            <a:r>
              <a:rPr lang="zh-CN" altLang="en-US" sz="2800" dirty="0" smtClean="0"/>
              <a:t> </a:t>
            </a:r>
            <a:r>
              <a:rPr lang="en-US" altLang="zh-CN" sz="2800" dirty="0" smtClean="0"/>
              <a:t>p(</a:t>
            </a:r>
            <a:r>
              <a:rPr lang="en-US" altLang="zh-CN" sz="2800" i="1" dirty="0" smtClean="0"/>
              <a:t>e</a:t>
            </a:r>
            <a:r>
              <a:rPr lang="en-US" altLang="zh-CN" sz="2800" dirty="0" smtClean="0"/>
              <a:t>|</a:t>
            </a:r>
            <a:r>
              <a:rPr lang="en-US" altLang="zh-CN" sz="2800" b="1" i="1" dirty="0"/>
              <a:t>α</a:t>
            </a:r>
            <a:r>
              <a:rPr lang="en-US" altLang="zh-CN" sz="2800" baseline="-25000" dirty="0"/>
              <a:t>S</a:t>
            </a:r>
            <a:r>
              <a:rPr lang="en-US" altLang="zh-CN" sz="2800" i="1" baseline="-25000" dirty="0"/>
              <a:t>e</a:t>
            </a:r>
            <a:r>
              <a:rPr lang="en-US" altLang="zh-CN" sz="2800" dirty="0" smtClean="0"/>
              <a:t>),</a:t>
            </a:r>
            <a:r>
              <a:rPr lang="zh-CN" altLang="en-US" sz="2800" dirty="0" smtClean="0"/>
              <a:t> </a:t>
            </a:r>
            <a:r>
              <a:rPr lang="en-US" altLang="zh-CN" sz="2800" dirty="0" smtClean="0"/>
              <a:t>and</a:t>
            </a:r>
            <a:r>
              <a:rPr lang="zh-CN" altLang="en-US" sz="2800" dirty="0" smtClean="0"/>
              <a:t> </a:t>
            </a:r>
            <a:r>
              <a:rPr lang="en-US" altLang="zh-CN" sz="2800" dirty="0" smtClean="0"/>
              <a:t>get a lower bound of the</a:t>
            </a:r>
            <a:r>
              <a:rPr lang="zh-CN" altLang="en-US" sz="2800" dirty="0" smtClean="0"/>
              <a:t> </a:t>
            </a:r>
            <a:r>
              <a:rPr lang="en-US" altLang="zh-CN" sz="2800" dirty="0" smtClean="0"/>
              <a:t>original</a:t>
            </a:r>
            <a:r>
              <a:rPr lang="zh-CN" altLang="en-US" sz="2800" dirty="0" smtClean="0"/>
              <a:t> </a:t>
            </a:r>
            <a:r>
              <a:rPr lang="en-US" altLang="zh-CN" sz="2800" dirty="0" smtClean="0"/>
              <a:t>log-likelihood</a:t>
            </a:r>
            <a:r>
              <a:rPr lang="zh-CN" altLang="en-US" sz="2800" dirty="0" smtClean="0"/>
              <a:t> </a:t>
            </a:r>
            <a:r>
              <a:rPr lang="en-US" altLang="zh-CN" sz="2800" dirty="0" smtClean="0"/>
              <a:t>function. </a:t>
            </a:r>
          </a:p>
          <a:p>
            <a:r>
              <a:rPr lang="en-US" altLang="zh-CN" sz="2800" dirty="0" smtClean="0"/>
              <a:t>Differentiate</a:t>
            </a:r>
            <a:r>
              <a:rPr lang="zh-CN" altLang="en-US" sz="2800" dirty="0" smtClean="0"/>
              <a:t> </a:t>
            </a:r>
            <a:r>
              <a:rPr lang="en-US" altLang="zh-CN" sz="2800" dirty="0" smtClean="0"/>
              <a:t>the</a:t>
            </a:r>
            <a:r>
              <a:rPr lang="zh-CN" altLang="en-US" sz="2800" dirty="0" smtClean="0"/>
              <a:t> </a:t>
            </a:r>
            <a:r>
              <a:rPr lang="en-US" altLang="zh-CN" sz="2800" dirty="0" smtClean="0"/>
              <a:t>lower</a:t>
            </a:r>
            <a:r>
              <a:rPr lang="zh-CN" altLang="en-US" sz="2800" dirty="0" smtClean="0"/>
              <a:t> </a:t>
            </a:r>
            <a:r>
              <a:rPr lang="en-US" altLang="zh-CN" sz="2800" dirty="0" smtClean="0"/>
              <a:t>bound</a:t>
            </a:r>
            <a:r>
              <a:rPr lang="zh-CN" altLang="en-US" sz="2800" dirty="0" smtClean="0"/>
              <a:t> </a:t>
            </a:r>
            <a:r>
              <a:rPr lang="en-US" altLang="zh-CN" sz="2800" dirty="0" smtClean="0"/>
              <a:t>with</a:t>
            </a:r>
            <a:r>
              <a:rPr lang="zh-CN" altLang="en-US" sz="2800" dirty="0" smtClean="0"/>
              <a:t> </a:t>
            </a:r>
            <a:r>
              <a:rPr lang="en-US" altLang="zh-CN" sz="2800" dirty="0" smtClean="0"/>
              <a:t>respect</a:t>
            </a:r>
            <a:r>
              <a:rPr lang="zh-CN" altLang="en-US" sz="2800" dirty="0" smtClean="0"/>
              <a:t> </a:t>
            </a:r>
            <a:r>
              <a:rPr lang="en-US" altLang="zh-CN" sz="2800" dirty="0" smtClean="0"/>
              <a:t>to</a:t>
            </a:r>
            <a:r>
              <a:rPr lang="zh-CN" altLang="en-US" sz="2800" dirty="0" smtClean="0"/>
              <a:t> </a:t>
            </a:r>
            <a:r>
              <a:rPr lang="en-US" altLang="zh-CN" sz="2800" dirty="0" smtClean="0"/>
              <a:t>each</a:t>
            </a:r>
            <a:r>
              <a:rPr lang="zh-CN" altLang="en-US" sz="2800" dirty="0" smtClean="0"/>
              <a:t> </a:t>
            </a:r>
            <a:r>
              <a:rPr lang="en-US" altLang="zh-CN" sz="2800" dirty="0" smtClean="0"/>
              <a:t>parameter</a:t>
            </a:r>
            <a:r>
              <a:rPr lang="zh-CN" altLang="en-US" sz="2800" dirty="0" smtClean="0"/>
              <a:t> </a:t>
            </a:r>
            <a:r>
              <a:rPr lang="en-US" altLang="zh-CN" sz="2800" dirty="0" smtClean="0"/>
              <a:t>and</a:t>
            </a:r>
            <a:r>
              <a:rPr lang="zh-CN" altLang="en-US" sz="2800" dirty="0" smtClean="0"/>
              <a:t> </a:t>
            </a:r>
            <a:r>
              <a:rPr lang="en-US" altLang="zh-CN" sz="2800" dirty="0" smtClean="0"/>
              <a:t>set</a:t>
            </a:r>
            <a:r>
              <a:rPr lang="zh-CN" altLang="en-US" sz="2800" dirty="0" smtClean="0"/>
              <a:t> </a:t>
            </a:r>
            <a:r>
              <a:rPr lang="en-US" altLang="zh-CN" sz="2800" dirty="0" smtClean="0"/>
              <a:t>the</a:t>
            </a:r>
            <a:r>
              <a:rPr lang="zh-CN" altLang="en-US" sz="2800" dirty="0" smtClean="0"/>
              <a:t> </a:t>
            </a:r>
            <a:r>
              <a:rPr lang="en-US" altLang="zh-CN" sz="2800" dirty="0" smtClean="0"/>
              <a:t>partial</a:t>
            </a:r>
            <a:r>
              <a:rPr lang="zh-CN" altLang="en-US" sz="2800" dirty="0" smtClean="0"/>
              <a:t> </a:t>
            </a:r>
            <a:r>
              <a:rPr lang="en-US" altLang="zh-CN" sz="2800" dirty="0" smtClean="0"/>
              <a:t>differential</a:t>
            </a:r>
            <a:r>
              <a:rPr lang="zh-CN" altLang="en-US" sz="2800" dirty="0" smtClean="0"/>
              <a:t> </a:t>
            </a:r>
            <a:r>
              <a:rPr lang="en-US" altLang="zh-CN" sz="2800" dirty="0" smtClean="0"/>
              <a:t>to</a:t>
            </a:r>
            <a:r>
              <a:rPr lang="zh-CN" altLang="en-US" sz="2800" dirty="0" smtClean="0"/>
              <a:t> </a:t>
            </a:r>
            <a:r>
              <a:rPr lang="en-US" altLang="zh-CN" sz="2800" dirty="0" smtClean="0"/>
              <a:t>zero.</a:t>
            </a:r>
            <a:endParaRPr lang="en-US" altLang="zh-CN" sz="2800" dirty="0"/>
          </a:p>
          <a:p>
            <a:pPr lvl="1"/>
            <a:endParaRPr lang="en-US" altLang="zh-CN" dirty="0"/>
          </a:p>
          <a:p>
            <a:pPr lvl="1"/>
            <a:endParaRPr kumimoji="1" lang="zh-CN" altLang="en-US" dirty="0"/>
          </a:p>
        </p:txBody>
      </p:sp>
      <p:sp>
        <p:nvSpPr>
          <p:cNvPr id="2" name="标题 1"/>
          <p:cNvSpPr>
            <a:spLocks noGrp="1"/>
          </p:cNvSpPr>
          <p:nvPr>
            <p:ph type="title"/>
          </p:nvPr>
        </p:nvSpPr>
        <p:spPr/>
        <p:txBody>
          <a:bodyPr/>
          <a:lstStyle/>
          <a:p>
            <a:r>
              <a:rPr kumimoji="1" lang="en-US" altLang="zh-CN" dirty="0" smtClean="0"/>
              <a:t>EM Algorithm</a:t>
            </a:r>
            <a:endParaRPr kumimoji="1" lang="zh-CN" altLang="en-US" dirty="0"/>
          </a:p>
        </p:txBody>
      </p:sp>
      <p:pic>
        <p:nvPicPr>
          <p:cNvPr id="16" name="图片 15"/>
          <p:cNvPicPr>
            <a:picLocks noChangeAspect="1"/>
          </p:cNvPicPr>
          <p:nvPr/>
        </p:nvPicPr>
        <p:blipFill>
          <a:blip r:embed="rId2"/>
          <a:stretch>
            <a:fillRect/>
          </a:stretch>
        </p:blipFill>
        <p:spPr>
          <a:xfrm>
            <a:off x="1447800" y="2895600"/>
            <a:ext cx="2540923" cy="533400"/>
          </a:xfrm>
          <a:prstGeom prst="rect">
            <a:avLst/>
          </a:prstGeom>
        </p:spPr>
      </p:pic>
      <p:pic>
        <p:nvPicPr>
          <p:cNvPr id="6" name="图片 5"/>
          <p:cNvPicPr>
            <a:picLocks noChangeAspect="1"/>
          </p:cNvPicPr>
          <p:nvPr/>
        </p:nvPicPr>
        <p:blipFill>
          <a:blip r:embed="rId3"/>
          <a:stretch>
            <a:fillRect/>
          </a:stretch>
        </p:blipFill>
        <p:spPr>
          <a:xfrm>
            <a:off x="4876800" y="2895600"/>
            <a:ext cx="2304288" cy="568960"/>
          </a:xfrm>
          <a:prstGeom prst="rect">
            <a:avLst/>
          </a:prstGeom>
        </p:spPr>
      </p:pic>
      <p:cxnSp>
        <p:nvCxnSpPr>
          <p:cNvPr id="20" name="直线箭头连接符 19"/>
          <p:cNvCxnSpPr/>
          <p:nvPr/>
        </p:nvCxnSpPr>
        <p:spPr>
          <a:xfrm>
            <a:off x="4114800" y="3200400"/>
            <a:ext cx="685800" cy="0"/>
          </a:xfrm>
          <a:prstGeom prst="straightConnector1">
            <a:avLst/>
          </a:prstGeom>
          <a:ln w="38100" cmpd="sng">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2608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304800"/>
            <a:ext cx="8642838" cy="792162"/>
          </a:xfrm>
        </p:spPr>
        <p:txBody>
          <a:bodyPr/>
          <a:lstStyle/>
          <a:p>
            <a:r>
              <a:rPr kumimoji="1" lang="en-US" altLang="zh-CN" dirty="0" smtClean="0"/>
              <a:t>Ranking-based</a:t>
            </a:r>
            <a:r>
              <a:rPr kumimoji="1" lang="zh-CN" altLang="en-US" dirty="0" smtClean="0"/>
              <a:t> </a:t>
            </a:r>
            <a:r>
              <a:rPr kumimoji="1" lang="en-US" altLang="zh-CN" dirty="0" smtClean="0"/>
              <a:t>Link Prediction</a:t>
            </a:r>
            <a:endParaRPr kumimoji="1" lang="zh-CN" altLang="en-US" dirty="0"/>
          </a:p>
        </p:txBody>
      </p:sp>
      <p:pic>
        <p:nvPicPr>
          <p:cNvPr id="3" name="图片 2"/>
          <p:cNvPicPr>
            <a:picLocks noChangeAspect="1"/>
          </p:cNvPicPr>
          <p:nvPr/>
        </p:nvPicPr>
        <p:blipFill>
          <a:blip r:embed="rId2"/>
          <a:stretch>
            <a:fillRect/>
          </a:stretch>
        </p:blipFill>
        <p:spPr>
          <a:xfrm>
            <a:off x="1828800" y="1295400"/>
            <a:ext cx="5359400" cy="1993900"/>
          </a:xfrm>
          <a:prstGeom prst="rect">
            <a:avLst/>
          </a:prstGeom>
        </p:spPr>
      </p:pic>
      <p:sp>
        <p:nvSpPr>
          <p:cNvPr id="13" name="矩形 12"/>
          <p:cNvSpPr/>
          <p:nvPr/>
        </p:nvSpPr>
        <p:spPr>
          <a:xfrm>
            <a:off x="1945640" y="2839720"/>
            <a:ext cx="5105400" cy="3048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内容占位符 3"/>
          <p:cNvSpPr>
            <a:spLocks noGrp="1"/>
          </p:cNvSpPr>
          <p:nvPr>
            <p:ph idx="1"/>
          </p:nvPr>
        </p:nvSpPr>
        <p:spPr>
          <a:xfrm>
            <a:off x="914400" y="3352800"/>
            <a:ext cx="7543800" cy="2936188"/>
          </a:xfrm>
          <a:prstGeom prst="rect">
            <a:avLst/>
          </a:prstGeom>
        </p:spPr>
        <p:txBody>
          <a:bodyPr wrap="square">
            <a:spAutoFit/>
          </a:bodyPr>
          <a:lstStyle/>
          <a:p>
            <a:pPr>
              <a:buFont typeface="Arial"/>
              <a:buChar char="•"/>
            </a:pPr>
            <a:r>
              <a:rPr lang="en-US" altLang="zh-CN" sz="2400" dirty="0"/>
              <a:t>CF</a:t>
            </a:r>
            <a:r>
              <a:rPr lang="zh-CN" altLang="en-US" sz="2400" dirty="0"/>
              <a:t>，</a:t>
            </a:r>
            <a:r>
              <a:rPr lang="en-US" altLang="zh-CN" sz="2400" dirty="0" err="1"/>
              <a:t>SimRank</a:t>
            </a:r>
            <a:r>
              <a:rPr lang="en-US" altLang="zh-CN" sz="2400" dirty="0"/>
              <a:t>, and Katz</a:t>
            </a:r>
          </a:p>
          <a:p>
            <a:pPr lvl="1"/>
            <a:r>
              <a:rPr lang="en-US" altLang="zh-CN" sz="2000" dirty="0" smtClean="0"/>
              <a:t>They </a:t>
            </a:r>
            <a:r>
              <a:rPr lang="en-US" altLang="zh-CN" sz="2000" dirty="0"/>
              <a:t>only consider the static structure information and ignore the dynamic evolution of the network structure</a:t>
            </a:r>
            <a:r>
              <a:rPr lang="en-US" altLang="zh-CN" sz="2000" dirty="0" smtClean="0"/>
              <a:t>.</a:t>
            </a:r>
          </a:p>
          <a:p>
            <a:r>
              <a:rPr lang="en-US" altLang="zh-CN" sz="2400" dirty="0"/>
              <a:t>RR and PAC</a:t>
            </a:r>
          </a:p>
          <a:p>
            <a:pPr lvl="1"/>
            <a:r>
              <a:rPr lang="en-US" altLang="zh-CN" sz="2000" dirty="0" smtClean="0"/>
              <a:t>They </a:t>
            </a:r>
            <a:r>
              <a:rPr lang="en-US" altLang="zh-CN" sz="2000" dirty="0"/>
              <a:t>fit the distributions of some macroscopic properties such as clustering coefficient and closure </a:t>
            </a:r>
            <a:r>
              <a:rPr lang="en-US" altLang="zh-CN" sz="2000" dirty="0" smtClean="0"/>
              <a:t>ratio</a:t>
            </a:r>
            <a:r>
              <a:rPr lang="zh-CN" altLang="en-US" sz="2000" dirty="0" smtClean="0"/>
              <a:t>。</a:t>
            </a:r>
            <a:endParaRPr lang="en-US" altLang="zh-CN" sz="2000" dirty="0" smtClean="0"/>
          </a:p>
          <a:p>
            <a:pPr lvl="1"/>
            <a:r>
              <a:rPr lang="en-US" altLang="zh-CN" sz="2000" dirty="0" smtClean="0"/>
              <a:t>They </a:t>
            </a:r>
            <a:r>
              <a:rPr lang="en-US" altLang="zh-CN" sz="2000" dirty="0"/>
              <a:t>also do not consider the temporal dependence between two links</a:t>
            </a:r>
            <a:r>
              <a:rPr lang="en-US" altLang="zh-CN" sz="2000" dirty="0" smtClean="0"/>
              <a:t>.</a:t>
            </a:r>
            <a:endParaRPr kumimoji="1" lang="en-US" altLang="zh-CN" sz="2000" dirty="0"/>
          </a:p>
        </p:txBody>
      </p:sp>
    </p:spTree>
    <p:extLst>
      <p:ext uri="{BB962C8B-B14F-4D97-AF65-F5344CB8AC3E}">
        <p14:creationId xmlns:p14="http://schemas.microsoft.com/office/powerpoint/2010/main" val="25001556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200" y="2971800"/>
            <a:ext cx="5843213" cy="3124200"/>
          </a:xfrm>
          <a:prstGeom prst="rect">
            <a:avLst/>
          </a:prstGeom>
        </p:spPr>
      </p:pic>
      <p:sp>
        <p:nvSpPr>
          <p:cNvPr id="2" name="标题 1"/>
          <p:cNvSpPr>
            <a:spLocks noGrp="1"/>
          </p:cNvSpPr>
          <p:nvPr>
            <p:ph type="title"/>
          </p:nvPr>
        </p:nvSpPr>
        <p:spPr/>
        <p:txBody>
          <a:bodyPr/>
          <a:lstStyle/>
          <a:p>
            <a:r>
              <a:rPr kumimoji="1" lang="en-US" altLang="zh-CN" dirty="0" smtClean="0"/>
              <a:t>Classification-based Link Prediction</a:t>
            </a:r>
            <a:endParaRPr kumimoji="1" lang="zh-CN" altLang="en-US" dirty="0"/>
          </a:p>
        </p:txBody>
      </p:sp>
      <p:sp>
        <p:nvSpPr>
          <p:cNvPr id="13" name="文本框 12"/>
          <p:cNvSpPr txBox="1"/>
          <p:nvPr/>
        </p:nvSpPr>
        <p:spPr>
          <a:xfrm>
            <a:off x="914400" y="2159000"/>
            <a:ext cx="1447800" cy="369332"/>
          </a:xfrm>
          <a:prstGeom prst="rect">
            <a:avLst/>
          </a:prstGeom>
          <a:noFill/>
        </p:spPr>
        <p:txBody>
          <a:bodyPr wrap="square" rtlCol="0">
            <a:spAutoFit/>
          </a:bodyPr>
          <a:lstStyle/>
          <a:p>
            <a:r>
              <a:rPr kumimoji="1" lang="en-US" altLang="zh-CN" dirty="0" smtClean="0"/>
              <a:t>Group3</a:t>
            </a:r>
            <a:endParaRPr kumimoji="1" lang="zh-CN" altLang="en-US" dirty="0"/>
          </a:p>
        </p:txBody>
      </p:sp>
      <p:sp>
        <p:nvSpPr>
          <p:cNvPr id="14" name="文本框 13"/>
          <p:cNvSpPr txBox="1"/>
          <p:nvPr/>
        </p:nvSpPr>
        <p:spPr>
          <a:xfrm>
            <a:off x="3810000" y="2159000"/>
            <a:ext cx="1447800" cy="646331"/>
          </a:xfrm>
          <a:prstGeom prst="rect">
            <a:avLst/>
          </a:prstGeom>
          <a:noFill/>
        </p:spPr>
        <p:txBody>
          <a:bodyPr wrap="square" rtlCol="0">
            <a:spAutoFit/>
          </a:bodyPr>
          <a:lstStyle/>
          <a:p>
            <a:r>
              <a:rPr kumimoji="1" lang="en-US" altLang="zh-CN" dirty="0" smtClean="0"/>
              <a:t>Group4</a:t>
            </a:r>
          </a:p>
          <a:p>
            <a:endParaRPr kumimoji="1" lang="zh-CN" altLang="en-US" dirty="0"/>
          </a:p>
        </p:txBody>
      </p:sp>
      <p:pic>
        <p:nvPicPr>
          <p:cNvPr id="23" name="图片 22"/>
          <p:cNvPicPr>
            <a:picLocks noChangeAspect="1"/>
          </p:cNvPicPr>
          <p:nvPr/>
        </p:nvPicPr>
        <p:blipFill>
          <a:blip r:embed="rId3"/>
          <a:stretch>
            <a:fillRect/>
          </a:stretch>
        </p:blipFill>
        <p:spPr>
          <a:xfrm>
            <a:off x="228600" y="1143000"/>
            <a:ext cx="5194300" cy="1473200"/>
          </a:xfrm>
          <a:prstGeom prst="rect">
            <a:avLst/>
          </a:prstGeom>
        </p:spPr>
      </p:pic>
      <p:sp>
        <p:nvSpPr>
          <p:cNvPr id="24" name="矩形 23"/>
          <p:cNvSpPr/>
          <p:nvPr/>
        </p:nvSpPr>
        <p:spPr>
          <a:xfrm>
            <a:off x="381000" y="2209800"/>
            <a:ext cx="4953000" cy="304800"/>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5" name="内容占位符 3"/>
          <p:cNvSpPr>
            <a:spLocks noGrp="1"/>
          </p:cNvSpPr>
          <p:nvPr>
            <p:ph idx="1"/>
          </p:nvPr>
        </p:nvSpPr>
        <p:spPr>
          <a:xfrm>
            <a:off x="5562600" y="1219200"/>
            <a:ext cx="3581400" cy="4893647"/>
          </a:xfrm>
          <a:prstGeom prst="rect">
            <a:avLst/>
          </a:prstGeom>
        </p:spPr>
        <p:txBody>
          <a:bodyPr wrap="square">
            <a:spAutoFit/>
          </a:bodyPr>
          <a:lstStyle/>
          <a:p>
            <a:r>
              <a:rPr lang="en-US" altLang="zh-CN" sz="2000" dirty="0"/>
              <a:t>SVM and LRC </a:t>
            </a:r>
            <a:r>
              <a:rPr lang="en-US" altLang="zh-CN" sz="2000" dirty="0" smtClean="0"/>
              <a:t>perform poorer </a:t>
            </a:r>
            <a:r>
              <a:rPr lang="en-US" altLang="zh-CN" sz="2000" dirty="0"/>
              <a:t>than FCM on the triads </a:t>
            </a:r>
            <a:r>
              <a:rPr lang="en-US" altLang="zh-CN" sz="2000" dirty="0" smtClean="0"/>
              <a:t>presenting </a:t>
            </a:r>
            <a:r>
              <a:rPr lang="en-US" altLang="zh-CN" sz="2000" dirty="0"/>
              <a:t>relatively weak diffusion effects, </a:t>
            </a:r>
            <a:r>
              <a:rPr lang="en-US" altLang="zh-CN" sz="2000" dirty="0" smtClean="0"/>
              <a:t>especially on </a:t>
            </a:r>
            <a:r>
              <a:rPr lang="en-US" altLang="zh-CN" sz="2000" dirty="0"/>
              <a:t>triads 1, 2, 3, and </a:t>
            </a:r>
            <a:r>
              <a:rPr lang="en-US" altLang="zh-CN" sz="2000" dirty="0" smtClean="0"/>
              <a:t>6.</a:t>
            </a:r>
          </a:p>
          <a:p>
            <a:r>
              <a:rPr lang="en-US" altLang="zh-CN" sz="2000" dirty="0"/>
              <a:t>The performance of SVM and LRC may be dominated by the effects from the statistically significant triads.</a:t>
            </a:r>
          </a:p>
          <a:p>
            <a:r>
              <a:rPr lang="en-US" altLang="zh-CN" sz="2000" dirty="0"/>
              <a:t>FCM </a:t>
            </a:r>
            <a:r>
              <a:rPr lang="en-US" altLang="zh-CN" sz="2000" dirty="0" err="1"/>
              <a:t>smooths</a:t>
            </a:r>
            <a:r>
              <a:rPr lang="en-US" altLang="zh-CN" sz="2000" dirty="0"/>
              <a:t> the effects from different factors using a generative process.</a:t>
            </a:r>
            <a:endParaRPr lang="zh-CN" altLang="en-US" sz="2000" dirty="0"/>
          </a:p>
          <a:p>
            <a:endParaRPr lang="zh-CN" altLang="en-US" sz="2000" dirty="0"/>
          </a:p>
        </p:txBody>
      </p:sp>
    </p:spTree>
    <p:extLst>
      <p:ext uri="{BB962C8B-B14F-4D97-AF65-F5344CB8AC3E}">
        <p14:creationId xmlns:p14="http://schemas.microsoft.com/office/powerpoint/2010/main" val="14334821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Social Influence?</a:t>
            </a:r>
            <a:endParaRPr lang="en-US" dirty="0"/>
          </a:p>
        </p:txBody>
      </p:sp>
      <p:sp>
        <p:nvSpPr>
          <p:cNvPr id="3" name="Content Placeholder 2"/>
          <p:cNvSpPr>
            <a:spLocks noGrp="1"/>
          </p:cNvSpPr>
          <p:nvPr>
            <p:ph idx="1"/>
          </p:nvPr>
        </p:nvSpPr>
        <p:spPr/>
        <p:txBody>
          <a:bodyPr/>
          <a:lstStyle/>
          <a:p>
            <a:r>
              <a:rPr lang="en-US" dirty="0"/>
              <a:t>Social influence occurs when one's </a:t>
            </a:r>
            <a:r>
              <a:rPr lang="en-US" dirty="0" smtClean="0">
                <a:solidFill>
                  <a:srgbClr val="FF0000"/>
                </a:solidFill>
              </a:rPr>
              <a:t>opinions</a:t>
            </a:r>
            <a:r>
              <a:rPr lang="en-US" dirty="0" smtClean="0"/>
              <a:t>, </a:t>
            </a:r>
            <a:r>
              <a:rPr lang="en-US" dirty="0" smtClean="0">
                <a:solidFill>
                  <a:srgbClr val="006600"/>
                </a:solidFill>
              </a:rPr>
              <a:t>emotions</a:t>
            </a:r>
            <a:r>
              <a:rPr lang="en-US" dirty="0" smtClean="0"/>
              <a:t>, </a:t>
            </a:r>
            <a:r>
              <a:rPr lang="en-US" dirty="0"/>
              <a:t>or </a:t>
            </a:r>
            <a:r>
              <a:rPr lang="en-US" dirty="0">
                <a:solidFill>
                  <a:srgbClr val="0000FF"/>
                </a:solidFill>
              </a:rPr>
              <a:t>behaviors</a:t>
            </a:r>
            <a:r>
              <a:rPr lang="en-US" dirty="0"/>
              <a:t> are affected by others, intentionally or </a:t>
            </a:r>
            <a:r>
              <a:rPr lang="en-US" dirty="0" smtClean="0"/>
              <a:t>unintentionally.</a:t>
            </a:r>
            <a:r>
              <a:rPr lang="en-US" baseline="30000" dirty="0" smtClean="0"/>
              <a:t>[1]</a:t>
            </a:r>
          </a:p>
          <a:p>
            <a:pPr lvl="1"/>
            <a:r>
              <a:rPr lang="en-US" dirty="0" smtClean="0"/>
              <a:t>Peer Pressure</a:t>
            </a:r>
          </a:p>
          <a:p>
            <a:pPr lvl="1"/>
            <a:r>
              <a:rPr lang="en-US" dirty="0" smtClean="0"/>
              <a:t>Opinion leadership</a:t>
            </a:r>
          </a:p>
          <a:p>
            <a:pPr lvl="1"/>
            <a:r>
              <a:rPr lang="en-US" dirty="0" smtClean="0"/>
              <a:t>Group Influence</a:t>
            </a:r>
          </a:p>
          <a:p>
            <a:pPr lvl="1"/>
            <a:r>
              <a:rPr lang="en-US" dirty="0" smtClean="0"/>
              <a:t>…</a:t>
            </a:r>
          </a:p>
        </p:txBody>
      </p:sp>
      <p:sp>
        <p:nvSpPr>
          <p:cNvPr id="5" name="副标题 4"/>
          <p:cNvSpPr txBox="1">
            <a:spLocks/>
          </p:cNvSpPr>
          <p:nvPr/>
        </p:nvSpPr>
        <p:spPr bwMode="auto">
          <a:xfrm>
            <a:off x="0" y="6324600"/>
            <a:ext cx="9144000" cy="533400"/>
          </a:xfrm>
          <a:prstGeom prst="rect">
            <a:avLst/>
          </a:prstGeom>
          <a:solidFill>
            <a:schemeClr val="bg1"/>
          </a:solidFill>
          <a:ln w="9525">
            <a:solidFill>
              <a:schemeClr val="bg1"/>
            </a:solidFill>
            <a:miter lim="800000"/>
            <a:headEnd/>
            <a:tailEnd/>
          </a:ln>
        </p:spPr>
        <p:txBody>
          <a:bodyPr vert="horz" wrap="square" lIns="180000" tIns="45720" rIns="180000" bIns="45720" numCol="1" anchor="ctr" anchorCtr="0" compatLnSpc="1">
            <a:prstTxWarp prst="textNoShape">
              <a:avLst/>
            </a:prstTxWarp>
          </a:bodyPr>
          <a:lstStyle/>
          <a:p>
            <a:pPr lvl="0">
              <a:spcBef>
                <a:spcPct val="20000"/>
              </a:spcBef>
            </a:pPr>
            <a:r>
              <a:rPr lang="en-US" altLang="zh-CN" sz="1400" kern="0" dirty="0">
                <a:latin typeface="+mn-lt"/>
                <a:ea typeface="+mn-ea"/>
              </a:rPr>
              <a:t>[1] http://</a:t>
            </a:r>
            <a:r>
              <a:rPr lang="en-US" altLang="zh-CN" sz="1400" kern="0" dirty="0" err="1">
                <a:latin typeface="+mn-lt"/>
                <a:ea typeface="+mn-ea"/>
              </a:rPr>
              <a:t>en.wikipedia.org</a:t>
            </a:r>
            <a:r>
              <a:rPr lang="en-US" altLang="zh-CN" sz="1400" kern="0" dirty="0">
                <a:latin typeface="+mn-lt"/>
                <a:ea typeface="+mn-ea"/>
              </a:rPr>
              <a:t>/wiki/</a:t>
            </a:r>
            <a:r>
              <a:rPr lang="en-US" altLang="zh-CN" sz="1400" kern="0" dirty="0" err="1">
                <a:latin typeface="+mn-lt"/>
                <a:ea typeface="+mn-ea"/>
              </a:rPr>
              <a:t>Social_influence</a:t>
            </a:r>
            <a:endParaRPr kumimoji="0" lang="zh-CN" altLang="en-US" sz="140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6" name="Picture 4"/>
          <p:cNvPicPr>
            <a:picLocks noChangeAspect="1"/>
          </p:cNvPicPr>
          <p:nvPr/>
        </p:nvPicPr>
        <p:blipFill>
          <a:blip r:embed="rId3"/>
          <a:srcRect/>
          <a:stretch>
            <a:fillRect/>
          </a:stretch>
        </p:blipFill>
        <p:spPr bwMode="auto">
          <a:xfrm>
            <a:off x="6781800" y="2819400"/>
            <a:ext cx="2005182" cy="1524000"/>
          </a:xfrm>
          <a:prstGeom prst="rect">
            <a:avLst/>
          </a:prstGeom>
          <a:noFill/>
          <a:ln w="9525">
            <a:noFill/>
            <a:miter lim="800000"/>
            <a:headEnd/>
            <a:tailEnd/>
          </a:ln>
        </p:spPr>
      </p:pic>
      <p:pic>
        <p:nvPicPr>
          <p:cNvPr id="4" name="图片 3"/>
          <p:cNvPicPr>
            <a:picLocks noChangeAspect="1"/>
          </p:cNvPicPr>
          <p:nvPr/>
        </p:nvPicPr>
        <p:blipFill>
          <a:blip r:embed="rId4"/>
          <a:stretch>
            <a:fillRect/>
          </a:stretch>
        </p:blipFill>
        <p:spPr>
          <a:xfrm>
            <a:off x="4572000" y="2590800"/>
            <a:ext cx="1854200" cy="1854200"/>
          </a:xfrm>
          <a:prstGeom prst="rect">
            <a:avLst/>
          </a:prstGeom>
        </p:spPr>
      </p:pic>
      <p:pic>
        <p:nvPicPr>
          <p:cNvPr id="9" name="图片 8"/>
          <p:cNvPicPr>
            <a:picLocks noChangeAspect="1"/>
          </p:cNvPicPr>
          <p:nvPr/>
        </p:nvPicPr>
        <p:blipFill>
          <a:blip r:embed="rId5"/>
          <a:stretch>
            <a:fillRect/>
          </a:stretch>
        </p:blipFill>
        <p:spPr>
          <a:xfrm>
            <a:off x="5486400" y="4800600"/>
            <a:ext cx="2418080" cy="1554480"/>
          </a:xfrm>
          <a:prstGeom prst="rect">
            <a:avLst/>
          </a:prstGeom>
        </p:spPr>
      </p:pic>
    </p:spTree>
    <p:extLst>
      <p:ext uri="{BB962C8B-B14F-4D97-AF65-F5344CB8AC3E}">
        <p14:creationId xmlns:p14="http://schemas.microsoft.com/office/powerpoint/2010/main" val="32394301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Learned</a:t>
            </a:r>
            <a:r>
              <a:rPr kumimoji="1" lang="zh-CN" altLang="en-US" dirty="0" smtClean="0"/>
              <a:t> </a:t>
            </a:r>
            <a:r>
              <a:rPr kumimoji="1" lang="en-US" altLang="zh-CN" dirty="0" smtClean="0"/>
              <a:t>Model</a:t>
            </a:r>
            <a:r>
              <a:rPr kumimoji="1" lang="zh-CN" altLang="en-US" dirty="0" smtClean="0"/>
              <a:t> </a:t>
            </a:r>
            <a:r>
              <a:rPr kumimoji="1" lang="en-US" altLang="zh-CN" dirty="0" smtClean="0"/>
              <a:t>Parameters</a:t>
            </a:r>
            <a:endParaRPr kumimoji="1" lang="zh-CN" altLang="en-US" dirty="0"/>
          </a:p>
        </p:txBody>
      </p:sp>
      <p:pic>
        <p:nvPicPr>
          <p:cNvPr id="4" name="内容占位符 3"/>
          <p:cNvPicPr>
            <a:picLocks noGrp="1" noChangeAspect="1"/>
          </p:cNvPicPr>
          <p:nvPr>
            <p:ph idx="1"/>
          </p:nvPr>
        </p:nvPicPr>
        <p:blipFill>
          <a:blip r:embed="rId3"/>
          <a:srcRect l="234" r="234"/>
          <a:stretch>
            <a:fillRect/>
          </a:stretch>
        </p:blipFill>
        <p:spPr>
          <a:xfrm>
            <a:off x="1143000" y="1066800"/>
            <a:ext cx="6400800" cy="3739915"/>
          </a:xfrm>
        </p:spPr>
      </p:pic>
      <p:sp>
        <p:nvSpPr>
          <p:cNvPr id="5" name="矩形 4"/>
          <p:cNvSpPr/>
          <p:nvPr/>
        </p:nvSpPr>
        <p:spPr>
          <a:xfrm>
            <a:off x="304800" y="4800600"/>
            <a:ext cx="4648200" cy="1754327"/>
          </a:xfrm>
          <a:prstGeom prst="rect">
            <a:avLst/>
          </a:prstGeom>
        </p:spPr>
        <p:txBody>
          <a:bodyPr wrap="square">
            <a:spAutoFit/>
          </a:bodyPr>
          <a:lstStyle/>
          <a:p>
            <a:pPr marL="285750" indent="-285750">
              <a:buFont typeface="Arial"/>
              <a:buChar char="•"/>
            </a:pPr>
            <a:r>
              <a:rPr lang="en-US" altLang="zh-CN" dirty="0"/>
              <a:t>T</a:t>
            </a:r>
            <a:r>
              <a:rPr lang="en-US" altLang="zh-CN" dirty="0" smtClean="0"/>
              <a:t>he </a:t>
            </a:r>
            <a:r>
              <a:rPr lang="en-US" altLang="zh-CN" dirty="0"/>
              <a:t>discovery probabilities learned for </a:t>
            </a:r>
            <a:r>
              <a:rPr lang="en-US" altLang="zh-CN" dirty="0" err="1"/>
              <a:t>followee</a:t>
            </a:r>
            <a:r>
              <a:rPr lang="en-US" altLang="zh-CN" dirty="0"/>
              <a:t> </a:t>
            </a:r>
            <a:r>
              <a:rPr lang="en-US" altLang="zh-CN" dirty="0" smtClean="0"/>
              <a:t>diffusion</a:t>
            </a:r>
            <a:r>
              <a:rPr lang="zh-CN" altLang="en-US" dirty="0" smtClean="0"/>
              <a:t> </a:t>
            </a:r>
            <a:r>
              <a:rPr lang="en-US" altLang="zh-CN" dirty="0" smtClean="0"/>
              <a:t>patterns </a:t>
            </a:r>
            <a:r>
              <a:rPr lang="en-US" altLang="zh-CN" dirty="0"/>
              <a:t>are generally higher than follower </a:t>
            </a:r>
            <a:r>
              <a:rPr lang="en-US" altLang="zh-CN" dirty="0" smtClean="0"/>
              <a:t>diffusion</a:t>
            </a:r>
            <a:r>
              <a:rPr lang="zh-CN" altLang="en-US" dirty="0" smtClean="0"/>
              <a:t> </a:t>
            </a:r>
            <a:r>
              <a:rPr lang="en-US" altLang="zh-CN" dirty="0" smtClean="0"/>
              <a:t>patterns</a:t>
            </a:r>
            <a:r>
              <a:rPr lang="en-US" altLang="zh-CN" dirty="0"/>
              <a:t>, which indicate that the discoveries in </a:t>
            </a:r>
            <a:r>
              <a:rPr lang="en-US" altLang="zh-CN" dirty="0" err="1" smtClean="0"/>
              <a:t>followee</a:t>
            </a:r>
            <a:r>
              <a:rPr lang="zh-CN" altLang="en-US" dirty="0" smtClean="0"/>
              <a:t> </a:t>
            </a:r>
            <a:r>
              <a:rPr lang="en-US" altLang="zh-CN" dirty="0" smtClean="0"/>
              <a:t>diffusion </a:t>
            </a:r>
            <a:r>
              <a:rPr lang="en-US" altLang="zh-CN" dirty="0"/>
              <a:t>are easier than those in follower </a:t>
            </a:r>
            <a:r>
              <a:rPr lang="en-US" altLang="zh-CN" dirty="0" smtClean="0"/>
              <a:t>diffusion</a:t>
            </a:r>
            <a:r>
              <a:rPr lang="en-US" altLang="zh-CN" dirty="0" smtClean="0"/>
              <a:t>.</a:t>
            </a:r>
            <a:endParaRPr lang="zh-CN" altLang="en-US" dirty="0"/>
          </a:p>
        </p:txBody>
      </p:sp>
      <p:sp>
        <p:nvSpPr>
          <p:cNvPr id="6" name="矩形 5"/>
          <p:cNvSpPr/>
          <p:nvPr/>
        </p:nvSpPr>
        <p:spPr>
          <a:xfrm>
            <a:off x="5029200" y="4800600"/>
            <a:ext cx="3962400" cy="1754327"/>
          </a:xfrm>
          <a:prstGeom prst="rect">
            <a:avLst/>
          </a:prstGeom>
        </p:spPr>
        <p:txBody>
          <a:bodyPr wrap="square">
            <a:spAutoFit/>
          </a:bodyPr>
          <a:lstStyle/>
          <a:p>
            <a:pPr marL="285750" indent="-285750">
              <a:buFont typeface="Arial"/>
              <a:buChar char="•"/>
            </a:pPr>
            <a:r>
              <a:rPr lang="en-US" altLang="zh-CN" dirty="0"/>
              <a:t>T</a:t>
            </a:r>
            <a:r>
              <a:rPr lang="en-US" altLang="zh-CN" dirty="0" smtClean="0"/>
              <a:t>he </a:t>
            </a:r>
            <a:r>
              <a:rPr lang="en-US" altLang="zh-CN" dirty="0"/>
              <a:t>learned </a:t>
            </a:r>
            <a:r>
              <a:rPr lang="en-US" altLang="zh-CN" dirty="0" smtClean="0"/>
              <a:t>diffusion</a:t>
            </a:r>
            <a:r>
              <a:rPr lang="zh-CN" altLang="en-US" dirty="0" smtClean="0"/>
              <a:t> </a:t>
            </a:r>
            <a:r>
              <a:rPr lang="en-US" altLang="zh-CN" dirty="0" smtClean="0"/>
              <a:t>probabilities </a:t>
            </a:r>
            <a:r>
              <a:rPr lang="en-US" altLang="zh-CN" dirty="0"/>
              <a:t>are consistent with the rates </a:t>
            </a:r>
            <a:r>
              <a:rPr lang="en-US" altLang="zh-CN" dirty="0" smtClean="0"/>
              <a:t>in Table</a:t>
            </a:r>
            <a:r>
              <a:rPr lang="zh-CN" altLang="en-US" dirty="0" smtClean="0"/>
              <a:t> </a:t>
            </a:r>
            <a:r>
              <a:rPr lang="en-US" altLang="zh-CN" dirty="0" smtClean="0"/>
              <a:t>1</a:t>
            </a:r>
            <a:r>
              <a:rPr lang="en-US" altLang="zh-CN" dirty="0"/>
              <a:t>, which suggests that the diffusion effects in </a:t>
            </a:r>
            <a:r>
              <a:rPr lang="en-US" altLang="zh-CN" dirty="0" err="1" smtClean="0"/>
              <a:t>followee</a:t>
            </a:r>
            <a:r>
              <a:rPr lang="zh-CN" altLang="en-US" dirty="0" smtClean="0"/>
              <a:t> </a:t>
            </a:r>
            <a:r>
              <a:rPr lang="en-US" altLang="zh-CN" dirty="0" smtClean="0"/>
              <a:t>diffusion </a:t>
            </a:r>
            <a:r>
              <a:rPr lang="en-US" altLang="zh-CN" dirty="0"/>
              <a:t>are stronger than those in follower diffusion.</a:t>
            </a:r>
            <a:endParaRPr lang="zh-CN" altLang="en-US" dirty="0"/>
          </a:p>
        </p:txBody>
      </p:sp>
    </p:spTree>
    <p:extLst>
      <p:ext uri="{BB962C8B-B14F-4D97-AF65-F5344CB8AC3E}">
        <p14:creationId xmlns:p14="http://schemas.microsoft.com/office/powerpoint/2010/main" val="2282017481"/>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Application: Follower Maximization</a:t>
            </a:r>
            <a:endParaRPr kumimoji="1" lang="zh-CN" altLang="en-US" dirty="0"/>
          </a:p>
        </p:txBody>
      </p:sp>
      <p:pic>
        <p:nvPicPr>
          <p:cNvPr id="4" name="图片 3"/>
          <p:cNvPicPr>
            <a:picLocks noChangeAspect="1"/>
          </p:cNvPicPr>
          <p:nvPr/>
        </p:nvPicPr>
        <p:blipFill>
          <a:blip r:embed="rId2" cstate="print"/>
          <a:stretch>
            <a:fillRect/>
          </a:stretch>
        </p:blipFill>
        <p:spPr>
          <a:xfrm>
            <a:off x="4108393" y="2326601"/>
            <a:ext cx="589723" cy="589723"/>
          </a:xfrm>
          <a:prstGeom prst="rect">
            <a:avLst/>
          </a:prstGeom>
          <a:ln>
            <a:solidFill>
              <a:srgbClr val="FF0000"/>
            </a:solidFill>
          </a:ln>
        </p:spPr>
      </p:pic>
      <p:pic>
        <p:nvPicPr>
          <p:cNvPr id="5" name="图片 4"/>
          <p:cNvPicPr>
            <a:picLocks noChangeAspect="1"/>
          </p:cNvPicPr>
          <p:nvPr/>
        </p:nvPicPr>
        <p:blipFill>
          <a:blip r:embed="rId3" cstate="print"/>
          <a:stretch>
            <a:fillRect/>
          </a:stretch>
        </p:blipFill>
        <p:spPr>
          <a:xfrm>
            <a:off x="2275819" y="3052357"/>
            <a:ext cx="609600" cy="609600"/>
          </a:xfrm>
          <a:prstGeom prst="rect">
            <a:avLst/>
          </a:prstGeom>
          <a:ln>
            <a:solidFill>
              <a:srgbClr val="0000FF"/>
            </a:solidFill>
          </a:ln>
        </p:spPr>
      </p:pic>
      <p:pic>
        <p:nvPicPr>
          <p:cNvPr id="6" name="图片 5"/>
          <p:cNvPicPr>
            <a:picLocks noChangeAspect="1"/>
          </p:cNvPicPr>
          <p:nvPr/>
        </p:nvPicPr>
        <p:blipFill>
          <a:blip r:embed="rId3" cstate="print"/>
          <a:stretch>
            <a:fillRect/>
          </a:stretch>
        </p:blipFill>
        <p:spPr>
          <a:xfrm>
            <a:off x="4578110" y="3661957"/>
            <a:ext cx="609600" cy="609600"/>
          </a:xfrm>
          <a:prstGeom prst="rect">
            <a:avLst/>
          </a:prstGeom>
          <a:ln>
            <a:solidFill>
              <a:srgbClr val="0000FF"/>
            </a:solidFill>
          </a:ln>
        </p:spPr>
      </p:pic>
      <p:pic>
        <p:nvPicPr>
          <p:cNvPr id="7" name="图片 6"/>
          <p:cNvPicPr>
            <a:picLocks noChangeAspect="1"/>
          </p:cNvPicPr>
          <p:nvPr/>
        </p:nvPicPr>
        <p:blipFill>
          <a:blip r:embed="rId4" cstate="print"/>
          <a:stretch>
            <a:fillRect/>
          </a:stretch>
        </p:blipFill>
        <p:spPr>
          <a:xfrm>
            <a:off x="1981206" y="1930081"/>
            <a:ext cx="681443" cy="681443"/>
          </a:xfrm>
          <a:prstGeom prst="rect">
            <a:avLst/>
          </a:prstGeom>
        </p:spPr>
      </p:pic>
      <p:pic>
        <p:nvPicPr>
          <p:cNvPr id="8" name="图片 7"/>
          <p:cNvPicPr>
            <a:picLocks noChangeAspect="1"/>
          </p:cNvPicPr>
          <p:nvPr/>
        </p:nvPicPr>
        <p:blipFill>
          <a:blip r:embed="rId4" cstate="print"/>
          <a:stretch>
            <a:fillRect/>
          </a:stretch>
        </p:blipFill>
        <p:spPr>
          <a:xfrm>
            <a:off x="3355101" y="3661959"/>
            <a:ext cx="681443" cy="681443"/>
          </a:xfrm>
          <a:prstGeom prst="rect">
            <a:avLst/>
          </a:prstGeom>
        </p:spPr>
      </p:pic>
      <p:pic>
        <p:nvPicPr>
          <p:cNvPr id="9" name="图片 8"/>
          <p:cNvPicPr>
            <a:picLocks noChangeAspect="1"/>
          </p:cNvPicPr>
          <p:nvPr/>
        </p:nvPicPr>
        <p:blipFill>
          <a:blip r:embed="rId4" cstate="print"/>
          <a:stretch>
            <a:fillRect/>
          </a:stretch>
        </p:blipFill>
        <p:spPr>
          <a:xfrm>
            <a:off x="5614389" y="2985510"/>
            <a:ext cx="681443" cy="681443"/>
          </a:xfrm>
          <a:prstGeom prst="rect">
            <a:avLst/>
          </a:prstGeom>
        </p:spPr>
      </p:pic>
      <p:pic>
        <p:nvPicPr>
          <p:cNvPr id="10" name="图片 9"/>
          <p:cNvPicPr>
            <a:picLocks noChangeAspect="1"/>
          </p:cNvPicPr>
          <p:nvPr/>
        </p:nvPicPr>
        <p:blipFill>
          <a:blip r:embed="rId4" cstate="print"/>
          <a:stretch>
            <a:fillRect/>
          </a:stretch>
        </p:blipFill>
        <p:spPr>
          <a:xfrm>
            <a:off x="2818987" y="1248638"/>
            <a:ext cx="681443" cy="681443"/>
          </a:xfrm>
          <a:prstGeom prst="rect">
            <a:avLst/>
          </a:prstGeom>
        </p:spPr>
      </p:pic>
      <p:cxnSp>
        <p:nvCxnSpPr>
          <p:cNvPr id="11" name="直线箭头连接符 10"/>
          <p:cNvCxnSpPr>
            <a:stCxn id="5" idx="3"/>
          </p:cNvCxnSpPr>
          <p:nvPr/>
        </p:nvCxnSpPr>
        <p:spPr>
          <a:xfrm flipV="1">
            <a:off x="2885419" y="2708267"/>
            <a:ext cx="1151125" cy="648890"/>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2" name="直线箭头连接符 11"/>
          <p:cNvCxnSpPr/>
          <p:nvPr/>
        </p:nvCxnSpPr>
        <p:spPr>
          <a:xfrm flipH="1" flipV="1">
            <a:off x="4539935" y="2916312"/>
            <a:ext cx="158181" cy="479762"/>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3" name="直线箭头连接符 12"/>
          <p:cNvCxnSpPr/>
          <p:nvPr/>
        </p:nvCxnSpPr>
        <p:spPr>
          <a:xfrm flipH="1">
            <a:off x="2547638" y="1825112"/>
            <a:ext cx="493208" cy="390605"/>
          </a:xfrm>
          <a:prstGeom prst="straightConnector1">
            <a:avLst/>
          </a:prstGeom>
          <a:ln>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 name="直线箭头连接符 13"/>
          <p:cNvCxnSpPr/>
          <p:nvPr/>
        </p:nvCxnSpPr>
        <p:spPr>
          <a:xfrm>
            <a:off x="2916626" y="3643074"/>
            <a:ext cx="583804" cy="166651"/>
          </a:xfrm>
          <a:prstGeom prst="straightConnector1">
            <a:avLst/>
          </a:prstGeom>
          <a:ln>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5" name="直线箭头连接符 14"/>
          <p:cNvCxnSpPr>
            <a:endCxn id="4" idx="1"/>
          </p:cNvCxnSpPr>
          <p:nvPr/>
        </p:nvCxnSpPr>
        <p:spPr>
          <a:xfrm>
            <a:off x="2642461" y="2472414"/>
            <a:ext cx="1465930" cy="149049"/>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6" name="直线箭头连接符 15"/>
          <p:cNvCxnSpPr/>
          <p:nvPr/>
        </p:nvCxnSpPr>
        <p:spPr>
          <a:xfrm>
            <a:off x="3296035" y="1836685"/>
            <a:ext cx="740515" cy="635729"/>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直线箭头连接符 16"/>
          <p:cNvCxnSpPr/>
          <p:nvPr/>
        </p:nvCxnSpPr>
        <p:spPr>
          <a:xfrm flipV="1">
            <a:off x="3740616" y="2916324"/>
            <a:ext cx="367777" cy="779241"/>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8" name="直线箭头连接符 17"/>
          <p:cNvCxnSpPr/>
          <p:nvPr/>
        </p:nvCxnSpPr>
        <p:spPr>
          <a:xfrm flipH="1">
            <a:off x="5187711" y="3542605"/>
            <a:ext cx="552622" cy="267118"/>
          </a:xfrm>
          <a:prstGeom prst="straightConnector1">
            <a:avLst/>
          </a:prstGeom>
          <a:ln>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p:nvPr/>
        </p:nvCxnSpPr>
        <p:spPr>
          <a:xfrm flipH="1" flipV="1">
            <a:off x="4698111" y="2848675"/>
            <a:ext cx="1042222" cy="379471"/>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20" name="文本框 19"/>
          <p:cNvSpPr txBox="1"/>
          <p:nvPr/>
        </p:nvSpPr>
        <p:spPr>
          <a:xfrm>
            <a:off x="4178628" y="2000033"/>
            <a:ext cx="811812" cy="369332"/>
          </a:xfrm>
          <a:prstGeom prst="rect">
            <a:avLst/>
          </a:prstGeom>
          <a:noFill/>
        </p:spPr>
        <p:txBody>
          <a:bodyPr wrap="square" rtlCol="0">
            <a:spAutoFit/>
          </a:bodyPr>
          <a:lstStyle/>
          <a:p>
            <a:r>
              <a:rPr kumimoji="1" lang="en-US" altLang="zh-CN" b="1" dirty="0" smtClean="0"/>
              <a:t>Alice</a:t>
            </a:r>
            <a:endParaRPr kumimoji="1" lang="zh-CN" altLang="en-US" b="1" dirty="0"/>
          </a:p>
        </p:txBody>
      </p:sp>
      <p:sp>
        <p:nvSpPr>
          <p:cNvPr id="21" name="文本框 20"/>
          <p:cNvSpPr txBox="1"/>
          <p:nvPr/>
        </p:nvSpPr>
        <p:spPr>
          <a:xfrm>
            <a:off x="4529440" y="3326220"/>
            <a:ext cx="819863" cy="369332"/>
          </a:xfrm>
          <a:prstGeom prst="rect">
            <a:avLst/>
          </a:prstGeom>
          <a:noFill/>
        </p:spPr>
        <p:txBody>
          <a:bodyPr wrap="square" rtlCol="0">
            <a:spAutoFit/>
          </a:bodyPr>
          <a:lstStyle/>
          <a:p>
            <a:r>
              <a:rPr kumimoji="1" lang="en-US" altLang="zh-CN" b="1" dirty="0" smtClean="0"/>
              <a:t>Mary</a:t>
            </a:r>
            <a:endParaRPr kumimoji="1" lang="zh-CN" altLang="en-US" sz="1400" b="1" dirty="0"/>
          </a:p>
        </p:txBody>
      </p:sp>
      <p:sp>
        <p:nvSpPr>
          <p:cNvPr id="22" name="文本框 21"/>
          <p:cNvSpPr txBox="1"/>
          <p:nvPr/>
        </p:nvSpPr>
        <p:spPr>
          <a:xfrm>
            <a:off x="2461614" y="2708267"/>
            <a:ext cx="967385" cy="369332"/>
          </a:xfrm>
          <a:prstGeom prst="rect">
            <a:avLst/>
          </a:prstGeom>
          <a:noFill/>
        </p:spPr>
        <p:txBody>
          <a:bodyPr wrap="square" rtlCol="0">
            <a:spAutoFit/>
          </a:bodyPr>
          <a:lstStyle/>
          <a:p>
            <a:r>
              <a:rPr kumimoji="1" lang="en-US" altLang="zh-CN" b="1" dirty="0" smtClean="0"/>
              <a:t>John</a:t>
            </a:r>
            <a:endParaRPr kumimoji="1" lang="zh-CN" altLang="en-US" sz="1400" b="1" dirty="0"/>
          </a:p>
        </p:txBody>
      </p:sp>
      <p:cxnSp>
        <p:nvCxnSpPr>
          <p:cNvPr id="23" name="直线箭头连接符 22"/>
          <p:cNvCxnSpPr/>
          <p:nvPr/>
        </p:nvCxnSpPr>
        <p:spPr>
          <a:xfrm>
            <a:off x="2353413" y="2601016"/>
            <a:ext cx="168049" cy="418720"/>
          </a:xfrm>
          <a:prstGeom prst="straightConnector1">
            <a:avLst/>
          </a:prstGeom>
          <a:ln>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4" name="直线箭头连接符 23"/>
          <p:cNvCxnSpPr/>
          <p:nvPr/>
        </p:nvCxnSpPr>
        <p:spPr>
          <a:xfrm flipH="1" flipV="1">
            <a:off x="2223709" y="2546521"/>
            <a:ext cx="200722" cy="469524"/>
          </a:xfrm>
          <a:prstGeom prst="straightConnector1">
            <a:avLst/>
          </a:prstGeom>
          <a:ln>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5" name="直线箭头连接符 24"/>
          <p:cNvCxnSpPr/>
          <p:nvPr/>
        </p:nvCxnSpPr>
        <p:spPr>
          <a:xfrm flipH="1">
            <a:off x="2916627" y="2848674"/>
            <a:ext cx="1119918" cy="693943"/>
          </a:xfrm>
          <a:prstGeom prst="straightConnector1">
            <a:avLst/>
          </a:prstGeom>
          <a:ln>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49" name="矩形 48"/>
          <p:cNvSpPr/>
          <p:nvPr/>
        </p:nvSpPr>
        <p:spPr>
          <a:xfrm>
            <a:off x="838200" y="4916281"/>
            <a:ext cx="7467600" cy="646331"/>
          </a:xfrm>
          <a:prstGeom prst="rect">
            <a:avLst/>
          </a:prstGeom>
        </p:spPr>
        <p:txBody>
          <a:bodyPr wrap="square">
            <a:spAutoFit/>
          </a:bodyPr>
          <a:lstStyle/>
          <a:p>
            <a:r>
              <a:rPr lang="en-US" altLang="zh-CN" dirty="0" smtClean="0"/>
              <a:t>Find </a:t>
            </a:r>
            <a:r>
              <a:rPr lang="en-US" altLang="zh-CN" dirty="0"/>
              <a:t>a set </a:t>
            </a:r>
            <a:r>
              <a:rPr lang="en-US" altLang="zh-CN" i="1" dirty="0"/>
              <a:t>S</a:t>
            </a:r>
            <a:r>
              <a:rPr lang="en-US" altLang="zh-CN" dirty="0"/>
              <a:t> of </a:t>
            </a:r>
            <a:r>
              <a:rPr lang="en-US" altLang="zh-CN" i="1" dirty="0"/>
              <a:t>k</a:t>
            </a:r>
            <a:r>
              <a:rPr lang="en-US" altLang="zh-CN" dirty="0"/>
              <a:t> initial </a:t>
            </a:r>
            <a:r>
              <a:rPr lang="en-US" altLang="zh-CN" dirty="0" smtClean="0"/>
              <a:t>followers to </a:t>
            </a:r>
            <a:r>
              <a:rPr lang="en-US" altLang="zh-CN" dirty="0"/>
              <a:t>follow user </a:t>
            </a:r>
            <a:r>
              <a:rPr lang="en-US" altLang="zh-CN" i="1" dirty="0"/>
              <a:t>v</a:t>
            </a:r>
            <a:r>
              <a:rPr lang="en-US" altLang="zh-CN" dirty="0"/>
              <a:t> such that the number of </a:t>
            </a:r>
            <a:r>
              <a:rPr lang="en-US" altLang="zh-CN" dirty="0" smtClean="0"/>
              <a:t>subsequent new followers </a:t>
            </a:r>
            <a:r>
              <a:rPr lang="en-US" altLang="zh-CN" dirty="0"/>
              <a:t>to follow </a:t>
            </a:r>
            <a:r>
              <a:rPr lang="en-US" altLang="zh-CN" i="1" dirty="0"/>
              <a:t>v</a:t>
            </a:r>
            <a:r>
              <a:rPr lang="en-US" altLang="zh-CN" dirty="0"/>
              <a:t> is maximized.</a:t>
            </a:r>
            <a:endParaRPr lang="zh-CN" altLang="en-US" dirty="0"/>
          </a:p>
        </p:txBody>
      </p:sp>
    </p:spTree>
    <p:extLst>
      <p:ext uri="{BB962C8B-B14F-4D97-AF65-F5344CB8AC3E}">
        <p14:creationId xmlns:p14="http://schemas.microsoft.com/office/powerpoint/2010/main" val="762721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 y="188913"/>
            <a:ext cx="8893418" cy="792162"/>
          </a:xfrm>
        </p:spPr>
        <p:txBody>
          <a:bodyPr/>
          <a:lstStyle/>
          <a:p>
            <a:r>
              <a:rPr kumimoji="1" lang="en-US" altLang="zh-CN" dirty="0" smtClean="0"/>
              <a:t>Application: Friend Recommendation</a:t>
            </a:r>
            <a:endParaRPr lang="zh-CN" altLang="en-US" dirty="0"/>
          </a:p>
        </p:txBody>
      </p:sp>
      <p:pic>
        <p:nvPicPr>
          <p:cNvPr id="4" name="图片 3"/>
          <p:cNvPicPr>
            <a:picLocks noChangeAspect="1"/>
          </p:cNvPicPr>
          <p:nvPr/>
        </p:nvPicPr>
        <p:blipFill>
          <a:blip r:embed="rId2" cstate="print"/>
          <a:stretch>
            <a:fillRect/>
          </a:stretch>
        </p:blipFill>
        <p:spPr>
          <a:xfrm>
            <a:off x="2719078" y="2219829"/>
            <a:ext cx="589723" cy="589723"/>
          </a:xfrm>
          <a:prstGeom prst="rect">
            <a:avLst/>
          </a:prstGeom>
          <a:ln>
            <a:solidFill>
              <a:srgbClr val="FF0000"/>
            </a:solidFill>
          </a:ln>
        </p:spPr>
      </p:pic>
      <p:pic>
        <p:nvPicPr>
          <p:cNvPr id="5" name="图片 4"/>
          <p:cNvPicPr>
            <a:picLocks noChangeAspect="1"/>
          </p:cNvPicPr>
          <p:nvPr/>
        </p:nvPicPr>
        <p:blipFill>
          <a:blip r:embed="rId3" cstate="print"/>
          <a:stretch>
            <a:fillRect/>
          </a:stretch>
        </p:blipFill>
        <p:spPr>
          <a:xfrm>
            <a:off x="3470353" y="3388722"/>
            <a:ext cx="609600" cy="609600"/>
          </a:xfrm>
          <a:prstGeom prst="rect">
            <a:avLst/>
          </a:prstGeom>
          <a:ln>
            <a:solidFill>
              <a:srgbClr val="0000FF"/>
            </a:solidFill>
          </a:ln>
        </p:spPr>
      </p:pic>
      <p:pic>
        <p:nvPicPr>
          <p:cNvPr id="6" name="图片 5"/>
          <p:cNvPicPr>
            <a:picLocks noChangeAspect="1"/>
          </p:cNvPicPr>
          <p:nvPr/>
        </p:nvPicPr>
        <p:blipFill>
          <a:blip r:embed="rId3" cstate="print"/>
          <a:stretch>
            <a:fillRect/>
          </a:stretch>
        </p:blipFill>
        <p:spPr>
          <a:xfrm>
            <a:off x="3650934" y="1562116"/>
            <a:ext cx="609600" cy="609600"/>
          </a:xfrm>
          <a:prstGeom prst="rect">
            <a:avLst/>
          </a:prstGeom>
          <a:ln>
            <a:solidFill>
              <a:srgbClr val="0000FF"/>
            </a:solidFill>
          </a:ln>
        </p:spPr>
      </p:pic>
      <p:pic>
        <p:nvPicPr>
          <p:cNvPr id="7" name="图片 6"/>
          <p:cNvPicPr>
            <a:picLocks noChangeAspect="1"/>
          </p:cNvPicPr>
          <p:nvPr/>
        </p:nvPicPr>
        <p:blipFill>
          <a:blip r:embed="rId4" cstate="print"/>
          <a:stretch>
            <a:fillRect/>
          </a:stretch>
        </p:blipFill>
        <p:spPr>
          <a:xfrm>
            <a:off x="5050916" y="3545992"/>
            <a:ext cx="681443" cy="681443"/>
          </a:xfrm>
          <a:prstGeom prst="rect">
            <a:avLst/>
          </a:prstGeom>
        </p:spPr>
      </p:pic>
      <p:pic>
        <p:nvPicPr>
          <p:cNvPr id="8" name="图片 7"/>
          <p:cNvPicPr>
            <a:picLocks noChangeAspect="1"/>
          </p:cNvPicPr>
          <p:nvPr/>
        </p:nvPicPr>
        <p:blipFill>
          <a:blip r:embed="rId4" cstate="print"/>
          <a:stretch>
            <a:fillRect/>
          </a:stretch>
        </p:blipFill>
        <p:spPr>
          <a:xfrm>
            <a:off x="4917995" y="1739374"/>
            <a:ext cx="681443" cy="681443"/>
          </a:xfrm>
          <a:prstGeom prst="rect">
            <a:avLst/>
          </a:prstGeom>
        </p:spPr>
      </p:pic>
      <p:pic>
        <p:nvPicPr>
          <p:cNvPr id="9" name="图片 8"/>
          <p:cNvPicPr>
            <a:picLocks noChangeAspect="1"/>
          </p:cNvPicPr>
          <p:nvPr/>
        </p:nvPicPr>
        <p:blipFill>
          <a:blip r:embed="rId4" cstate="print"/>
          <a:stretch>
            <a:fillRect/>
          </a:stretch>
        </p:blipFill>
        <p:spPr>
          <a:xfrm>
            <a:off x="5599438" y="2646727"/>
            <a:ext cx="681443" cy="681443"/>
          </a:xfrm>
          <a:prstGeom prst="rect">
            <a:avLst/>
          </a:prstGeom>
        </p:spPr>
      </p:pic>
      <p:cxnSp>
        <p:nvCxnSpPr>
          <p:cNvPr id="10" name="直线箭头连接符 31"/>
          <p:cNvCxnSpPr>
            <a:stCxn id="4" idx="3"/>
          </p:cNvCxnSpPr>
          <p:nvPr/>
        </p:nvCxnSpPr>
        <p:spPr>
          <a:xfrm flipV="1">
            <a:off x="3308801" y="2171728"/>
            <a:ext cx="342139" cy="342963"/>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1" name="直线箭头连接符 32"/>
          <p:cNvCxnSpPr/>
          <p:nvPr/>
        </p:nvCxnSpPr>
        <p:spPr>
          <a:xfrm>
            <a:off x="3167925" y="2809540"/>
            <a:ext cx="302428" cy="518618"/>
          </a:xfrm>
          <a:prstGeom prst="straightConnector1">
            <a:avLst/>
          </a:prstGeom>
          <a:ln>
            <a:solidFill>
              <a:srgbClr val="FF0000"/>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2" name="直线箭头连接符 33"/>
          <p:cNvCxnSpPr>
            <a:endCxn id="6" idx="3"/>
          </p:cNvCxnSpPr>
          <p:nvPr/>
        </p:nvCxnSpPr>
        <p:spPr>
          <a:xfrm flipH="1" flipV="1">
            <a:off x="4260540" y="1866916"/>
            <a:ext cx="814365" cy="85544"/>
          </a:xfrm>
          <a:prstGeom prst="straightConnector1">
            <a:avLst/>
          </a:prstGeom>
          <a:ln>
            <a:solidFill>
              <a:schemeClr val="tx1"/>
            </a:solidFill>
            <a:prstDash val="solid"/>
            <a:headEnd type="arrow"/>
            <a:tailEnd type="none"/>
          </a:ln>
        </p:spPr>
        <p:style>
          <a:lnRef idx="2">
            <a:schemeClr val="accent1"/>
          </a:lnRef>
          <a:fillRef idx="0">
            <a:schemeClr val="accent1"/>
          </a:fillRef>
          <a:effectRef idx="1">
            <a:schemeClr val="accent1"/>
          </a:effectRef>
          <a:fontRef idx="minor">
            <a:schemeClr val="tx1"/>
          </a:fontRef>
        </p:style>
      </p:cxnSp>
      <p:cxnSp>
        <p:nvCxnSpPr>
          <p:cNvPr id="13" name="直线箭头连接符 34"/>
          <p:cNvCxnSpPr/>
          <p:nvPr/>
        </p:nvCxnSpPr>
        <p:spPr>
          <a:xfrm flipH="1">
            <a:off x="5599444" y="3275752"/>
            <a:ext cx="340721" cy="508884"/>
          </a:xfrm>
          <a:prstGeom prst="straightConnector1">
            <a:avLst/>
          </a:prstGeom>
          <a:ln>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14" name="直线箭头连接符 35"/>
          <p:cNvCxnSpPr/>
          <p:nvPr/>
        </p:nvCxnSpPr>
        <p:spPr>
          <a:xfrm flipH="1">
            <a:off x="3384655" y="2227341"/>
            <a:ext cx="1666261" cy="443910"/>
          </a:xfrm>
          <a:prstGeom prst="straightConnector1">
            <a:avLst/>
          </a:prstGeom>
          <a:ln>
            <a:solidFill>
              <a:srgbClr val="FF0000"/>
            </a:solidFill>
            <a:prstDash val="sys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15" name="直线箭头连接符 36"/>
          <p:cNvCxnSpPr/>
          <p:nvPr/>
        </p:nvCxnSpPr>
        <p:spPr>
          <a:xfrm flipH="1" flipV="1">
            <a:off x="3384660" y="2740437"/>
            <a:ext cx="2347705" cy="307564"/>
          </a:xfrm>
          <a:prstGeom prst="straightConnector1">
            <a:avLst/>
          </a:prstGeom>
          <a:ln>
            <a:solidFill>
              <a:srgbClr val="FF0000"/>
            </a:solidFill>
            <a:prstDash val="sys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16" name="直线箭头连接符 37"/>
          <p:cNvCxnSpPr/>
          <p:nvPr/>
        </p:nvCxnSpPr>
        <p:spPr>
          <a:xfrm flipH="1" flipV="1">
            <a:off x="3384654" y="2798591"/>
            <a:ext cx="1819529" cy="1038452"/>
          </a:xfrm>
          <a:prstGeom prst="straightConnector1">
            <a:avLst/>
          </a:prstGeom>
          <a:ln>
            <a:solidFill>
              <a:srgbClr val="FF0000"/>
            </a:solidFill>
            <a:prstDash val="sysDash"/>
            <a:headEnd type="arrow"/>
            <a:tailEnd type="none"/>
          </a:ln>
        </p:spPr>
        <p:style>
          <a:lnRef idx="2">
            <a:schemeClr val="accent1"/>
          </a:lnRef>
          <a:fillRef idx="0">
            <a:schemeClr val="accent1"/>
          </a:fillRef>
          <a:effectRef idx="1">
            <a:schemeClr val="accent1"/>
          </a:effectRef>
          <a:fontRef idx="minor">
            <a:schemeClr val="tx1"/>
          </a:fontRef>
        </p:style>
      </p:cxnSp>
      <p:sp>
        <p:nvSpPr>
          <p:cNvPr id="17" name="文本框 38"/>
          <p:cNvSpPr txBox="1"/>
          <p:nvPr/>
        </p:nvSpPr>
        <p:spPr>
          <a:xfrm>
            <a:off x="2658541" y="1842924"/>
            <a:ext cx="811812" cy="369332"/>
          </a:xfrm>
          <a:prstGeom prst="rect">
            <a:avLst/>
          </a:prstGeom>
          <a:noFill/>
        </p:spPr>
        <p:txBody>
          <a:bodyPr wrap="square" rtlCol="0">
            <a:spAutoFit/>
          </a:bodyPr>
          <a:lstStyle/>
          <a:p>
            <a:r>
              <a:rPr kumimoji="1" lang="en-US" altLang="zh-CN" b="1" dirty="0" smtClean="0"/>
              <a:t>Ada</a:t>
            </a:r>
            <a:endParaRPr kumimoji="1" lang="zh-CN" altLang="en-US" b="1" dirty="0"/>
          </a:p>
        </p:txBody>
      </p:sp>
      <p:sp>
        <p:nvSpPr>
          <p:cNvPr id="18" name="文本框 39"/>
          <p:cNvSpPr txBox="1"/>
          <p:nvPr/>
        </p:nvSpPr>
        <p:spPr>
          <a:xfrm>
            <a:off x="3632607" y="1231708"/>
            <a:ext cx="659412" cy="369332"/>
          </a:xfrm>
          <a:prstGeom prst="rect">
            <a:avLst/>
          </a:prstGeom>
          <a:noFill/>
        </p:spPr>
        <p:txBody>
          <a:bodyPr wrap="square" rtlCol="0">
            <a:spAutoFit/>
          </a:bodyPr>
          <a:lstStyle/>
          <a:p>
            <a:r>
              <a:rPr kumimoji="1" lang="en-US" altLang="zh-CN" b="1" dirty="0" smtClean="0"/>
              <a:t>Bob</a:t>
            </a:r>
            <a:endParaRPr kumimoji="1" lang="zh-CN" altLang="en-US" sz="1400" b="1" dirty="0"/>
          </a:p>
        </p:txBody>
      </p:sp>
      <p:sp>
        <p:nvSpPr>
          <p:cNvPr id="19" name="文本框 40"/>
          <p:cNvSpPr txBox="1"/>
          <p:nvPr/>
        </p:nvSpPr>
        <p:spPr>
          <a:xfrm>
            <a:off x="3531844" y="3073426"/>
            <a:ext cx="811556" cy="369332"/>
          </a:xfrm>
          <a:prstGeom prst="rect">
            <a:avLst/>
          </a:prstGeom>
          <a:noFill/>
        </p:spPr>
        <p:txBody>
          <a:bodyPr wrap="square" rtlCol="0">
            <a:spAutoFit/>
          </a:bodyPr>
          <a:lstStyle/>
          <a:p>
            <a:r>
              <a:rPr kumimoji="1" lang="en-US" altLang="zh-CN" b="1" dirty="0" smtClean="0"/>
              <a:t>Mike</a:t>
            </a:r>
            <a:endParaRPr kumimoji="1" lang="zh-CN" altLang="en-US" sz="1400" b="1" dirty="0"/>
          </a:p>
        </p:txBody>
      </p:sp>
      <p:cxnSp>
        <p:nvCxnSpPr>
          <p:cNvPr id="20" name="直线箭头连接符 41"/>
          <p:cNvCxnSpPr/>
          <p:nvPr/>
        </p:nvCxnSpPr>
        <p:spPr>
          <a:xfrm>
            <a:off x="5469020" y="2322433"/>
            <a:ext cx="375215" cy="418004"/>
          </a:xfrm>
          <a:prstGeom prst="straightConnector1">
            <a:avLst/>
          </a:prstGeom>
          <a:ln>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cxnSp>
        <p:nvCxnSpPr>
          <p:cNvPr id="21" name="直线箭头连接符 42"/>
          <p:cNvCxnSpPr/>
          <p:nvPr/>
        </p:nvCxnSpPr>
        <p:spPr>
          <a:xfrm flipH="1" flipV="1">
            <a:off x="5377715" y="2363773"/>
            <a:ext cx="354644" cy="464214"/>
          </a:xfrm>
          <a:prstGeom prst="straightConnector1">
            <a:avLst/>
          </a:prstGeom>
          <a:ln>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pic>
        <p:nvPicPr>
          <p:cNvPr id="22" name="图片 21"/>
          <p:cNvPicPr>
            <a:picLocks noChangeAspect="1"/>
          </p:cNvPicPr>
          <p:nvPr/>
        </p:nvPicPr>
        <p:blipFill>
          <a:blip r:embed="rId4" cstate="print"/>
          <a:stretch>
            <a:fillRect/>
          </a:stretch>
        </p:blipFill>
        <p:spPr>
          <a:xfrm>
            <a:off x="2514606" y="3657600"/>
            <a:ext cx="681443" cy="681443"/>
          </a:xfrm>
          <a:prstGeom prst="rect">
            <a:avLst/>
          </a:prstGeom>
        </p:spPr>
      </p:pic>
      <p:cxnSp>
        <p:nvCxnSpPr>
          <p:cNvPr id="23" name="直线箭头连接符 44"/>
          <p:cNvCxnSpPr>
            <a:stCxn id="4" idx="2"/>
          </p:cNvCxnSpPr>
          <p:nvPr/>
        </p:nvCxnSpPr>
        <p:spPr>
          <a:xfrm flipH="1">
            <a:off x="2855322" y="2809540"/>
            <a:ext cx="158612" cy="755122"/>
          </a:xfrm>
          <a:prstGeom prst="straightConnector1">
            <a:avLst/>
          </a:prstGeom>
          <a:ln>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4" name="直线箭头连接符 45"/>
          <p:cNvCxnSpPr>
            <a:stCxn id="5" idx="1"/>
          </p:cNvCxnSpPr>
          <p:nvPr/>
        </p:nvCxnSpPr>
        <p:spPr>
          <a:xfrm flipH="1">
            <a:off x="3016778" y="3693525"/>
            <a:ext cx="453581" cy="143521"/>
          </a:xfrm>
          <a:prstGeom prst="straightConnector1">
            <a:avLst/>
          </a:prstGeom>
          <a:ln>
            <a:solidFill>
              <a:schemeClr val="tx1"/>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26" name="矩形 25"/>
          <p:cNvSpPr/>
          <p:nvPr/>
        </p:nvSpPr>
        <p:spPr>
          <a:xfrm>
            <a:off x="914400" y="4939036"/>
            <a:ext cx="7696200" cy="646331"/>
          </a:xfrm>
          <a:prstGeom prst="rect">
            <a:avLst/>
          </a:prstGeom>
        </p:spPr>
        <p:txBody>
          <a:bodyPr wrap="square">
            <a:spAutoFit/>
          </a:bodyPr>
          <a:lstStyle/>
          <a:p>
            <a:r>
              <a:rPr lang="en-US" altLang="zh-CN" dirty="0" smtClean="0"/>
              <a:t>Find </a:t>
            </a:r>
            <a:r>
              <a:rPr lang="en-US" altLang="zh-CN" dirty="0"/>
              <a:t>a set </a:t>
            </a:r>
            <a:r>
              <a:rPr lang="en-US" altLang="zh-CN" i="1" dirty="0"/>
              <a:t>S</a:t>
            </a:r>
            <a:r>
              <a:rPr lang="en-US" altLang="zh-CN" dirty="0"/>
              <a:t> of </a:t>
            </a:r>
            <a:r>
              <a:rPr lang="en-US" altLang="zh-CN" i="1" dirty="0"/>
              <a:t>k</a:t>
            </a:r>
            <a:r>
              <a:rPr lang="en-US" altLang="zh-CN" dirty="0"/>
              <a:t> </a:t>
            </a:r>
            <a:r>
              <a:rPr lang="en-US" altLang="zh-CN" dirty="0" smtClean="0"/>
              <a:t>initial </a:t>
            </a:r>
            <a:r>
              <a:rPr lang="en-US" altLang="zh-CN" dirty="0" err="1"/>
              <a:t>followees</a:t>
            </a:r>
            <a:r>
              <a:rPr lang="en-US" altLang="zh-CN" dirty="0"/>
              <a:t> for user </a:t>
            </a:r>
            <a:r>
              <a:rPr lang="en-US" altLang="zh-CN" i="1" dirty="0"/>
              <a:t>v</a:t>
            </a:r>
            <a:r>
              <a:rPr lang="en-US" altLang="zh-CN" dirty="0"/>
              <a:t> such that the total number of </a:t>
            </a:r>
            <a:r>
              <a:rPr lang="en-US" altLang="zh-CN" dirty="0" smtClean="0"/>
              <a:t>subsequent new </a:t>
            </a:r>
            <a:r>
              <a:rPr lang="en-US" altLang="zh-CN" dirty="0" err="1" smtClean="0"/>
              <a:t>followees</a:t>
            </a:r>
            <a:r>
              <a:rPr lang="en-US" altLang="zh-CN" dirty="0" smtClean="0"/>
              <a:t> </a:t>
            </a:r>
            <a:r>
              <a:rPr lang="en-US" altLang="zh-CN" dirty="0"/>
              <a:t>accepted by </a:t>
            </a:r>
            <a:r>
              <a:rPr lang="en-US" altLang="zh-CN" i="1" dirty="0"/>
              <a:t>v</a:t>
            </a:r>
            <a:r>
              <a:rPr lang="en-US" altLang="zh-CN" dirty="0"/>
              <a:t> is </a:t>
            </a:r>
            <a:r>
              <a:rPr lang="en-US" altLang="zh-CN" dirty="0" smtClean="0"/>
              <a:t>maximized.</a:t>
            </a:r>
            <a:endParaRPr lang="zh-CN" altLang="en-US" dirty="0"/>
          </a:p>
        </p:txBody>
      </p:sp>
    </p:spTree>
    <p:extLst>
      <p:ext uri="{BB962C8B-B14F-4D97-AF65-F5344CB8AC3E}">
        <p14:creationId xmlns:p14="http://schemas.microsoft.com/office/powerpoint/2010/main" val="33114272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Application Performance</a:t>
            </a:r>
            <a:endParaRPr kumimoji="1" lang="zh-CN" altLang="en-US" dirty="0"/>
          </a:p>
        </p:txBody>
      </p:sp>
      <p:pic>
        <p:nvPicPr>
          <p:cNvPr id="5" name="内容占位符 4"/>
          <p:cNvPicPr>
            <a:picLocks noGrp="1" noChangeAspect="1"/>
          </p:cNvPicPr>
          <p:nvPr>
            <p:ph idx="1"/>
          </p:nvPr>
        </p:nvPicPr>
        <p:blipFill rotWithShape="1">
          <a:blip r:embed="rId2"/>
          <a:srcRect l="1917" t="4167" r="-2511" b="-4167"/>
          <a:stretch/>
        </p:blipFill>
        <p:spPr>
          <a:xfrm>
            <a:off x="1828800" y="1066800"/>
            <a:ext cx="5384800" cy="2438400"/>
          </a:xfrm>
        </p:spPr>
      </p:pic>
      <p:sp>
        <p:nvSpPr>
          <p:cNvPr id="13" name="内容占位符 3"/>
          <p:cNvSpPr txBox="1">
            <a:spLocks/>
          </p:cNvSpPr>
          <p:nvPr/>
        </p:nvSpPr>
        <p:spPr bwMode="auto">
          <a:xfrm>
            <a:off x="838200" y="3581400"/>
            <a:ext cx="7543800" cy="27638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 typeface="Arial"/>
              <a:buChar char="•"/>
            </a:pPr>
            <a:r>
              <a:rPr lang="en-US" altLang="zh-CN" sz="2400" dirty="0" smtClean="0"/>
              <a:t>High</a:t>
            </a:r>
            <a:r>
              <a:rPr lang="zh-CN" altLang="en-US" sz="2400" dirty="0" smtClean="0"/>
              <a:t> </a:t>
            </a:r>
            <a:r>
              <a:rPr lang="en-US" altLang="zh-CN" sz="2400" dirty="0" smtClean="0"/>
              <a:t>degree</a:t>
            </a:r>
            <a:endParaRPr lang="en-US" altLang="zh-CN" sz="2400" dirty="0" smtClean="0"/>
          </a:p>
          <a:p>
            <a:pPr lvl="1"/>
            <a:r>
              <a:rPr lang="en-US" altLang="zh-CN" sz="2000" dirty="0" smtClean="0"/>
              <a:t>May select the users that do not have large inf</a:t>
            </a:r>
            <a:r>
              <a:rPr lang="en-US" altLang="zh-CN" sz="2000" dirty="0" smtClean="0"/>
              <a:t>luence</a:t>
            </a:r>
            <a:r>
              <a:rPr lang="zh-CN" altLang="en-US" sz="2000" dirty="0" smtClean="0"/>
              <a:t> </a:t>
            </a:r>
            <a:r>
              <a:rPr lang="en-US" altLang="zh-CN" sz="2000" dirty="0" smtClean="0"/>
              <a:t>during</a:t>
            </a:r>
            <a:r>
              <a:rPr lang="zh-CN" altLang="en-US" sz="2000" dirty="0" smtClean="0"/>
              <a:t> </a:t>
            </a:r>
            <a:r>
              <a:rPr lang="en-US" altLang="zh-CN" sz="2000" dirty="0" smtClean="0"/>
              <a:t>link</a:t>
            </a:r>
            <a:r>
              <a:rPr lang="zh-CN" altLang="en-US" sz="2000" dirty="0" smtClean="0"/>
              <a:t> </a:t>
            </a:r>
            <a:r>
              <a:rPr lang="en-US" altLang="zh-CN" sz="2000" dirty="0" smtClean="0"/>
              <a:t>diffusion</a:t>
            </a:r>
            <a:r>
              <a:rPr lang="zh-CN" altLang="en-US" sz="2000" dirty="0" smtClean="0"/>
              <a:t> </a:t>
            </a:r>
            <a:r>
              <a:rPr lang="en-US" altLang="zh-CN" sz="2000" dirty="0" smtClean="0"/>
              <a:t>process.</a:t>
            </a:r>
          </a:p>
          <a:p>
            <a:r>
              <a:rPr lang="en-US" altLang="zh-CN" sz="2400" dirty="0" smtClean="0"/>
              <a:t>Greedy</a:t>
            </a:r>
            <a:r>
              <a:rPr lang="zh-CN" altLang="en-US" sz="2400" dirty="0" smtClean="0"/>
              <a:t> </a:t>
            </a:r>
            <a:r>
              <a:rPr lang="en-US" altLang="zh-CN" sz="2400" dirty="0" smtClean="0"/>
              <a:t>algorithm</a:t>
            </a:r>
            <a:r>
              <a:rPr lang="zh-CN" altLang="en-US" sz="2400" dirty="0" smtClean="0"/>
              <a:t> </a:t>
            </a:r>
            <a:r>
              <a:rPr lang="en-US" altLang="zh-CN" sz="2400" dirty="0" smtClean="0"/>
              <a:t>with</a:t>
            </a:r>
            <a:r>
              <a:rPr lang="zh-CN" altLang="en-US" sz="2400" dirty="0" smtClean="0"/>
              <a:t> </a:t>
            </a:r>
            <a:r>
              <a:rPr lang="en-US" altLang="zh-CN" sz="2400" dirty="0" smtClean="0"/>
              <a:t>uniform</a:t>
            </a:r>
            <a:r>
              <a:rPr lang="zh-CN" altLang="en-US" sz="2400" dirty="0" smtClean="0"/>
              <a:t> </a:t>
            </a:r>
            <a:r>
              <a:rPr lang="en-US" altLang="zh-CN" sz="2400" dirty="0" smtClean="0"/>
              <a:t>configured</a:t>
            </a:r>
            <a:r>
              <a:rPr lang="zh-CN" altLang="en-US" sz="2400" dirty="0" smtClean="0"/>
              <a:t> </a:t>
            </a:r>
            <a:r>
              <a:rPr lang="en-US" altLang="zh-CN" sz="2400" dirty="0" smtClean="0"/>
              <a:t>influence</a:t>
            </a:r>
          </a:p>
          <a:p>
            <a:pPr lvl="1"/>
            <a:r>
              <a:rPr lang="en-US" altLang="zh-CN" sz="2000" dirty="0"/>
              <a:t>Can not accurately describe the influence between links</a:t>
            </a:r>
            <a:r>
              <a:rPr lang="en-US" altLang="zh-CN" sz="2000" dirty="0" smtClean="0"/>
              <a:t>.</a:t>
            </a:r>
          </a:p>
          <a:p>
            <a:r>
              <a:rPr lang="en-US" altLang="zh-CN" sz="2400" dirty="0" smtClean="0"/>
              <a:t>Greedy</a:t>
            </a:r>
            <a:r>
              <a:rPr lang="zh-CN" altLang="en-US" sz="2400" dirty="0" smtClean="0"/>
              <a:t> </a:t>
            </a:r>
            <a:r>
              <a:rPr lang="en-US" altLang="zh-CN" sz="2400" dirty="0" smtClean="0"/>
              <a:t>algorithm</a:t>
            </a:r>
            <a:r>
              <a:rPr lang="zh-CN" altLang="en-US" sz="2400" dirty="0" smtClean="0"/>
              <a:t> </a:t>
            </a:r>
            <a:r>
              <a:rPr lang="en-US" altLang="zh-CN" sz="2400" dirty="0" smtClean="0"/>
              <a:t>with</a:t>
            </a:r>
            <a:r>
              <a:rPr lang="zh-CN" altLang="en-US" sz="2400" dirty="0" smtClean="0"/>
              <a:t> </a:t>
            </a:r>
            <a:r>
              <a:rPr lang="en-US" altLang="zh-CN" sz="2400" dirty="0" smtClean="0"/>
              <a:t>learned</a:t>
            </a:r>
            <a:r>
              <a:rPr lang="zh-CN" altLang="en-US" sz="2400" dirty="0" smtClean="0"/>
              <a:t> </a:t>
            </a:r>
            <a:r>
              <a:rPr lang="en-US" altLang="zh-CN" sz="2400" dirty="0" smtClean="0"/>
              <a:t>influence</a:t>
            </a:r>
            <a:r>
              <a:rPr lang="zh-CN" altLang="en-US" sz="2400" dirty="0" smtClean="0"/>
              <a:t> </a:t>
            </a:r>
            <a:r>
              <a:rPr lang="en-US" altLang="zh-CN" sz="2400" dirty="0" smtClean="0"/>
              <a:t>by</a:t>
            </a:r>
            <a:r>
              <a:rPr lang="zh-CN" altLang="en-US" sz="2400" dirty="0" smtClean="0"/>
              <a:t> </a:t>
            </a:r>
            <a:r>
              <a:rPr lang="en-US" altLang="zh-CN" sz="2400" dirty="0" smtClean="0"/>
              <a:t>FCM</a:t>
            </a:r>
            <a:endParaRPr lang="en-US" altLang="zh-CN" sz="2400" dirty="0"/>
          </a:p>
          <a:p>
            <a:pPr lvl="1"/>
            <a:r>
              <a:rPr lang="en-US" altLang="zh-CN" sz="2000" dirty="0"/>
              <a:t>Distinguish the influence in different triad structures</a:t>
            </a:r>
            <a:r>
              <a:rPr lang="en-US" altLang="zh-CN" sz="2000" dirty="0" smtClean="0"/>
              <a:t>.</a:t>
            </a:r>
            <a:endParaRPr lang="zh-CN" altLang="en-US" sz="2000" dirty="0"/>
          </a:p>
        </p:txBody>
      </p:sp>
    </p:spTree>
    <p:extLst>
      <p:ext uri="{BB962C8B-B14F-4D97-AF65-F5344CB8AC3E}">
        <p14:creationId xmlns:p14="http://schemas.microsoft.com/office/powerpoint/2010/main" val="30012076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a:t>
            </a:r>
            <a:endParaRPr kumimoji="1" lang="zh-CN" altLang="en-US" dirty="0"/>
          </a:p>
        </p:txBody>
      </p:sp>
      <p:sp>
        <p:nvSpPr>
          <p:cNvPr id="3" name="内容占位符 2"/>
          <p:cNvSpPr>
            <a:spLocks noGrp="1"/>
          </p:cNvSpPr>
          <p:nvPr>
            <p:ph idx="1"/>
          </p:nvPr>
        </p:nvSpPr>
        <p:spPr/>
        <p:txBody>
          <a:bodyPr/>
          <a:lstStyle/>
          <a:p>
            <a:r>
              <a:rPr lang="en-US" altLang="zh-CN" sz="2000" dirty="0" smtClean="0"/>
              <a:t>Observations</a:t>
            </a:r>
          </a:p>
          <a:p>
            <a:pPr lvl="1"/>
            <a:r>
              <a:rPr lang="en-US" altLang="zh-CN" sz="1800" dirty="0" smtClean="0"/>
              <a:t>Conduct</a:t>
            </a:r>
            <a:r>
              <a:rPr lang="zh-CN" altLang="en-US" sz="1800" dirty="0" smtClean="0"/>
              <a:t> </a:t>
            </a:r>
            <a:r>
              <a:rPr lang="en-US" altLang="zh-CN" sz="1800" dirty="0" smtClean="0"/>
              <a:t>a</a:t>
            </a:r>
            <a:r>
              <a:rPr lang="zh-CN" altLang="en-US" sz="1800" dirty="0" smtClean="0"/>
              <a:t> </a:t>
            </a:r>
            <a:r>
              <a:rPr lang="en-US" altLang="zh-CN" sz="1800" dirty="0" smtClean="0"/>
              <a:t>randomization</a:t>
            </a:r>
            <a:r>
              <a:rPr lang="zh-CN" altLang="en-US" sz="1800" dirty="0" smtClean="0"/>
              <a:t> </a:t>
            </a:r>
            <a:r>
              <a:rPr lang="en-US" altLang="zh-CN" sz="1800" dirty="0" smtClean="0"/>
              <a:t>test</a:t>
            </a:r>
            <a:r>
              <a:rPr lang="zh-CN" altLang="en-US" sz="1800" dirty="0" smtClean="0"/>
              <a:t> </a:t>
            </a:r>
            <a:r>
              <a:rPr lang="en-US" altLang="zh-CN" sz="1800" dirty="0" smtClean="0"/>
              <a:t>to</a:t>
            </a:r>
            <a:r>
              <a:rPr lang="zh-CN" altLang="en-US" sz="1800" dirty="0" smtClean="0"/>
              <a:t> </a:t>
            </a:r>
            <a:r>
              <a:rPr lang="en-US" altLang="zh-CN" sz="1800" dirty="0" smtClean="0"/>
              <a:t>demonstrate</a:t>
            </a:r>
            <a:r>
              <a:rPr lang="zh-CN" altLang="en-US" sz="1800" dirty="0" smtClean="0"/>
              <a:t> </a:t>
            </a:r>
            <a:r>
              <a:rPr lang="en-US" altLang="zh-CN" sz="1800" dirty="0" smtClean="0"/>
              <a:t>the</a:t>
            </a:r>
            <a:r>
              <a:rPr lang="zh-CN" altLang="en-US" sz="1800" dirty="0" smtClean="0"/>
              <a:t> </a:t>
            </a:r>
            <a:r>
              <a:rPr lang="en-US" altLang="zh-CN" sz="1800" dirty="0" smtClean="0"/>
              <a:t>formation</a:t>
            </a:r>
            <a:r>
              <a:rPr lang="zh-CN" altLang="en-US" sz="1800" dirty="0" smtClean="0"/>
              <a:t> </a:t>
            </a:r>
            <a:r>
              <a:rPr lang="en-US" altLang="zh-CN" sz="1800" dirty="0" smtClean="0"/>
              <a:t>of</a:t>
            </a:r>
            <a:r>
              <a:rPr lang="zh-CN" altLang="en-US" sz="1800" dirty="0" smtClean="0"/>
              <a:t> </a:t>
            </a:r>
            <a:r>
              <a:rPr lang="en-US" altLang="zh-CN" sz="1800" dirty="0" smtClean="0"/>
              <a:t>two</a:t>
            </a:r>
            <a:r>
              <a:rPr lang="zh-CN" altLang="en-US" sz="1800" dirty="0" smtClean="0"/>
              <a:t> </a:t>
            </a:r>
            <a:r>
              <a:rPr lang="en-US" altLang="zh-CN" sz="1800" dirty="0" smtClean="0"/>
              <a:t>links</a:t>
            </a:r>
            <a:r>
              <a:rPr lang="zh-CN" altLang="en-US" sz="1800" dirty="0" smtClean="0"/>
              <a:t> </a:t>
            </a:r>
            <a:r>
              <a:rPr lang="en-US" altLang="zh-CN" sz="1800" dirty="0" smtClean="0"/>
              <a:t>in</a:t>
            </a:r>
            <a:r>
              <a:rPr lang="zh-CN" altLang="en-US" sz="1800" dirty="0" smtClean="0"/>
              <a:t> </a:t>
            </a:r>
            <a:r>
              <a:rPr lang="en-US" altLang="zh-CN" sz="1800" dirty="0" smtClean="0"/>
              <a:t>some</a:t>
            </a:r>
            <a:r>
              <a:rPr lang="zh-CN" altLang="en-US" sz="1800" dirty="0" smtClean="0"/>
              <a:t> </a:t>
            </a:r>
            <a:r>
              <a:rPr lang="en-US" altLang="zh-CN" sz="1800" dirty="0" smtClean="0"/>
              <a:t>triads</a:t>
            </a:r>
            <a:r>
              <a:rPr lang="zh-CN" altLang="en-US" sz="1800" dirty="0" smtClean="0"/>
              <a:t> </a:t>
            </a:r>
            <a:r>
              <a:rPr lang="en-US" altLang="zh-CN" sz="1800" dirty="0" smtClean="0"/>
              <a:t>is</a:t>
            </a:r>
            <a:r>
              <a:rPr lang="zh-CN" altLang="en-US" sz="1800" dirty="0" smtClean="0"/>
              <a:t> </a:t>
            </a:r>
            <a:r>
              <a:rPr lang="en-US" altLang="zh-CN" sz="1800" dirty="0" smtClean="0"/>
              <a:t>temporally</a:t>
            </a:r>
            <a:r>
              <a:rPr lang="zh-CN" altLang="en-US" sz="1800" dirty="0" smtClean="0"/>
              <a:t> </a:t>
            </a:r>
            <a:r>
              <a:rPr lang="en-US" altLang="zh-CN" sz="1800" dirty="0" smtClean="0"/>
              <a:t>dependent.</a:t>
            </a:r>
          </a:p>
          <a:p>
            <a:pPr lvl="1"/>
            <a:r>
              <a:rPr lang="en-US" altLang="zh-CN" sz="1800" dirty="0" smtClean="0"/>
              <a:t>The</a:t>
            </a:r>
            <a:r>
              <a:rPr lang="zh-CN" altLang="en-US" sz="1800" dirty="0" smtClean="0"/>
              <a:t> </a:t>
            </a:r>
            <a:r>
              <a:rPr lang="en-US" altLang="zh-CN" sz="1800" dirty="0" smtClean="0"/>
              <a:t>diffusion </a:t>
            </a:r>
            <a:r>
              <a:rPr lang="en-US" altLang="zh-CN" sz="1800" dirty="0"/>
              <a:t>effect between two links decays over </a:t>
            </a:r>
            <a:r>
              <a:rPr lang="en-US" altLang="zh-CN" sz="1800" dirty="0" smtClean="0"/>
              <a:t>time</a:t>
            </a:r>
            <a:r>
              <a:rPr lang="zh-CN" altLang="en-US" sz="1800" dirty="0" smtClean="0"/>
              <a:t>。</a:t>
            </a:r>
            <a:endParaRPr lang="en-US" altLang="zh-CN" sz="1800" dirty="0" smtClean="0"/>
          </a:p>
          <a:p>
            <a:pPr lvl="1"/>
            <a:r>
              <a:rPr lang="en-US" altLang="zh-CN" sz="1800" dirty="0"/>
              <a:t>A</a:t>
            </a:r>
            <a:r>
              <a:rPr lang="en-US" altLang="zh-CN" sz="1800" dirty="0" smtClean="0"/>
              <a:t> </a:t>
            </a:r>
            <a:r>
              <a:rPr lang="en-US" altLang="zh-CN" sz="1800" dirty="0"/>
              <a:t>two-way relationship between two users can trigger </a:t>
            </a:r>
            <a:r>
              <a:rPr lang="en-US" altLang="zh-CN" sz="1800" dirty="0"/>
              <a:t>more</a:t>
            </a:r>
            <a:r>
              <a:rPr lang="zh-CN" altLang="en-US" sz="1800" dirty="0"/>
              <a:t> </a:t>
            </a:r>
            <a:r>
              <a:rPr lang="en-US" altLang="zh-CN" sz="1800" dirty="0"/>
              <a:t>links </a:t>
            </a:r>
            <a:r>
              <a:rPr lang="en-US" altLang="zh-CN" sz="1800" dirty="0"/>
              <a:t>(+1%) than a one-way </a:t>
            </a:r>
            <a:r>
              <a:rPr lang="en-US" altLang="zh-CN" sz="1800" dirty="0" smtClean="0"/>
              <a:t>relationship</a:t>
            </a:r>
            <a:r>
              <a:rPr lang="zh-CN" altLang="en-US" sz="1800" dirty="0" smtClean="0"/>
              <a:t>。</a:t>
            </a:r>
            <a:endParaRPr lang="en-US" altLang="zh-CN" sz="1800" dirty="0" smtClean="0"/>
          </a:p>
          <a:p>
            <a:pPr lvl="1"/>
            <a:r>
              <a:rPr lang="en-US" altLang="zh-CN" sz="1800" dirty="0" smtClean="0"/>
              <a:t>A</a:t>
            </a:r>
            <a:r>
              <a:rPr lang="en-US" altLang="zh-CN" sz="1800" dirty="0" smtClean="0"/>
              <a:t> </a:t>
            </a:r>
            <a:r>
              <a:rPr lang="en-US" altLang="zh-CN" sz="1800" dirty="0"/>
              <a:t>relationship</a:t>
            </a:r>
            <a:r>
              <a:rPr lang="zh-CN" altLang="en-US" sz="1800" dirty="0"/>
              <a:t> </a:t>
            </a:r>
            <a:r>
              <a:rPr lang="en-US" altLang="zh-CN" sz="1800" dirty="0"/>
              <a:t>directed </a:t>
            </a:r>
            <a:r>
              <a:rPr lang="en-US" altLang="zh-CN" sz="1800" dirty="0"/>
              <a:t>from A  to C  improves the diffusion </a:t>
            </a:r>
            <a:r>
              <a:rPr lang="en-US" altLang="zh-CN" sz="1800" dirty="0"/>
              <a:t>likelihood</a:t>
            </a:r>
            <a:r>
              <a:rPr lang="zh-CN" altLang="en-US" sz="1800" dirty="0"/>
              <a:t> </a:t>
            </a:r>
            <a:r>
              <a:rPr lang="en-US" altLang="zh-CN" sz="1800" dirty="0"/>
              <a:t>from </a:t>
            </a:r>
            <a:r>
              <a:rPr lang="en-US" altLang="zh-CN" sz="1800" dirty="0"/>
              <a:t>A  following C  to B  following C  (+3-40%).</a:t>
            </a:r>
            <a:endParaRPr lang="en-US" altLang="zh-CN" sz="1800" dirty="0"/>
          </a:p>
          <a:p>
            <a:r>
              <a:rPr lang="en-US" altLang="zh-CN" sz="2000" dirty="0"/>
              <a:t>Propose a “following” link cascade model to</a:t>
            </a:r>
            <a:r>
              <a:rPr lang="zh-CN" altLang="en-US" sz="2000" dirty="0"/>
              <a:t> </a:t>
            </a:r>
            <a:r>
              <a:rPr lang="en-US" altLang="zh-CN" sz="2000" dirty="0"/>
              <a:t>depict the link diffusion process </a:t>
            </a:r>
            <a:r>
              <a:rPr lang="en-US" altLang="zh-CN" sz="2000" dirty="0" smtClean="0"/>
              <a:t>by </a:t>
            </a:r>
            <a:r>
              <a:rPr lang="en-US" altLang="zh-CN" sz="2000" dirty="0"/>
              <a:t>considering</a:t>
            </a:r>
            <a:r>
              <a:rPr lang="zh-CN" altLang="en-US" sz="2000" dirty="0"/>
              <a:t> </a:t>
            </a:r>
            <a:r>
              <a:rPr lang="en-US" altLang="zh-CN" sz="2000" dirty="0"/>
              <a:t>the time delay and different diffusion patterns.</a:t>
            </a:r>
          </a:p>
          <a:p>
            <a:r>
              <a:rPr lang="en-US" altLang="zh-CN" sz="2000" dirty="0" smtClean="0"/>
              <a:t>Learn the diffusion strength in different triadic</a:t>
            </a:r>
            <a:r>
              <a:rPr lang="zh-CN" altLang="en-US" sz="2000" dirty="0" smtClean="0"/>
              <a:t> </a:t>
            </a:r>
            <a:r>
              <a:rPr lang="en-US" altLang="zh-CN" sz="2000" dirty="0" smtClean="0"/>
              <a:t>structures by maximizing an objective function based</a:t>
            </a:r>
            <a:r>
              <a:rPr lang="zh-CN" altLang="en-US" sz="2000" dirty="0" smtClean="0"/>
              <a:t> </a:t>
            </a:r>
            <a:r>
              <a:rPr lang="en-US" altLang="zh-CN" sz="2000" dirty="0" smtClean="0"/>
              <a:t>on the</a:t>
            </a:r>
            <a:r>
              <a:rPr lang="zh-CN" altLang="en-US" sz="2000" dirty="0" smtClean="0"/>
              <a:t> </a:t>
            </a:r>
            <a:r>
              <a:rPr lang="en-US" altLang="zh-CN" sz="2000" dirty="0" smtClean="0"/>
              <a:t>proposed</a:t>
            </a:r>
            <a:r>
              <a:rPr lang="zh-CN" altLang="en-US" sz="2000" dirty="0" smtClean="0"/>
              <a:t> </a:t>
            </a:r>
            <a:r>
              <a:rPr lang="en-US" altLang="zh-CN" sz="2000" dirty="0" smtClean="0"/>
              <a:t>model.</a:t>
            </a:r>
            <a:endParaRPr lang="en-US" altLang="zh-CN" sz="2000" dirty="0" smtClean="0"/>
          </a:p>
          <a:p>
            <a:r>
              <a:rPr lang="en-US" altLang="zh-CN" sz="2000" dirty="0" smtClean="0"/>
              <a:t>Apply</a:t>
            </a:r>
            <a:r>
              <a:rPr lang="zh-CN" altLang="en-US" sz="2000" dirty="0" smtClean="0"/>
              <a:t> </a:t>
            </a:r>
            <a:r>
              <a:rPr lang="en-US" altLang="zh-CN" sz="2000" dirty="0" smtClean="0"/>
              <a:t>the</a:t>
            </a:r>
            <a:r>
              <a:rPr lang="zh-CN" altLang="en-US" sz="2000" dirty="0" smtClean="0"/>
              <a:t> </a:t>
            </a:r>
            <a:r>
              <a:rPr lang="en-US" altLang="zh-CN" sz="2000" dirty="0" smtClean="0"/>
              <a:t>model</a:t>
            </a:r>
            <a:r>
              <a:rPr lang="zh-CN" altLang="en-US" sz="2000" dirty="0" smtClean="0"/>
              <a:t> </a:t>
            </a:r>
            <a:r>
              <a:rPr lang="en-US" altLang="zh-CN" sz="2000" dirty="0" smtClean="0"/>
              <a:t>into</a:t>
            </a:r>
            <a:r>
              <a:rPr lang="en-US" altLang="zh-CN" sz="2000" dirty="0" smtClean="0"/>
              <a:t> </a:t>
            </a:r>
            <a:r>
              <a:rPr lang="en-US" altLang="zh-CN" sz="2000" dirty="0"/>
              <a:t>two specific influence </a:t>
            </a:r>
            <a:r>
              <a:rPr lang="en-US" altLang="zh-CN" sz="2000" dirty="0" smtClean="0"/>
              <a:t>maximization</a:t>
            </a:r>
            <a:r>
              <a:rPr lang="zh-CN" altLang="en-US" sz="2000" dirty="0" smtClean="0"/>
              <a:t> </a:t>
            </a:r>
            <a:r>
              <a:rPr lang="en-US" altLang="zh-CN" sz="2000" dirty="0" smtClean="0"/>
              <a:t>applications</a:t>
            </a:r>
            <a:r>
              <a:rPr lang="en-US" altLang="zh-CN" sz="2000" dirty="0"/>
              <a:t>, follower maximization and </a:t>
            </a:r>
            <a:r>
              <a:rPr lang="en-US" altLang="zh-CN" sz="2000" dirty="0" err="1" smtClean="0"/>
              <a:t>followee</a:t>
            </a:r>
            <a:r>
              <a:rPr lang="zh-CN" altLang="en-US" sz="2000" dirty="0" smtClean="0"/>
              <a:t> </a:t>
            </a:r>
            <a:r>
              <a:rPr lang="en-US" altLang="zh-CN" sz="2000" dirty="0" smtClean="0"/>
              <a:t>maximization.</a:t>
            </a:r>
            <a:endParaRPr lang="en-US" altLang="zh-CN" sz="2000" dirty="0"/>
          </a:p>
        </p:txBody>
      </p:sp>
    </p:spTree>
    <p:extLst>
      <p:ext uri="{BB962C8B-B14F-4D97-AF65-F5344CB8AC3E}">
        <p14:creationId xmlns:p14="http://schemas.microsoft.com/office/powerpoint/2010/main" val="3998545040"/>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228600" y="2286000"/>
            <a:ext cx="8686800" cy="1828800"/>
          </a:xfrm>
        </p:spPr>
        <p:txBody>
          <a:bodyPr>
            <a:noAutofit/>
          </a:bodyPr>
          <a:lstStyle/>
          <a:p>
            <a:r>
              <a:rPr lang="en-US" altLang="zh-CN" b="1" dirty="0" smtClean="0"/>
              <a:t>Thank </a:t>
            </a:r>
            <a:r>
              <a:rPr lang="en-US" altLang="zh-CN" b="1" dirty="0"/>
              <a:t>You</a:t>
            </a:r>
            <a:r>
              <a:rPr lang="en-US" altLang="zh-CN" sz="3200" b="1" dirty="0"/>
              <a:t/>
            </a:r>
            <a:br>
              <a:rPr lang="en-US" altLang="zh-CN" sz="3200" b="1" dirty="0"/>
            </a:br>
            <a:r>
              <a:rPr lang="en-US" altLang="zh-CN" sz="3200" b="1" dirty="0"/>
              <a:t/>
            </a:r>
            <a:br>
              <a:rPr lang="en-US" altLang="zh-CN" sz="3200" b="1" dirty="0"/>
            </a:br>
            <a:r>
              <a:rPr lang="en-US" altLang="zh-CN" sz="2800" dirty="0" err="1" smtClean="0"/>
              <a:t>Data</a:t>
            </a:r>
            <a:r>
              <a:rPr lang="en-US" altLang="zh-CN" sz="2800" dirty="0" err="1" smtClean="0"/>
              <a:t>&amp;</a:t>
            </a:r>
            <a:r>
              <a:rPr lang="en-US" altLang="zh-CN" sz="2800" dirty="0" err="1" smtClean="0"/>
              <a:t>Codes</a:t>
            </a:r>
            <a:r>
              <a:rPr lang="en-US" altLang="zh-CN" sz="2800" dirty="0" smtClean="0"/>
              <a:t>: http</a:t>
            </a:r>
            <a:r>
              <a:rPr lang="en-US" altLang="zh-CN" sz="2800" dirty="0"/>
              <a:t>://</a:t>
            </a:r>
            <a:r>
              <a:rPr lang="en-US" altLang="zh-CN" sz="2800" dirty="0" err="1"/>
              <a:t>cs.aminer.org</a:t>
            </a:r>
            <a:r>
              <a:rPr lang="en-US" altLang="zh-CN" sz="2800" dirty="0"/>
              <a:t>/</a:t>
            </a:r>
            <a:r>
              <a:rPr lang="en-US" altLang="zh-CN" sz="2800" dirty="0" err="1"/>
              <a:t>followinf</a:t>
            </a:r>
            <a:endParaRPr lang="en-US" altLang="zh-CN" sz="2000" dirty="0" smtClean="0">
              <a:solidFill>
                <a:schemeClr val="tx1"/>
              </a:solidFill>
              <a:latin typeface="微软雅黑" pitchFamily="34" charset="-122"/>
              <a:ea typeface="微软雅黑" pitchFamily="34" charset="-122"/>
            </a:endParaRPr>
          </a:p>
        </p:txBody>
      </p:sp>
      <p:pic>
        <p:nvPicPr>
          <p:cNvPr id="2" name="Picture 2" descr="E:\learning\research\Social_Action_Tracking\presentation\000-1-清华大学校徽_p1.png"/>
          <p:cNvPicPr>
            <a:picLocks noChangeAspect="1" noChangeArrowheads="1"/>
          </p:cNvPicPr>
          <p:nvPr/>
        </p:nvPicPr>
        <p:blipFill>
          <a:blip r:embed="rId3" cstate="print"/>
          <a:srcRect/>
          <a:stretch>
            <a:fillRect/>
          </a:stretch>
        </p:blipFill>
        <p:spPr bwMode="auto">
          <a:xfrm>
            <a:off x="7929838" y="0"/>
            <a:ext cx="1214162" cy="1219200"/>
          </a:xfrm>
          <a:prstGeom prst="rect">
            <a:avLst/>
          </a:prstGeom>
          <a:noFill/>
        </p:spPr>
      </p:pic>
    </p:spTree>
    <p:extLst>
      <p:ext uri="{BB962C8B-B14F-4D97-AF65-F5344CB8AC3E}">
        <p14:creationId xmlns:p14="http://schemas.microsoft.com/office/powerpoint/2010/main" val="18706896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clrChange>
              <a:clrFrom>
                <a:srgbClr val="FFFFFF"/>
              </a:clrFrom>
              <a:clrTo>
                <a:srgbClr val="FFFFFF">
                  <a:alpha val="0"/>
                </a:srgbClr>
              </a:clrTo>
            </a:clrChange>
          </a:blip>
          <a:srcRect r="-1587" b="3040"/>
          <a:stretch/>
        </p:blipFill>
        <p:spPr>
          <a:xfrm>
            <a:off x="7162800" y="1752600"/>
            <a:ext cx="821932" cy="1143000"/>
          </a:xfrm>
          <a:prstGeom prst="rect">
            <a:avLst/>
          </a:prstGeom>
        </p:spPr>
      </p:pic>
      <p:sp>
        <p:nvSpPr>
          <p:cNvPr id="2" name="Title 1"/>
          <p:cNvSpPr>
            <a:spLocks noGrp="1"/>
          </p:cNvSpPr>
          <p:nvPr>
            <p:ph type="title"/>
          </p:nvPr>
        </p:nvSpPr>
        <p:spPr/>
        <p:txBody>
          <a:bodyPr/>
          <a:lstStyle/>
          <a:p>
            <a:r>
              <a:rPr lang="en-US" dirty="0" smtClean="0"/>
              <a:t>“Love Obama”</a:t>
            </a:r>
            <a:endParaRPr lang="en-US" dirty="0"/>
          </a:p>
        </p:txBody>
      </p:sp>
      <p:pic>
        <p:nvPicPr>
          <p:cNvPr id="4" name="Picture 3"/>
          <p:cNvPicPr>
            <a:picLocks noChangeAspect="1"/>
          </p:cNvPicPr>
          <p:nvPr/>
        </p:nvPicPr>
        <p:blipFill>
          <a:blip r:embed="rId4"/>
          <a:stretch>
            <a:fillRect/>
          </a:stretch>
        </p:blipFill>
        <p:spPr>
          <a:xfrm>
            <a:off x="762000" y="1981200"/>
            <a:ext cx="1260000" cy="1260000"/>
          </a:xfrm>
          <a:prstGeom prst="rect">
            <a:avLst/>
          </a:prstGeom>
        </p:spPr>
      </p:pic>
      <p:pic>
        <p:nvPicPr>
          <p:cNvPr id="5" name="Picture 4"/>
          <p:cNvPicPr>
            <a:picLocks noChangeAspect="1"/>
          </p:cNvPicPr>
          <p:nvPr/>
        </p:nvPicPr>
        <p:blipFill>
          <a:blip r:embed="rId5"/>
          <a:stretch>
            <a:fillRect/>
          </a:stretch>
        </p:blipFill>
        <p:spPr>
          <a:xfrm>
            <a:off x="4191000" y="4267200"/>
            <a:ext cx="1260000" cy="1260000"/>
          </a:xfrm>
          <a:prstGeom prst="rect">
            <a:avLst/>
          </a:prstGeom>
        </p:spPr>
      </p:pic>
      <p:pic>
        <p:nvPicPr>
          <p:cNvPr id="6" name="Picture 5"/>
          <p:cNvPicPr>
            <a:picLocks noChangeAspect="1"/>
          </p:cNvPicPr>
          <p:nvPr/>
        </p:nvPicPr>
        <p:blipFill>
          <a:blip r:embed="rId6"/>
          <a:stretch>
            <a:fillRect/>
          </a:stretch>
        </p:blipFill>
        <p:spPr>
          <a:xfrm>
            <a:off x="2819400" y="2819400"/>
            <a:ext cx="1260000" cy="1260000"/>
          </a:xfrm>
          <a:prstGeom prst="rect">
            <a:avLst/>
          </a:prstGeom>
        </p:spPr>
      </p:pic>
      <p:pic>
        <p:nvPicPr>
          <p:cNvPr id="7" name="Picture 6"/>
          <p:cNvPicPr>
            <a:picLocks noChangeAspect="1"/>
          </p:cNvPicPr>
          <p:nvPr/>
        </p:nvPicPr>
        <p:blipFill>
          <a:blip r:embed="rId7"/>
          <a:stretch>
            <a:fillRect/>
          </a:stretch>
        </p:blipFill>
        <p:spPr>
          <a:xfrm>
            <a:off x="1600200" y="4495800"/>
            <a:ext cx="1260000" cy="1260000"/>
          </a:xfrm>
          <a:prstGeom prst="rect">
            <a:avLst/>
          </a:prstGeom>
        </p:spPr>
      </p:pic>
      <p:pic>
        <p:nvPicPr>
          <p:cNvPr id="9" name="Picture 8"/>
          <p:cNvPicPr>
            <a:picLocks noChangeAspect="1"/>
          </p:cNvPicPr>
          <p:nvPr/>
        </p:nvPicPr>
        <p:blipFill>
          <a:blip r:embed="rId8"/>
          <a:stretch>
            <a:fillRect/>
          </a:stretch>
        </p:blipFill>
        <p:spPr>
          <a:xfrm>
            <a:off x="5105400" y="2590800"/>
            <a:ext cx="1260000" cy="1260000"/>
          </a:xfrm>
          <a:prstGeom prst="rect">
            <a:avLst/>
          </a:prstGeom>
        </p:spPr>
      </p:pic>
      <p:pic>
        <p:nvPicPr>
          <p:cNvPr id="10" name="Picture 9"/>
          <p:cNvPicPr>
            <a:picLocks noChangeAspect="1"/>
          </p:cNvPicPr>
          <p:nvPr/>
        </p:nvPicPr>
        <p:blipFill>
          <a:blip r:embed="rId9"/>
          <a:stretch>
            <a:fillRect/>
          </a:stretch>
        </p:blipFill>
        <p:spPr>
          <a:xfrm>
            <a:off x="6858000" y="3810000"/>
            <a:ext cx="1260000" cy="1260000"/>
          </a:xfrm>
          <a:prstGeom prst="rect">
            <a:avLst/>
          </a:prstGeom>
        </p:spPr>
      </p:pic>
      <p:cxnSp>
        <p:nvCxnSpPr>
          <p:cNvPr id="12" name="Straight Connector 11"/>
          <p:cNvCxnSpPr>
            <a:stCxn id="42" idx="4"/>
            <a:endCxn id="10" idx="0"/>
          </p:cNvCxnSpPr>
          <p:nvPr/>
        </p:nvCxnSpPr>
        <p:spPr>
          <a:xfrm flipH="1">
            <a:off x="7488000" y="2971800"/>
            <a:ext cx="132000" cy="838200"/>
          </a:xfrm>
          <a:prstGeom prst="line">
            <a:avLst/>
          </a:prstGeom>
          <a:ln w="381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9" idx="3"/>
          </p:cNvCxnSpPr>
          <p:nvPr/>
        </p:nvCxnSpPr>
        <p:spPr>
          <a:xfrm flipH="1">
            <a:off x="6365400" y="2743200"/>
            <a:ext cx="645000" cy="477600"/>
          </a:xfrm>
          <a:prstGeom prst="line">
            <a:avLst/>
          </a:prstGeom>
          <a:ln w="381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55" idx="6"/>
          </p:cNvCxnSpPr>
          <p:nvPr/>
        </p:nvCxnSpPr>
        <p:spPr>
          <a:xfrm flipH="1">
            <a:off x="5486404" y="4648200"/>
            <a:ext cx="1295401" cy="342900"/>
          </a:xfrm>
          <a:prstGeom prst="line">
            <a:avLst/>
          </a:prstGeom>
          <a:ln w="381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2057404" y="2971800"/>
            <a:ext cx="685801" cy="304800"/>
          </a:xfrm>
          <a:prstGeom prst="line">
            <a:avLst/>
          </a:prstGeom>
          <a:ln w="381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47" idx="3"/>
          </p:cNvCxnSpPr>
          <p:nvPr/>
        </p:nvCxnSpPr>
        <p:spPr>
          <a:xfrm flipH="1">
            <a:off x="4953003" y="3772694"/>
            <a:ext cx="277064" cy="570707"/>
          </a:xfrm>
          <a:prstGeom prst="line">
            <a:avLst/>
          </a:prstGeom>
          <a:ln w="381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3810004" y="4038600"/>
            <a:ext cx="457201" cy="533400"/>
          </a:xfrm>
          <a:prstGeom prst="line">
            <a:avLst/>
          </a:prstGeom>
          <a:ln w="381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14600" y="4038600"/>
            <a:ext cx="457200" cy="457200"/>
          </a:xfrm>
          <a:prstGeom prst="line">
            <a:avLst/>
          </a:prstGeom>
          <a:ln w="381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447800" y="3352800"/>
            <a:ext cx="533400" cy="1143000"/>
          </a:xfrm>
          <a:prstGeom prst="line">
            <a:avLst/>
          </a:prstGeom>
          <a:ln w="381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248400" y="3733800"/>
            <a:ext cx="685800" cy="304800"/>
          </a:xfrm>
          <a:prstGeom prst="line">
            <a:avLst/>
          </a:prstGeom>
          <a:ln w="381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6934200" y="1676400"/>
            <a:ext cx="1371600" cy="1295400"/>
          </a:xfrm>
          <a:prstGeom prst="ellipse">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6781800" y="3810000"/>
            <a:ext cx="1371600" cy="1295400"/>
          </a:xfrm>
          <a:prstGeom prst="ellipse">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5029200" y="2667000"/>
            <a:ext cx="1371600" cy="1295400"/>
          </a:xfrm>
          <a:prstGeom prst="ellipse">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712536" y="2044032"/>
            <a:ext cx="1371600" cy="1295400"/>
          </a:xfrm>
          <a:prstGeom prst="ellipse">
            <a:avLst/>
          </a:prstGeom>
          <a:noFill/>
          <a:ln w="76200" cmpd="sng">
            <a:solidFill>
              <a:srgbClr val="00C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1524000" y="4495800"/>
            <a:ext cx="1371600" cy="1295400"/>
          </a:xfrm>
          <a:prstGeom prst="ellipse">
            <a:avLst/>
          </a:prstGeom>
          <a:noFill/>
          <a:ln w="76200" cmpd="sng">
            <a:solidFill>
              <a:srgbClr val="00C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2779296" y="2842128"/>
            <a:ext cx="1371600" cy="1295400"/>
          </a:xfrm>
          <a:prstGeom prst="ellipse">
            <a:avLst/>
          </a:prstGeom>
          <a:noFill/>
          <a:ln w="76200" cmpd="sng">
            <a:solidFill>
              <a:srgbClr val="00C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4114800" y="4343400"/>
            <a:ext cx="1371600" cy="1295400"/>
          </a:xfrm>
          <a:prstGeom prst="ellipse">
            <a:avLst/>
          </a:prstGeom>
          <a:noFill/>
          <a:ln w="76200" cmpd="sng">
            <a:solidFill>
              <a:srgbClr val="00C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Callout 56"/>
          <p:cNvSpPr/>
          <p:nvPr/>
        </p:nvSpPr>
        <p:spPr>
          <a:xfrm>
            <a:off x="609600" y="1295400"/>
            <a:ext cx="1981200" cy="609600"/>
          </a:xfrm>
          <a:prstGeom prst="wedgeEllipseCallout">
            <a:avLst>
              <a:gd name="adj1" fmla="val -8687"/>
              <a:gd name="adj2" fmla="val 80044"/>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I love Obama</a:t>
            </a:r>
            <a:endParaRPr lang="en-US" sz="1600" dirty="0">
              <a:solidFill>
                <a:schemeClr val="tx1"/>
              </a:solidFill>
            </a:endParaRPr>
          </a:p>
        </p:txBody>
      </p:sp>
      <p:sp>
        <p:nvSpPr>
          <p:cNvPr id="58" name="Oval Callout 57"/>
          <p:cNvSpPr/>
          <p:nvPr/>
        </p:nvSpPr>
        <p:spPr>
          <a:xfrm>
            <a:off x="228600" y="3886200"/>
            <a:ext cx="1981200" cy="609600"/>
          </a:xfrm>
          <a:prstGeom prst="wedgeEllipseCallout">
            <a:avLst>
              <a:gd name="adj1" fmla="val 29100"/>
              <a:gd name="adj2" fmla="val 91009"/>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latin typeface="Sans-serif"/>
                <a:cs typeface="Sans-serif"/>
              </a:rPr>
              <a:t>Obama is great</a:t>
            </a:r>
            <a:r>
              <a:rPr lang="en-US" sz="1600" dirty="0" smtClean="0">
                <a:solidFill>
                  <a:schemeClr val="tx1"/>
                </a:solidFill>
              </a:rPr>
              <a:t>!</a:t>
            </a:r>
            <a:endParaRPr lang="en-US" sz="1600" dirty="0">
              <a:solidFill>
                <a:schemeClr val="tx1"/>
              </a:solidFill>
            </a:endParaRPr>
          </a:p>
        </p:txBody>
      </p:sp>
      <p:sp>
        <p:nvSpPr>
          <p:cNvPr id="59" name="Oval Callout 58"/>
          <p:cNvSpPr/>
          <p:nvPr/>
        </p:nvSpPr>
        <p:spPr>
          <a:xfrm>
            <a:off x="2514600" y="2057400"/>
            <a:ext cx="1981200" cy="609600"/>
          </a:xfrm>
          <a:prstGeom prst="wedgeEllipseCallout">
            <a:avLst>
              <a:gd name="adj1" fmla="val 1434"/>
              <a:gd name="adj2" fmla="val 99781"/>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Obama is fantastic</a:t>
            </a:r>
            <a:endParaRPr lang="en-US" sz="1600" dirty="0">
              <a:solidFill>
                <a:schemeClr val="tx1"/>
              </a:solidFill>
            </a:endParaRPr>
          </a:p>
        </p:txBody>
      </p:sp>
      <p:sp>
        <p:nvSpPr>
          <p:cNvPr id="60" name="Oval Callout 59"/>
          <p:cNvSpPr/>
          <p:nvPr/>
        </p:nvSpPr>
        <p:spPr>
          <a:xfrm>
            <a:off x="4876800" y="1219200"/>
            <a:ext cx="2667000" cy="685800"/>
          </a:xfrm>
          <a:prstGeom prst="wedgeEllipseCallout">
            <a:avLst>
              <a:gd name="adj1" fmla="val 29947"/>
              <a:gd name="adj2" fmla="val 90278"/>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solidFill>
                  <a:schemeClr val="tx1"/>
                </a:solidFill>
              </a:rPr>
              <a:t>I hate Obama, the worst president ever</a:t>
            </a:r>
            <a:endParaRPr lang="en-US" sz="1600" dirty="0">
              <a:solidFill>
                <a:schemeClr val="tx1"/>
              </a:solidFill>
            </a:endParaRPr>
          </a:p>
        </p:txBody>
      </p:sp>
      <p:sp>
        <p:nvSpPr>
          <p:cNvPr id="61" name="Oval Callout 60"/>
          <p:cNvSpPr/>
          <p:nvPr/>
        </p:nvSpPr>
        <p:spPr>
          <a:xfrm>
            <a:off x="6172200" y="5334000"/>
            <a:ext cx="2209800" cy="685800"/>
          </a:xfrm>
          <a:prstGeom prst="wedgeEllipseCallout">
            <a:avLst>
              <a:gd name="adj1" fmla="val 7391"/>
              <a:gd name="adj2" fmla="val -98806"/>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solidFill>
                  <a:schemeClr val="tx1"/>
                </a:solidFill>
              </a:rPr>
              <a:t>He cannot be the next president!</a:t>
            </a:r>
            <a:endParaRPr lang="en-US" sz="1600" dirty="0">
              <a:solidFill>
                <a:schemeClr val="tx1"/>
              </a:solidFill>
            </a:endParaRPr>
          </a:p>
        </p:txBody>
      </p:sp>
      <p:sp>
        <p:nvSpPr>
          <p:cNvPr id="62" name="Oval Callout 61"/>
          <p:cNvSpPr/>
          <p:nvPr/>
        </p:nvSpPr>
        <p:spPr>
          <a:xfrm>
            <a:off x="5181600" y="4038600"/>
            <a:ext cx="1676400" cy="685800"/>
          </a:xfrm>
          <a:prstGeom prst="wedgeEllipseCallout">
            <a:avLst>
              <a:gd name="adj1" fmla="val -10153"/>
              <a:gd name="adj2" fmla="val -85161"/>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dirty="0" smtClean="0">
                <a:solidFill>
                  <a:schemeClr val="tx1"/>
                </a:solidFill>
              </a:rPr>
              <a:t>No Obama in 2012!</a:t>
            </a:r>
            <a:endParaRPr lang="en-US" sz="1600" dirty="0">
              <a:solidFill>
                <a:schemeClr val="tx1"/>
              </a:solidFill>
            </a:endParaRPr>
          </a:p>
        </p:txBody>
      </p:sp>
      <p:sp>
        <p:nvSpPr>
          <p:cNvPr id="63" name="Oval 62"/>
          <p:cNvSpPr/>
          <p:nvPr/>
        </p:nvSpPr>
        <p:spPr>
          <a:xfrm>
            <a:off x="2514600" y="6172200"/>
            <a:ext cx="228600" cy="228600"/>
          </a:xfrm>
          <a:prstGeom prst="ellipse">
            <a:avLst/>
          </a:prstGeom>
          <a:noFill/>
          <a:ln w="38100" cmpd="sng">
            <a:solidFill>
              <a:srgbClr val="00C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2895600" y="6096000"/>
            <a:ext cx="1524000" cy="381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Positive</a:t>
            </a:r>
            <a:endParaRPr lang="en-US" sz="1600" dirty="0">
              <a:solidFill>
                <a:srgbClr val="000000"/>
              </a:solidFill>
            </a:endParaRPr>
          </a:p>
        </p:txBody>
      </p:sp>
      <p:sp>
        <p:nvSpPr>
          <p:cNvPr id="65" name="Oval 64"/>
          <p:cNvSpPr/>
          <p:nvPr/>
        </p:nvSpPr>
        <p:spPr>
          <a:xfrm>
            <a:off x="4038600" y="6172200"/>
            <a:ext cx="228600" cy="22860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4419600" y="6096000"/>
            <a:ext cx="1524000" cy="381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Negative</a:t>
            </a:r>
            <a:endParaRPr lang="en-US" sz="1600" dirty="0">
              <a:solidFill>
                <a:srgbClr val="000000"/>
              </a:solidFill>
            </a:endParaRPr>
          </a:p>
        </p:txBody>
      </p:sp>
    </p:spTree>
    <p:extLst>
      <p:ext uri="{BB962C8B-B14F-4D97-AF65-F5344CB8AC3E}">
        <p14:creationId xmlns:p14="http://schemas.microsoft.com/office/powerpoint/2010/main" val="3495840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linds(horizontal)">
                                      <p:cBhvr>
                                        <p:cTn id="7" dur="500"/>
                                        <p:tgtEl>
                                          <p:spTgt spid="5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blinds(horizontal)">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blinds(horizontal)">
                                      <p:cBhvr>
                                        <p:cTn id="15" dur="500"/>
                                        <p:tgtEl>
                                          <p:spTgt spid="5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blinds(horizontal)">
                                      <p:cBhvr>
                                        <p:cTn id="18" dur="500"/>
                                        <p:tgtEl>
                                          <p:spTgt spid="54"/>
                                        </p:tgtEl>
                                      </p:cBhvr>
                                    </p:animEffect>
                                  </p:childTnLst>
                                </p:cTn>
                              </p:par>
                            </p:childTnLst>
                          </p:cTn>
                        </p:par>
                        <p:par>
                          <p:cTn id="19" fill="hold">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blinds(horizontal)">
                                      <p:cBhvr>
                                        <p:cTn id="22" dur="500"/>
                                        <p:tgtEl>
                                          <p:spTgt spid="5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blinds(horizontal)">
                                      <p:cBhvr>
                                        <p:cTn id="25" dur="500"/>
                                        <p:tgtEl>
                                          <p:spTgt spid="52"/>
                                        </p:tgtEl>
                                      </p:cBhvr>
                                    </p:animEffect>
                                  </p:childTnLst>
                                </p:cTn>
                              </p:par>
                            </p:childTnLst>
                          </p:cTn>
                        </p:par>
                        <p:par>
                          <p:cTn id="26" fill="hold">
                            <p:stCondLst>
                              <p:cond delay="1000"/>
                            </p:stCondLst>
                            <p:childTnLst>
                              <p:par>
                                <p:cTn id="27" presetID="3" presetClass="entr" presetSubtype="1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blinds(horizontal)">
                                      <p:cBhvr>
                                        <p:cTn id="29" dur="500"/>
                                        <p:tgtEl>
                                          <p:spTgt spid="5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blinds(horizontal)">
                                      <p:cBhvr>
                                        <p:cTn id="34" dur="500"/>
                                        <p:tgtEl>
                                          <p:spTgt spid="4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blinds(horizontal)">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blinds(horizontal)">
                                      <p:cBhvr>
                                        <p:cTn id="42" dur="500"/>
                                        <p:tgtEl>
                                          <p:spTgt spid="47"/>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blinds(horizontal)">
                                      <p:cBhvr>
                                        <p:cTn id="45" dur="500"/>
                                        <p:tgtEl>
                                          <p:spTgt spid="62"/>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blinds(horizontal)">
                                      <p:cBhvr>
                                        <p:cTn id="48" dur="500"/>
                                        <p:tgtEl>
                                          <p:spTgt spid="46"/>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blinds(horizontal)">
                                      <p:cBhvr>
                                        <p:cTn id="5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6" grpId="0" animBg="1"/>
      <p:bldP spid="47" grpId="0" animBg="1"/>
      <p:bldP spid="50" grpId="0" animBg="1"/>
      <p:bldP spid="52" grpId="0" animBg="1"/>
      <p:bldP spid="54" grpId="0" animBg="1"/>
      <p:bldP spid="55" grpId="0" animBg="1"/>
      <p:bldP spid="57" grpId="0" animBg="1"/>
      <p:bldP spid="58" grpId="0" animBg="1"/>
      <p:bldP spid="59" grpId="0" animBg="1"/>
      <p:bldP spid="60" grpId="0" animBg="1"/>
      <p:bldP spid="61" grpId="0" animBg="1"/>
      <p:bldP spid="6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idx="4294967295"/>
          </p:nvPr>
        </p:nvSpPr>
        <p:spPr/>
        <p:txBody>
          <a:bodyPr/>
          <a:lstStyle/>
          <a:p>
            <a:r>
              <a:rPr lang="en-US" altLang="zh-CN" dirty="0" smtClean="0">
                <a:latin typeface="Arial" charset="0"/>
                <a:ea typeface="宋体" charset="0"/>
              </a:rPr>
              <a:t>Influence Maximization</a:t>
            </a:r>
            <a:endParaRPr lang="zh-CN" altLang="en-US" dirty="0">
              <a:latin typeface="Arial" charset="0"/>
              <a:ea typeface="宋体" charset="0"/>
            </a:endParaRPr>
          </a:p>
        </p:txBody>
      </p:sp>
      <p:sp>
        <p:nvSpPr>
          <p:cNvPr id="15362" name="内容占位符 2"/>
          <p:cNvSpPr>
            <a:spLocks noGrp="1"/>
          </p:cNvSpPr>
          <p:nvPr>
            <p:ph idx="4294967295"/>
          </p:nvPr>
        </p:nvSpPr>
        <p:spPr>
          <a:xfrm>
            <a:off x="323850" y="1066800"/>
            <a:ext cx="8820150" cy="4929188"/>
          </a:xfrm>
        </p:spPr>
        <p:txBody>
          <a:bodyPr/>
          <a:lstStyle/>
          <a:p>
            <a:pPr marL="342900" lvl="1" indent="-342900">
              <a:buFontTx/>
              <a:buChar char="•"/>
            </a:pPr>
            <a:r>
              <a:rPr lang="en-US" altLang="zh-CN" dirty="0" smtClean="0"/>
              <a:t>Initially targeting a few “influential” seeds, to trigger a maximal number of individuals to adopt the opinions/products through friend recommendation.</a:t>
            </a:r>
            <a:endParaRPr lang="en-US" altLang="zh-CN" sz="2800" dirty="0" smtClean="0">
              <a:latin typeface="Arial" charset="0"/>
              <a:ea typeface="宋体" charset="0"/>
            </a:endParaRPr>
          </a:p>
          <a:p>
            <a:pPr lvl="1"/>
            <a:endParaRPr lang="en-US" altLang="zh-CN" sz="2000" dirty="0">
              <a:latin typeface="Arial" charset="0"/>
              <a:ea typeface="宋体" charset="0"/>
            </a:endParaRPr>
          </a:p>
          <a:p>
            <a:pPr lvl="1"/>
            <a:endParaRPr lang="en-US" altLang="zh-CN" sz="2000" dirty="0" smtClean="0">
              <a:latin typeface="Arial" charset="0"/>
              <a:ea typeface="宋体" charset="0"/>
            </a:endParaRPr>
          </a:p>
          <a:p>
            <a:pPr lvl="1"/>
            <a:endParaRPr lang="en-US" altLang="zh-CN" sz="2000" dirty="0">
              <a:latin typeface="Arial" charset="0"/>
              <a:ea typeface="宋体" charset="0"/>
            </a:endParaRPr>
          </a:p>
          <a:p>
            <a:pPr lvl="1"/>
            <a:endParaRPr lang="en-US" altLang="zh-CN" sz="2000" dirty="0" smtClean="0">
              <a:latin typeface="Arial" charset="0"/>
              <a:ea typeface="宋体" charset="0"/>
            </a:endParaRPr>
          </a:p>
          <a:p>
            <a:pPr lvl="1"/>
            <a:endParaRPr lang="en-US" altLang="zh-CN" sz="2000" dirty="0">
              <a:latin typeface="Arial" charset="0"/>
              <a:ea typeface="宋体" charset="0"/>
            </a:endParaRPr>
          </a:p>
          <a:p>
            <a:pPr lvl="1"/>
            <a:endParaRPr lang="en-US" altLang="zh-CN" sz="2000" dirty="0" smtClean="0">
              <a:latin typeface="Arial" charset="0"/>
              <a:ea typeface="宋体" charset="0"/>
            </a:endParaRPr>
          </a:p>
          <a:p>
            <a:pPr lvl="1"/>
            <a:endParaRPr lang="en-US" altLang="zh-CN" sz="2000" dirty="0">
              <a:latin typeface="Arial" charset="0"/>
              <a:ea typeface="宋体" charset="0"/>
            </a:endParaRPr>
          </a:p>
          <a:p>
            <a:pPr lvl="1"/>
            <a:endParaRPr lang="en-US" altLang="zh-CN" sz="2000" dirty="0" smtClean="0">
              <a:latin typeface="Arial" charset="0"/>
              <a:ea typeface="宋体" charset="0"/>
            </a:endParaRPr>
          </a:p>
          <a:p>
            <a:pPr lvl="1"/>
            <a:endParaRPr lang="en-US" altLang="zh-CN" sz="2000" dirty="0">
              <a:latin typeface="Arial" charset="0"/>
              <a:ea typeface="宋体" charset="0"/>
            </a:endParaRPr>
          </a:p>
          <a:p>
            <a:pPr marL="0" indent="0">
              <a:buNone/>
            </a:pPr>
            <a:endParaRPr lang="en-US" altLang="zh-CN" sz="2400" dirty="0">
              <a:latin typeface="Arial" charset="0"/>
              <a:ea typeface="宋体" charset="0"/>
            </a:endParaRPr>
          </a:p>
          <a:p>
            <a:endParaRPr lang="en-US" altLang="zh-CN" sz="2400" dirty="0">
              <a:latin typeface="Arial" charset="0"/>
              <a:ea typeface="宋体" charset="0"/>
            </a:endParaRPr>
          </a:p>
          <a:p>
            <a:endParaRPr lang="en-US" altLang="zh-CN" sz="2400" dirty="0">
              <a:latin typeface="Arial" charset="0"/>
              <a:ea typeface="宋体" charset="0"/>
            </a:endParaRPr>
          </a:p>
          <a:p>
            <a:endParaRPr lang="en-US" altLang="zh-CN" sz="2000" dirty="0">
              <a:latin typeface="Arial" charset="0"/>
              <a:ea typeface="宋体" charset="0"/>
            </a:endParaRPr>
          </a:p>
          <a:p>
            <a:endParaRPr lang="en-US" altLang="zh-CN" sz="2000" dirty="0">
              <a:latin typeface="Arial" charset="0"/>
              <a:ea typeface="宋体" charset="0"/>
            </a:endParaRPr>
          </a:p>
        </p:txBody>
      </p:sp>
      <p:pic>
        <p:nvPicPr>
          <p:cNvPr id="153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673" y="3869118"/>
            <a:ext cx="382313" cy="40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352800"/>
            <a:ext cx="382313" cy="40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810000"/>
            <a:ext cx="382313" cy="40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459" y="5540912"/>
            <a:ext cx="382313" cy="40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5390" y="4872194"/>
            <a:ext cx="382313" cy="40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750" y="5206553"/>
            <a:ext cx="382313" cy="40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2" name="直线连接符 51"/>
          <p:cNvCxnSpPr/>
          <p:nvPr/>
        </p:nvCxnSpPr>
        <p:spPr bwMode="auto">
          <a:xfrm>
            <a:off x="2249245" y="4453829"/>
            <a:ext cx="79786" cy="919375"/>
          </a:xfrm>
          <a:prstGeom prst="line">
            <a:avLst/>
          </a:prstGeom>
          <a:ln w="28575" cmpd="sng">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3" name="直线连接符 52"/>
          <p:cNvCxnSpPr/>
          <p:nvPr/>
        </p:nvCxnSpPr>
        <p:spPr bwMode="auto">
          <a:xfrm>
            <a:off x="2648174" y="4286670"/>
            <a:ext cx="957431" cy="752216"/>
          </a:xfrm>
          <a:prstGeom prst="line">
            <a:avLst/>
          </a:prstGeom>
          <a:ln w="28575" cmpd="sng">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4" name="直线连接符 53"/>
          <p:cNvCxnSpPr/>
          <p:nvPr/>
        </p:nvCxnSpPr>
        <p:spPr bwMode="auto">
          <a:xfrm flipV="1">
            <a:off x="2727960" y="5289625"/>
            <a:ext cx="797859" cy="417898"/>
          </a:xfrm>
          <a:prstGeom prst="line">
            <a:avLst/>
          </a:prstGeom>
          <a:ln w="28575" cmpd="sng">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5" name="直线连接符 54"/>
          <p:cNvCxnSpPr/>
          <p:nvPr/>
        </p:nvCxnSpPr>
        <p:spPr bwMode="auto">
          <a:xfrm>
            <a:off x="3962400" y="3886200"/>
            <a:ext cx="1143000" cy="1219200"/>
          </a:xfrm>
          <a:prstGeom prst="line">
            <a:avLst/>
          </a:prstGeom>
          <a:ln w="28575" cmpd="sng">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6" name="直线连接符 55"/>
          <p:cNvCxnSpPr>
            <a:endCxn id="15379" idx="0"/>
          </p:cNvCxnSpPr>
          <p:nvPr/>
        </p:nvCxnSpPr>
        <p:spPr bwMode="auto">
          <a:xfrm>
            <a:off x="3810000" y="3810000"/>
            <a:ext cx="66547" cy="1062194"/>
          </a:xfrm>
          <a:prstGeom prst="line">
            <a:avLst/>
          </a:prstGeom>
          <a:ln w="28575" cmpd="sng">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7" name="直线连接符 56"/>
          <p:cNvCxnSpPr>
            <a:endCxn id="15377" idx="1"/>
          </p:cNvCxnSpPr>
          <p:nvPr/>
        </p:nvCxnSpPr>
        <p:spPr bwMode="auto">
          <a:xfrm>
            <a:off x="4038600" y="3810000"/>
            <a:ext cx="1524000" cy="200270"/>
          </a:xfrm>
          <a:prstGeom prst="line">
            <a:avLst/>
          </a:prstGeom>
          <a:ln w="28575" cmpd="sng">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58" name="直线连接符 57"/>
          <p:cNvCxnSpPr/>
          <p:nvPr/>
        </p:nvCxnSpPr>
        <p:spPr bwMode="auto">
          <a:xfrm flipH="1">
            <a:off x="5410200" y="4191000"/>
            <a:ext cx="381000" cy="990600"/>
          </a:xfrm>
          <a:prstGeom prst="line">
            <a:avLst/>
          </a:prstGeom>
          <a:ln w="28575" cmpd="sng">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5388" name="文本框 58"/>
          <p:cNvSpPr txBox="1">
            <a:spLocks noChangeArrowheads="1"/>
          </p:cNvSpPr>
          <p:nvPr/>
        </p:nvSpPr>
        <p:spPr bwMode="auto">
          <a:xfrm>
            <a:off x="1371600" y="4654568"/>
            <a:ext cx="9395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dirty="0"/>
              <a:t>0.3</a:t>
            </a:r>
            <a:endParaRPr lang="zh-CN" altLang="en-US" dirty="0"/>
          </a:p>
        </p:txBody>
      </p:sp>
      <p:sp>
        <p:nvSpPr>
          <p:cNvPr id="15389" name="文本框 59"/>
          <p:cNvSpPr txBox="1">
            <a:spLocks noChangeArrowheads="1"/>
          </p:cNvSpPr>
          <p:nvPr/>
        </p:nvSpPr>
        <p:spPr bwMode="auto">
          <a:xfrm>
            <a:off x="2846424" y="408778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dirty="0"/>
              <a:t>0.5</a:t>
            </a:r>
            <a:endParaRPr lang="zh-CN" altLang="en-US" dirty="0"/>
          </a:p>
        </p:txBody>
      </p:sp>
      <p:sp>
        <p:nvSpPr>
          <p:cNvPr id="15390" name="文本框 60"/>
          <p:cNvSpPr txBox="1">
            <a:spLocks noChangeArrowheads="1"/>
          </p:cNvSpPr>
          <p:nvPr/>
        </p:nvSpPr>
        <p:spPr bwMode="auto">
          <a:xfrm>
            <a:off x="2971800" y="5410200"/>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dirty="0"/>
              <a:t>0.5</a:t>
            </a:r>
            <a:endParaRPr lang="zh-CN" altLang="en-US" dirty="0"/>
          </a:p>
        </p:txBody>
      </p:sp>
      <p:sp>
        <p:nvSpPr>
          <p:cNvPr id="15391" name="文本框 61"/>
          <p:cNvSpPr txBox="1">
            <a:spLocks noChangeArrowheads="1"/>
          </p:cNvSpPr>
          <p:nvPr/>
        </p:nvSpPr>
        <p:spPr bwMode="auto">
          <a:xfrm>
            <a:off x="3810000" y="4273568"/>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dirty="0"/>
              <a:t>0.4</a:t>
            </a:r>
            <a:endParaRPr lang="zh-CN" altLang="en-US" dirty="0"/>
          </a:p>
        </p:txBody>
      </p:sp>
      <p:sp>
        <p:nvSpPr>
          <p:cNvPr id="15392" name="文本框 62"/>
          <p:cNvSpPr txBox="1">
            <a:spLocks noChangeArrowheads="1"/>
          </p:cNvSpPr>
          <p:nvPr/>
        </p:nvSpPr>
        <p:spPr bwMode="auto">
          <a:xfrm>
            <a:off x="4500672" y="4123450"/>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dirty="0"/>
              <a:t>0.2</a:t>
            </a:r>
            <a:endParaRPr lang="zh-CN" altLang="en-US" dirty="0"/>
          </a:p>
        </p:txBody>
      </p:sp>
      <p:sp>
        <p:nvSpPr>
          <p:cNvPr id="15393" name="文本框 63"/>
          <p:cNvSpPr txBox="1">
            <a:spLocks noChangeArrowheads="1"/>
          </p:cNvSpPr>
          <p:nvPr/>
        </p:nvSpPr>
        <p:spPr bwMode="auto">
          <a:xfrm>
            <a:off x="5638800" y="4495800"/>
            <a:ext cx="990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dirty="0"/>
              <a:t>0.5</a:t>
            </a:r>
            <a:endParaRPr lang="zh-CN" altLang="en-US" dirty="0"/>
          </a:p>
        </p:txBody>
      </p:sp>
      <p:sp>
        <p:nvSpPr>
          <p:cNvPr id="15394" name="文本框 64"/>
          <p:cNvSpPr txBox="1">
            <a:spLocks noChangeArrowheads="1"/>
          </p:cNvSpPr>
          <p:nvPr/>
        </p:nvSpPr>
        <p:spPr bwMode="auto">
          <a:xfrm>
            <a:off x="4648200" y="3429000"/>
            <a:ext cx="83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dirty="0"/>
              <a:t>0.2</a:t>
            </a:r>
            <a:endParaRPr lang="zh-CN" altLang="en-US" dirty="0"/>
          </a:p>
        </p:txBody>
      </p:sp>
      <p:pic>
        <p:nvPicPr>
          <p:cNvPr id="15395" name="图片 6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87532" y="3200400"/>
            <a:ext cx="740868" cy="585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6" name="图片 6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701938"/>
            <a:ext cx="740868" cy="585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7" name="图片 6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44962" y="5290143"/>
            <a:ext cx="740868" cy="585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文本框 39"/>
          <p:cNvSpPr txBox="1">
            <a:spLocks noChangeArrowheads="1"/>
          </p:cNvSpPr>
          <p:nvPr/>
        </p:nvSpPr>
        <p:spPr bwMode="auto">
          <a:xfrm>
            <a:off x="2044525" y="3411025"/>
            <a:ext cx="4787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dirty="0"/>
              <a:t>A</a:t>
            </a:r>
            <a:endParaRPr lang="zh-CN" altLang="en-US" dirty="0"/>
          </a:p>
        </p:txBody>
      </p:sp>
      <p:sp>
        <p:nvSpPr>
          <p:cNvPr id="15370" name="文本框 40"/>
          <p:cNvSpPr txBox="1">
            <a:spLocks noChangeArrowheads="1"/>
          </p:cNvSpPr>
          <p:nvPr/>
        </p:nvSpPr>
        <p:spPr bwMode="auto">
          <a:xfrm>
            <a:off x="3641269" y="2944780"/>
            <a:ext cx="4329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dirty="0"/>
              <a:t>B</a:t>
            </a:r>
            <a:endParaRPr lang="zh-CN" altLang="en-US" dirty="0"/>
          </a:p>
        </p:txBody>
      </p:sp>
      <p:sp>
        <p:nvSpPr>
          <p:cNvPr id="15371" name="文本框 41"/>
          <p:cNvSpPr txBox="1">
            <a:spLocks noChangeArrowheads="1"/>
          </p:cNvSpPr>
          <p:nvPr/>
        </p:nvSpPr>
        <p:spPr bwMode="auto">
          <a:xfrm>
            <a:off x="5535576" y="3374960"/>
            <a:ext cx="4787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dirty="0"/>
              <a:t>C</a:t>
            </a:r>
            <a:endParaRPr lang="zh-CN" altLang="en-US" dirty="0"/>
          </a:p>
        </p:txBody>
      </p:sp>
      <p:sp>
        <p:nvSpPr>
          <p:cNvPr id="15372" name="文本框 42"/>
          <p:cNvSpPr txBox="1">
            <a:spLocks noChangeArrowheads="1"/>
          </p:cNvSpPr>
          <p:nvPr/>
        </p:nvSpPr>
        <p:spPr bwMode="auto">
          <a:xfrm>
            <a:off x="2485016" y="5199753"/>
            <a:ext cx="4787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dirty="0"/>
              <a:t>D</a:t>
            </a:r>
            <a:endParaRPr lang="zh-CN" altLang="en-US" dirty="0"/>
          </a:p>
        </p:txBody>
      </p:sp>
      <p:sp>
        <p:nvSpPr>
          <p:cNvPr id="15373" name="文本框 43"/>
          <p:cNvSpPr txBox="1">
            <a:spLocks noChangeArrowheads="1"/>
          </p:cNvSpPr>
          <p:nvPr/>
        </p:nvSpPr>
        <p:spPr bwMode="auto">
          <a:xfrm>
            <a:off x="3681805" y="5283325"/>
            <a:ext cx="4787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a:t>E</a:t>
            </a:r>
            <a:endParaRPr lang="zh-CN" altLang="en-US"/>
          </a:p>
        </p:txBody>
      </p:sp>
      <p:sp>
        <p:nvSpPr>
          <p:cNvPr id="15374" name="文本框 44"/>
          <p:cNvSpPr txBox="1">
            <a:spLocks noChangeArrowheads="1"/>
          </p:cNvSpPr>
          <p:nvPr/>
        </p:nvSpPr>
        <p:spPr bwMode="auto">
          <a:xfrm>
            <a:off x="5410200" y="5257800"/>
            <a:ext cx="4787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a:t>F</a:t>
            </a:r>
            <a:endParaRPr lang="zh-CN" altLang="en-US"/>
          </a:p>
        </p:txBody>
      </p:sp>
      <p:cxnSp>
        <p:nvCxnSpPr>
          <p:cNvPr id="37" name="直线箭头连接符 36"/>
          <p:cNvCxnSpPr/>
          <p:nvPr/>
        </p:nvCxnSpPr>
        <p:spPr bwMode="auto">
          <a:xfrm flipH="1">
            <a:off x="5029200" y="3048000"/>
            <a:ext cx="398929" cy="33431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367" name="文本框 37"/>
          <p:cNvSpPr txBox="1">
            <a:spLocks noChangeArrowheads="1"/>
          </p:cNvSpPr>
          <p:nvPr/>
        </p:nvSpPr>
        <p:spPr bwMode="auto">
          <a:xfrm>
            <a:off x="5410200" y="2590800"/>
            <a:ext cx="31770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dirty="0" smtClean="0">
                <a:solidFill>
                  <a:srgbClr val="0000FF"/>
                </a:solidFill>
              </a:rPr>
              <a:t>Probability </a:t>
            </a:r>
            <a:r>
              <a:rPr lang="en-US" altLang="zh-CN" dirty="0">
                <a:solidFill>
                  <a:srgbClr val="0000FF"/>
                </a:solidFill>
              </a:rPr>
              <a:t>of </a:t>
            </a:r>
            <a:r>
              <a:rPr lang="en-US" altLang="zh-CN" dirty="0" smtClean="0">
                <a:solidFill>
                  <a:srgbClr val="0000FF"/>
                </a:solidFill>
              </a:rPr>
              <a:t>B influencing C</a:t>
            </a:r>
            <a:endParaRPr lang="zh-CN" altLang="en-US" dirty="0">
              <a:solidFill>
                <a:srgbClr val="0000FF"/>
              </a:solidFill>
            </a:endParaRPr>
          </a:p>
        </p:txBody>
      </p:sp>
    </p:spTree>
    <p:extLst>
      <p:ext uri="{BB962C8B-B14F-4D97-AF65-F5344CB8AC3E}">
        <p14:creationId xmlns:p14="http://schemas.microsoft.com/office/powerpoint/2010/main" val="10602732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385" y="188913"/>
            <a:ext cx="8893419" cy="792162"/>
          </a:xfrm>
        </p:spPr>
        <p:txBody>
          <a:bodyPr/>
          <a:lstStyle/>
          <a:p>
            <a:r>
              <a:rPr kumimoji="1" lang="en-US" altLang="zh-CN" dirty="0" smtClean="0"/>
              <a:t>Following Influence on Twitter</a:t>
            </a:r>
            <a:endParaRPr kumimoji="1" lang="zh-CN" altLang="en-US" dirty="0"/>
          </a:p>
        </p:txBody>
      </p:sp>
      <p:pic>
        <p:nvPicPr>
          <p:cNvPr id="5" name="Picture 3"/>
          <p:cNvPicPr>
            <a:picLocks noChangeAspect="1" noChangeArrowheads="1"/>
          </p:cNvPicPr>
          <p:nvPr/>
        </p:nvPicPr>
        <p:blipFill>
          <a:blip r:embed="rId2" cstate="print"/>
          <a:srcRect/>
          <a:stretch>
            <a:fillRect/>
          </a:stretch>
        </p:blipFill>
        <p:spPr bwMode="auto">
          <a:xfrm>
            <a:off x="152400" y="5486400"/>
            <a:ext cx="1676400" cy="882650"/>
          </a:xfrm>
          <a:prstGeom prst="rect">
            <a:avLst/>
          </a:prstGeom>
          <a:noFill/>
          <a:ln w="9525">
            <a:noFill/>
            <a:miter lim="800000"/>
            <a:headEnd/>
            <a:tailEnd/>
          </a:ln>
        </p:spPr>
      </p:pic>
      <p:sp>
        <p:nvSpPr>
          <p:cNvPr id="19" name="右箭头 18"/>
          <p:cNvSpPr/>
          <p:nvPr/>
        </p:nvSpPr>
        <p:spPr>
          <a:xfrm>
            <a:off x="4267205" y="2895600"/>
            <a:ext cx="1001487" cy="396240"/>
          </a:xfrm>
          <a:prstGeom prst="rightArrow">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7"/>
          <p:cNvCxnSpPr/>
          <p:nvPr/>
        </p:nvCxnSpPr>
        <p:spPr>
          <a:xfrm flipH="1" flipV="1">
            <a:off x="1286329" y="3581400"/>
            <a:ext cx="609600" cy="381000"/>
          </a:xfrm>
          <a:prstGeom prst="line">
            <a:avLst/>
          </a:prstGeom>
          <a:noFill/>
          <a:ln w="28575" cap="flat" cmpd="sng" algn="ctr">
            <a:solidFill>
              <a:schemeClr val="tx1"/>
            </a:solidFill>
            <a:prstDash val="solid"/>
            <a:headEnd type="none" w="med" len="med"/>
            <a:tailEnd type="arrow" w="med" len="med"/>
          </a:ln>
          <a:effectLst/>
        </p:spPr>
      </p:cxnSp>
      <p:sp>
        <p:nvSpPr>
          <p:cNvPr id="28" name="矩形 27"/>
          <p:cNvSpPr/>
          <p:nvPr/>
        </p:nvSpPr>
        <p:spPr>
          <a:xfrm>
            <a:off x="533400" y="1524000"/>
            <a:ext cx="3352800" cy="342900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49" name="组 48"/>
          <p:cNvGrpSpPr/>
          <p:nvPr/>
        </p:nvGrpSpPr>
        <p:grpSpPr>
          <a:xfrm>
            <a:off x="1828804" y="3657601"/>
            <a:ext cx="690995" cy="896927"/>
            <a:chOff x="990600" y="3886200"/>
            <a:chExt cx="690994" cy="896927"/>
          </a:xfrm>
        </p:grpSpPr>
        <p:sp>
          <p:nvSpPr>
            <p:cNvPr id="8" name="圆角矩形 7"/>
            <p:cNvSpPr/>
            <p:nvPr/>
          </p:nvSpPr>
          <p:spPr>
            <a:xfrm>
              <a:off x="990600" y="3886200"/>
              <a:ext cx="690994"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rPr>
                <a:t>Peng</a:t>
              </a:r>
              <a:endParaRPr lang="zh-CN" altLang="en-US" sz="1400" dirty="0">
                <a:solidFill>
                  <a:schemeClr val="tx1"/>
                </a:solidFill>
              </a:endParaRPr>
            </a:p>
          </p:txBody>
        </p:sp>
        <p:pic>
          <p:nvPicPr>
            <p:cNvPr id="29" name="图片 28"/>
            <p:cNvPicPr>
              <a:picLocks noChangeAspect="1"/>
            </p:cNvPicPr>
            <p:nvPr/>
          </p:nvPicPr>
          <p:blipFill>
            <a:blip r:embed="rId3" cstate="print"/>
            <a:stretch>
              <a:fillRect/>
            </a:stretch>
          </p:blipFill>
          <p:spPr>
            <a:xfrm>
              <a:off x="1066800" y="4191000"/>
              <a:ext cx="592127" cy="592127"/>
            </a:xfrm>
            <a:prstGeom prst="rect">
              <a:avLst/>
            </a:prstGeom>
          </p:spPr>
        </p:pic>
      </p:grpSp>
      <p:grpSp>
        <p:nvGrpSpPr>
          <p:cNvPr id="50" name="组 49"/>
          <p:cNvGrpSpPr/>
          <p:nvPr/>
        </p:nvGrpSpPr>
        <p:grpSpPr>
          <a:xfrm>
            <a:off x="3048004" y="2535568"/>
            <a:ext cx="690995" cy="1045839"/>
            <a:chOff x="2819400" y="3221360"/>
            <a:chExt cx="690994" cy="1045839"/>
          </a:xfrm>
        </p:grpSpPr>
        <p:pic>
          <p:nvPicPr>
            <p:cNvPr id="37" name="图片 36" descr="wusen.pd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3542730"/>
              <a:ext cx="622300" cy="724469"/>
            </a:xfrm>
            <a:prstGeom prst="rect">
              <a:avLst/>
            </a:prstGeom>
          </p:spPr>
        </p:pic>
        <p:sp>
          <p:nvSpPr>
            <p:cNvPr id="40" name="圆角矩形 39"/>
            <p:cNvSpPr/>
            <p:nvPr/>
          </p:nvSpPr>
          <p:spPr>
            <a:xfrm>
              <a:off x="2819400" y="3221360"/>
              <a:ext cx="690994"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rPr>
                <a:t>Sen</a:t>
              </a:r>
              <a:endParaRPr lang="zh-CN" altLang="en-US" sz="1400" dirty="0">
                <a:solidFill>
                  <a:schemeClr val="tx1"/>
                </a:solidFill>
              </a:endParaRPr>
            </a:p>
          </p:txBody>
        </p:sp>
      </p:grpSp>
      <p:grpSp>
        <p:nvGrpSpPr>
          <p:cNvPr id="51" name="组 50"/>
          <p:cNvGrpSpPr/>
          <p:nvPr/>
        </p:nvGrpSpPr>
        <p:grpSpPr>
          <a:xfrm>
            <a:off x="609604" y="2590800"/>
            <a:ext cx="690995" cy="1027248"/>
            <a:chOff x="2209800" y="4724400"/>
            <a:chExt cx="690994" cy="1027248"/>
          </a:xfrm>
        </p:grpSpPr>
        <p:pic>
          <p:nvPicPr>
            <p:cNvPr id="35" name="图片 34"/>
            <p:cNvPicPr>
              <a:picLocks noChangeAspect="1"/>
            </p:cNvPicPr>
            <p:nvPr/>
          </p:nvPicPr>
          <p:blipFill>
            <a:blip r:embed="rId5" cstate="print"/>
            <a:stretch>
              <a:fillRect/>
            </a:stretch>
          </p:blipFill>
          <p:spPr>
            <a:xfrm>
              <a:off x="2209800" y="5105400"/>
              <a:ext cx="660400" cy="646248"/>
            </a:xfrm>
            <a:prstGeom prst="rect">
              <a:avLst/>
            </a:prstGeom>
          </p:spPr>
        </p:pic>
        <p:sp>
          <p:nvSpPr>
            <p:cNvPr id="41" name="圆角矩形 40"/>
            <p:cNvSpPr/>
            <p:nvPr/>
          </p:nvSpPr>
          <p:spPr>
            <a:xfrm>
              <a:off x="2209800" y="4724400"/>
              <a:ext cx="690994"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Lei</a:t>
              </a:r>
              <a:endParaRPr lang="zh-CN" altLang="en-US" sz="1400" dirty="0">
                <a:solidFill>
                  <a:schemeClr val="tx1"/>
                </a:solidFill>
              </a:endParaRPr>
            </a:p>
          </p:txBody>
        </p:sp>
      </p:grpSp>
      <p:cxnSp>
        <p:nvCxnSpPr>
          <p:cNvPr id="59" name="直接连接符 7"/>
          <p:cNvCxnSpPr/>
          <p:nvPr/>
        </p:nvCxnSpPr>
        <p:spPr>
          <a:xfrm flipH="1" flipV="1">
            <a:off x="6315529" y="3581400"/>
            <a:ext cx="609600" cy="381000"/>
          </a:xfrm>
          <a:prstGeom prst="line">
            <a:avLst/>
          </a:prstGeom>
          <a:noFill/>
          <a:ln w="28575" cap="flat" cmpd="sng" algn="ctr">
            <a:solidFill>
              <a:schemeClr val="tx1"/>
            </a:solidFill>
            <a:prstDash val="solid"/>
            <a:headEnd type="none" w="med" len="med"/>
            <a:tailEnd type="arrow" w="med" len="med"/>
          </a:ln>
          <a:effectLst/>
        </p:spPr>
      </p:cxnSp>
      <p:sp>
        <p:nvSpPr>
          <p:cNvPr id="60" name="矩形 59"/>
          <p:cNvSpPr/>
          <p:nvPr/>
        </p:nvSpPr>
        <p:spPr>
          <a:xfrm>
            <a:off x="5562600" y="1524000"/>
            <a:ext cx="3352800" cy="342900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61" name="组 60"/>
          <p:cNvGrpSpPr/>
          <p:nvPr/>
        </p:nvGrpSpPr>
        <p:grpSpPr>
          <a:xfrm>
            <a:off x="6858004" y="3657601"/>
            <a:ext cx="690995" cy="896927"/>
            <a:chOff x="990600" y="3886200"/>
            <a:chExt cx="690994" cy="896927"/>
          </a:xfrm>
        </p:grpSpPr>
        <p:sp>
          <p:nvSpPr>
            <p:cNvPr id="62" name="圆角矩形 61"/>
            <p:cNvSpPr/>
            <p:nvPr/>
          </p:nvSpPr>
          <p:spPr>
            <a:xfrm>
              <a:off x="990600" y="3886200"/>
              <a:ext cx="690994"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rPr>
                <a:t>Peng</a:t>
              </a:r>
              <a:endParaRPr lang="zh-CN" altLang="en-US" sz="1400" dirty="0">
                <a:solidFill>
                  <a:schemeClr val="tx1"/>
                </a:solidFill>
              </a:endParaRPr>
            </a:p>
          </p:txBody>
        </p:sp>
        <p:pic>
          <p:nvPicPr>
            <p:cNvPr id="63" name="图片 62"/>
            <p:cNvPicPr>
              <a:picLocks noChangeAspect="1"/>
            </p:cNvPicPr>
            <p:nvPr/>
          </p:nvPicPr>
          <p:blipFill>
            <a:blip r:embed="rId3" cstate="print"/>
            <a:stretch>
              <a:fillRect/>
            </a:stretch>
          </p:blipFill>
          <p:spPr>
            <a:xfrm>
              <a:off x="1066800" y="4191000"/>
              <a:ext cx="592127" cy="592127"/>
            </a:xfrm>
            <a:prstGeom prst="rect">
              <a:avLst/>
            </a:prstGeom>
          </p:spPr>
        </p:pic>
      </p:grpSp>
      <p:grpSp>
        <p:nvGrpSpPr>
          <p:cNvPr id="67" name="组 66"/>
          <p:cNvGrpSpPr/>
          <p:nvPr/>
        </p:nvGrpSpPr>
        <p:grpSpPr>
          <a:xfrm>
            <a:off x="8077204" y="2535568"/>
            <a:ext cx="690995" cy="1045839"/>
            <a:chOff x="2819400" y="3221360"/>
            <a:chExt cx="690994" cy="1045839"/>
          </a:xfrm>
        </p:grpSpPr>
        <p:pic>
          <p:nvPicPr>
            <p:cNvPr id="68" name="图片 67" descr="wusen.pd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3542730"/>
              <a:ext cx="622300" cy="724469"/>
            </a:xfrm>
            <a:prstGeom prst="rect">
              <a:avLst/>
            </a:prstGeom>
          </p:spPr>
        </p:pic>
        <p:sp>
          <p:nvSpPr>
            <p:cNvPr id="69" name="圆角矩形 68"/>
            <p:cNvSpPr/>
            <p:nvPr/>
          </p:nvSpPr>
          <p:spPr>
            <a:xfrm>
              <a:off x="2819400" y="3221360"/>
              <a:ext cx="690994"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rPr>
                <a:t>Sen</a:t>
              </a:r>
              <a:endParaRPr lang="zh-CN" altLang="en-US" sz="1400" dirty="0">
                <a:solidFill>
                  <a:schemeClr val="tx1"/>
                </a:solidFill>
              </a:endParaRPr>
            </a:p>
          </p:txBody>
        </p:sp>
      </p:grpSp>
      <p:grpSp>
        <p:nvGrpSpPr>
          <p:cNvPr id="70" name="组 69"/>
          <p:cNvGrpSpPr/>
          <p:nvPr/>
        </p:nvGrpSpPr>
        <p:grpSpPr>
          <a:xfrm>
            <a:off x="5638804" y="2590800"/>
            <a:ext cx="690995" cy="1027248"/>
            <a:chOff x="2209800" y="4724400"/>
            <a:chExt cx="690994" cy="1027248"/>
          </a:xfrm>
        </p:grpSpPr>
        <p:pic>
          <p:nvPicPr>
            <p:cNvPr id="71" name="图片 70"/>
            <p:cNvPicPr>
              <a:picLocks noChangeAspect="1"/>
            </p:cNvPicPr>
            <p:nvPr/>
          </p:nvPicPr>
          <p:blipFill>
            <a:blip r:embed="rId5" cstate="print"/>
            <a:stretch>
              <a:fillRect/>
            </a:stretch>
          </p:blipFill>
          <p:spPr>
            <a:xfrm>
              <a:off x="2209800" y="5105400"/>
              <a:ext cx="660400" cy="646248"/>
            </a:xfrm>
            <a:prstGeom prst="rect">
              <a:avLst/>
            </a:prstGeom>
          </p:spPr>
        </p:pic>
        <p:sp>
          <p:nvSpPr>
            <p:cNvPr id="72" name="圆角矩形 71"/>
            <p:cNvSpPr/>
            <p:nvPr/>
          </p:nvSpPr>
          <p:spPr>
            <a:xfrm>
              <a:off x="2209800" y="4724400"/>
              <a:ext cx="690994"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Lei</a:t>
              </a:r>
              <a:endParaRPr lang="zh-CN" altLang="en-US" sz="1400" dirty="0">
                <a:solidFill>
                  <a:schemeClr val="tx1"/>
                </a:solidFill>
              </a:endParaRPr>
            </a:p>
          </p:txBody>
        </p:sp>
      </p:grpSp>
      <p:cxnSp>
        <p:nvCxnSpPr>
          <p:cNvPr id="76" name="直接连接符 7"/>
          <p:cNvCxnSpPr/>
          <p:nvPr/>
        </p:nvCxnSpPr>
        <p:spPr>
          <a:xfrm flipV="1">
            <a:off x="7546401" y="3581407"/>
            <a:ext cx="607003" cy="688619"/>
          </a:xfrm>
          <a:prstGeom prst="line">
            <a:avLst/>
          </a:prstGeom>
          <a:noFill/>
          <a:ln w="28575" cap="flat" cmpd="sng" algn="ctr">
            <a:solidFill>
              <a:srgbClr val="FF0000"/>
            </a:solidFill>
            <a:prstDash val="sysDash"/>
            <a:headEnd type="none" w="med" len="med"/>
            <a:tailEnd type="arrow" w="med" len="med"/>
          </a:ln>
          <a:effectLst/>
        </p:spPr>
      </p:cxnSp>
      <p:sp>
        <p:nvSpPr>
          <p:cNvPr id="80" name="云形标注 79"/>
          <p:cNvSpPr/>
          <p:nvPr/>
        </p:nvSpPr>
        <p:spPr>
          <a:xfrm>
            <a:off x="2133600" y="5049166"/>
            <a:ext cx="5867400" cy="1656443"/>
          </a:xfrm>
          <a:prstGeom prst="cloudCallout">
            <a:avLst>
              <a:gd name="adj1" fmla="val -13904"/>
              <a:gd name="adj2" fmla="val -111827"/>
            </a:avLst>
          </a:prstGeom>
        </p:spPr>
        <p:style>
          <a:lnRef idx="2">
            <a:schemeClr val="accent6"/>
          </a:lnRef>
          <a:fillRef idx="1">
            <a:schemeClr val="lt1"/>
          </a:fillRef>
          <a:effectRef idx="0">
            <a:schemeClr val="accent6"/>
          </a:effectRef>
          <a:fontRef idx="minor">
            <a:schemeClr val="dk1"/>
          </a:fontRef>
        </p:style>
        <p:txBody>
          <a:bodyPr anchor="ctr"/>
          <a:lstStyle/>
          <a:p>
            <a:pPr algn="ctr">
              <a:buNone/>
              <a:defRPr/>
            </a:pPr>
            <a:r>
              <a:rPr lang="en-US" altLang="zh-CN" sz="2000" b="1" smtClean="0">
                <a:solidFill>
                  <a:srgbClr val="0000FF"/>
                </a:solidFill>
              </a:rPr>
              <a:t>When you </a:t>
            </a:r>
            <a:r>
              <a:rPr lang="en-US" altLang="zh-CN" sz="2000" b="1" smtClean="0">
                <a:solidFill>
                  <a:srgbClr val="FF0000"/>
                </a:solidFill>
              </a:rPr>
              <a:t>follow</a:t>
            </a:r>
            <a:r>
              <a:rPr lang="en-US" altLang="zh-CN" sz="2000" b="1" smtClean="0">
                <a:solidFill>
                  <a:srgbClr val="0000FF"/>
                </a:solidFill>
              </a:rPr>
              <a:t> a user in a social network, </a:t>
            </a:r>
            <a:r>
              <a:rPr lang="en-US" altLang="zh-CN" sz="2000" b="1" smtClean="0">
                <a:solidFill>
                  <a:srgbClr val="0000CC"/>
                </a:solidFill>
              </a:rPr>
              <a:t>will the be-</a:t>
            </a:r>
          </a:p>
          <a:p>
            <a:pPr algn="ctr">
              <a:buNone/>
              <a:defRPr/>
            </a:pPr>
            <a:r>
              <a:rPr lang="en-US" altLang="zh-CN" sz="2000" b="1" smtClean="0">
                <a:solidFill>
                  <a:srgbClr val="0000CC"/>
                </a:solidFill>
              </a:rPr>
              <a:t>havior </a:t>
            </a:r>
            <a:r>
              <a:rPr lang="en-US" altLang="zh-CN" sz="2000" b="1" smtClean="0">
                <a:solidFill>
                  <a:srgbClr val="FF0000"/>
                </a:solidFill>
              </a:rPr>
              <a:t>influences </a:t>
            </a:r>
            <a:r>
              <a:rPr lang="en-US" altLang="zh-CN" sz="2000" b="1" smtClean="0">
                <a:solidFill>
                  <a:srgbClr val="0000CC"/>
                </a:solidFill>
              </a:rPr>
              <a:t>your friends to also follow her?</a:t>
            </a:r>
            <a:endParaRPr lang="zh-CN" altLang="en-US" sz="2000" b="1" dirty="0">
              <a:solidFill>
                <a:srgbClr val="0000CC"/>
              </a:solidFill>
            </a:endParaRPr>
          </a:p>
        </p:txBody>
      </p:sp>
      <p:sp>
        <p:nvSpPr>
          <p:cNvPr id="81" name="文本框 80"/>
          <p:cNvSpPr txBox="1"/>
          <p:nvPr/>
        </p:nvSpPr>
        <p:spPr>
          <a:xfrm>
            <a:off x="1600200" y="1143000"/>
            <a:ext cx="1371600" cy="369332"/>
          </a:xfrm>
          <a:prstGeom prst="rect">
            <a:avLst/>
          </a:prstGeom>
          <a:noFill/>
        </p:spPr>
        <p:txBody>
          <a:bodyPr wrap="square" rtlCol="0">
            <a:spAutoFit/>
          </a:bodyPr>
          <a:lstStyle/>
          <a:p>
            <a:r>
              <a:rPr kumimoji="1" lang="en-US" altLang="zh-CN" dirty="0" smtClean="0"/>
              <a:t>Time 1</a:t>
            </a:r>
            <a:endParaRPr kumimoji="1" lang="zh-CN" altLang="en-US" dirty="0"/>
          </a:p>
        </p:txBody>
      </p:sp>
      <p:sp>
        <p:nvSpPr>
          <p:cNvPr id="82" name="文本框 81"/>
          <p:cNvSpPr txBox="1"/>
          <p:nvPr/>
        </p:nvSpPr>
        <p:spPr>
          <a:xfrm>
            <a:off x="6781800" y="1143000"/>
            <a:ext cx="1371600" cy="369332"/>
          </a:xfrm>
          <a:prstGeom prst="rect">
            <a:avLst/>
          </a:prstGeom>
          <a:noFill/>
        </p:spPr>
        <p:txBody>
          <a:bodyPr wrap="square" rtlCol="0">
            <a:spAutoFit/>
          </a:bodyPr>
          <a:lstStyle/>
          <a:p>
            <a:r>
              <a:rPr kumimoji="1" lang="en-US" altLang="zh-CN" dirty="0" smtClean="0"/>
              <a:t>Time 2</a:t>
            </a:r>
            <a:endParaRPr kumimoji="1" lang="zh-CN" altLang="en-US" dirty="0"/>
          </a:p>
        </p:txBody>
      </p:sp>
      <p:pic>
        <p:nvPicPr>
          <p:cNvPr id="45" name="Picture 2" descr="C:\Users\ThinkPad\Desktop\srawpdk72vrzndqdtpmk_reasonably_small.png"/>
          <p:cNvPicPr>
            <a:picLocks noChangeAspect="1" noChangeArrowheads="1"/>
          </p:cNvPicPr>
          <p:nvPr/>
        </p:nvPicPr>
        <p:blipFill>
          <a:blip r:embed="rId6" cstate="print"/>
          <a:srcRect/>
          <a:stretch>
            <a:fillRect/>
          </a:stretch>
        </p:blipFill>
        <p:spPr bwMode="auto">
          <a:xfrm>
            <a:off x="1737232" y="1965832"/>
            <a:ext cx="777368" cy="777368"/>
          </a:xfrm>
          <a:prstGeom prst="rect">
            <a:avLst/>
          </a:prstGeom>
          <a:noFill/>
        </p:spPr>
      </p:pic>
      <p:cxnSp>
        <p:nvCxnSpPr>
          <p:cNvPr id="15" name="直接连接符 7"/>
          <p:cNvCxnSpPr/>
          <p:nvPr/>
        </p:nvCxnSpPr>
        <p:spPr>
          <a:xfrm flipH="1" flipV="1">
            <a:off x="2133601" y="2783117"/>
            <a:ext cx="2599" cy="917218"/>
          </a:xfrm>
          <a:prstGeom prst="line">
            <a:avLst/>
          </a:prstGeom>
          <a:noFill/>
          <a:ln w="28575" cap="flat" cmpd="sng" algn="ctr">
            <a:solidFill>
              <a:srgbClr val="0000CC"/>
            </a:solidFill>
            <a:prstDash val="solid"/>
            <a:headEnd type="none" w="med" len="med"/>
            <a:tailEnd type="arrow" w="med" len="med"/>
          </a:ln>
          <a:effectLst/>
        </p:spPr>
      </p:cxnSp>
      <p:cxnSp>
        <p:nvCxnSpPr>
          <p:cNvPr id="44" name="直接连接符 7"/>
          <p:cNvCxnSpPr>
            <a:stCxn id="37" idx="1"/>
          </p:cNvCxnSpPr>
          <p:nvPr/>
        </p:nvCxnSpPr>
        <p:spPr>
          <a:xfrm flipH="1" flipV="1">
            <a:off x="2514600" y="2590809"/>
            <a:ext cx="533400" cy="628365"/>
          </a:xfrm>
          <a:prstGeom prst="line">
            <a:avLst/>
          </a:prstGeom>
          <a:noFill/>
          <a:ln w="28575" cap="flat" cmpd="sng" algn="ctr">
            <a:solidFill>
              <a:schemeClr val="tx1"/>
            </a:solidFill>
            <a:prstDash val="solid"/>
            <a:headEnd type="arrow" w="med" len="med"/>
            <a:tailEnd type="arrow" w="med" len="med"/>
          </a:ln>
          <a:effectLst/>
        </p:spPr>
      </p:cxnSp>
      <p:sp>
        <p:nvSpPr>
          <p:cNvPr id="39" name="圆角矩形 38"/>
          <p:cNvSpPr/>
          <p:nvPr/>
        </p:nvSpPr>
        <p:spPr>
          <a:xfrm>
            <a:off x="1600200" y="1676400"/>
            <a:ext cx="1143000"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solidFill>
              </a:rPr>
              <a:t>Lady Gaga</a:t>
            </a:r>
            <a:endParaRPr lang="zh-CN" altLang="en-US" sz="1200" b="1" dirty="0">
              <a:solidFill>
                <a:schemeClr val="tx1"/>
              </a:solidFill>
            </a:endParaRPr>
          </a:p>
        </p:txBody>
      </p:sp>
      <p:pic>
        <p:nvPicPr>
          <p:cNvPr id="46" name="Picture 2" descr="C:\Users\ThinkPad\Desktop\srawpdk72vrzndqdtpmk_reasonably_small.png"/>
          <p:cNvPicPr>
            <a:picLocks noChangeAspect="1" noChangeArrowheads="1"/>
          </p:cNvPicPr>
          <p:nvPr/>
        </p:nvPicPr>
        <p:blipFill>
          <a:blip r:embed="rId6" cstate="print"/>
          <a:srcRect/>
          <a:stretch>
            <a:fillRect/>
          </a:stretch>
        </p:blipFill>
        <p:spPr bwMode="auto">
          <a:xfrm>
            <a:off x="6766432" y="1981201"/>
            <a:ext cx="777368" cy="777368"/>
          </a:xfrm>
          <a:prstGeom prst="rect">
            <a:avLst/>
          </a:prstGeom>
          <a:noFill/>
        </p:spPr>
      </p:pic>
      <p:sp>
        <p:nvSpPr>
          <p:cNvPr id="47" name="圆角矩形 46"/>
          <p:cNvSpPr/>
          <p:nvPr/>
        </p:nvSpPr>
        <p:spPr>
          <a:xfrm>
            <a:off x="6629400" y="1691769"/>
            <a:ext cx="1143000" cy="3600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smtClean="0">
                <a:solidFill>
                  <a:schemeClr val="tx1"/>
                </a:solidFill>
              </a:rPr>
              <a:t>Lady Gaga</a:t>
            </a:r>
            <a:endParaRPr lang="zh-CN" altLang="en-US" sz="1200" b="1" dirty="0">
              <a:solidFill>
                <a:schemeClr val="tx1"/>
              </a:solidFill>
            </a:endParaRPr>
          </a:p>
        </p:txBody>
      </p:sp>
      <p:cxnSp>
        <p:nvCxnSpPr>
          <p:cNvPr id="58" name="直接连接符 7"/>
          <p:cNvCxnSpPr/>
          <p:nvPr/>
        </p:nvCxnSpPr>
        <p:spPr>
          <a:xfrm flipH="1" flipV="1">
            <a:off x="7162801" y="2783117"/>
            <a:ext cx="2599" cy="917218"/>
          </a:xfrm>
          <a:prstGeom prst="line">
            <a:avLst/>
          </a:prstGeom>
          <a:noFill/>
          <a:ln w="28575" cap="flat" cmpd="sng" algn="ctr">
            <a:solidFill>
              <a:srgbClr val="0000CC"/>
            </a:solidFill>
            <a:prstDash val="solid"/>
            <a:headEnd type="none" w="med" len="med"/>
            <a:tailEnd type="arrow" w="med" len="med"/>
          </a:ln>
          <a:effectLst/>
        </p:spPr>
      </p:cxnSp>
      <p:cxnSp>
        <p:nvCxnSpPr>
          <p:cNvPr id="73" name="直接连接符 7"/>
          <p:cNvCxnSpPr>
            <a:stCxn id="68" idx="1"/>
          </p:cNvCxnSpPr>
          <p:nvPr/>
        </p:nvCxnSpPr>
        <p:spPr>
          <a:xfrm flipH="1" flipV="1">
            <a:off x="7543800" y="2590809"/>
            <a:ext cx="533400" cy="628365"/>
          </a:xfrm>
          <a:prstGeom prst="line">
            <a:avLst/>
          </a:prstGeom>
          <a:noFill/>
          <a:ln w="28575" cap="flat" cmpd="sng" algn="ctr">
            <a:solidFill>
              <a:schemeClr val="tx1"/>
            </a:solidFill>
            <a:prstDash val="solid"/>
            <a:headEnd type="arrow" w="med" len="med"/>
            <a:tailEnd type="arrow" w="med" len="med"/>
          </a:ln>
          <a:effectLst/>
        </p:spPr>
      </p:cxnSp>
      <p:cxnSp>
        <p:nvCxnSpPr>
          <p:cNvPr id="74" name="直接连接符 7"/>
          <p:cNvCxnSpPr/>
          <p:nvPr/>
        </p:nvCxnSpPr>
        <p:spPr>
          <a:xfrm flipV="1">
            <a:off x="6324600" y="2514600"/>
            <a:ext cx="457200" cy="609600"/>
          </a:xfrm>
          <a:prstGeom prst="line">
            <a:avLst/>
          </a:prstGeom>
          <a:noFill/>
          <a:ln w="28575" cap="flat" cmpd="sng" algn="ctr">
            <a:solidFill>
              <a:srgbClr val="FF0000"/>
            </a:solidFill>
            <a:prstDash val="sysDash"/>
            <a:headEnd type="none" w="med" len="med"/>
            <a:tailEnd type="arrow" w="med" len="med"/>
          </a:ln>
          <a:effectLst/>
        </p:spPr>
      </p:cxnSp>
      <p:cxnSp>
        <p:nvCxnSpPr>
          <p:cNvPr id="42" name="直接连接符 7"/>
          <p:cNvCxnSpPr/>
          <p:nvPr/>
        </p:nvCxnSpPr>
        <p:spPr>
          <a:xfrm>
            <a:off x="7025768" y="2819400"/>
            <a:ext cx="0" cy="838200"/>
          </a:xfrm>
          <a:prstGeom prst="line">
            <a:avLst/>
          </a:prstGeom>
          <a:noFill/>
          <a:ln w="28575" cap="flat" cmpd="sng" algn="ctr">
            <a:solidFill>
              <a:srgbClr val="FF0000"/>
            </a:solidFill>
            <a:prstDash val="sysDash"/>
            <a:headEnd type="none" w="med" len="med"/>
            <a:tailEnd type="arrow" w="med" len="med"/>
          </a:ln>
          <a:effectLst/>
        </p:spPr>
      </p:cxnSp>
    </p:spTree>
    <p:extLst>
      <p:ext uri="{BB962C8B-B14F-4D97-AF65-F5344CB8AC3E}">
        <p14:creationId xmlns:p14="http://schemas.microsoft.com/office/powerpoint/2010/main" val="244515054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blinds(horizontal)">
                                      <p:cBhvr>
                                        <p:cTn id="10" dur="500"/>
                                        <p:tgtEl>
                                          <p:spTgt spid="58"/>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blinds(horizontal)">
                                      <p:cBhvr>
                                        <p:cTn id="14" dur="500"/>
                                        <p:tgtEl>
                                          <p:spTgt spid="42"/>
                                        </p:tgtEl>
                                      </p:cBhvr>
                                    </p:animEffect>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blinds(horizontal)">
                                      <p:cBhvr>
                                        <p:cTn id="18" dur="500"/>
                                        <p:tgtEl>
                                          <p:spTgt spid="74"/>
                                        </p:tgtEl>
                                      </p:cBhvr>
                                    </p:animEffect>
                                  </p:childTnLst>
                                </p:cTn>
                              </p:par>
                            </p:childTnLst>
                          </p:cTn>
                        </p:par>
                        <p:par>
                          <p:cTn id="19" fill="hold">
                            <p:stCondLst>
                              <p:cond delay="1500"/>
                            </p:stCondLst>
                            <p:childTnLst>
                              <p:par>
                                <p:cTn id="20" presetID="3" presetClass="entr" presetSubtype="10" fill="hold" nodeType="after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blinds(horizontal)">
                                      <p:cBhvr>
                                        <p:cTn id="22" dur="500"/>
                                        <p:tgtEl>
                                          <p:spTgt spid="76"/>
                                        </p:tgtEl>
                                      </p:cBhvr>
                                    </p:animEffect>
                                  </p:childTnLst>
                                </p:cTn>
                              </p:par>
                            </p:childTnLst>
                          </p:cTn>
                        </p:par>
                        <p:par>
                          <p:cTn id="23" fill="hold">
                            <p:stCondLst>
                              <p:cond delay="2000"/>
                            </p:stCondLst>
                            <p:childTnLst>
                              <p:par>
                                <p:cTn id="24" presetID="3" presetClass="entr" presetSubtype="10" fill="hold" grpId="0" nodeType="after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blinds(horizontal)">
                                      <p:cBhvr>
                                        <p:cTn id="26"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idx="4294967295"/>
          </p:nvPr>
        </p:nvSpPr>
        <p:spPr/>
        <p:txBody>
          <a:bodyPr/>
          <a:lstStyle/>
          <a:p>
            <a:r>
              <a:rPr kumimoji="1" lang="en-US" altLang="zh-CN" dirty="0" smtClean="0"/>
              <a:t>Link Influence</a:t>
            </a:r>
            <a:endParaRPr kumimoji="1" lang="zh-CN" altLang="en-US" dirty="0" smtClean="0"/>
          </a:p>
        </p:txBody>
      </p:sp>
      <p:sp>
        <p:nvSpPr>
          <p:cNvPr id="15" name="椭圆 14"/>
          <p:cNvSpPr/>
          <p:nvPr/>
        </p:nvSpPr>
        <p:spPr>
          <a:xfrm>
            <a:off x="1981200" y="5181600"/>
            <a:ext cx="228600" cy="228600"/>
          </a:xfrm>
          <a:prstGeom prst="ellipse">
            <a:avLst/>
          </a:prstGeom>
          <a:solidFill>
            <a:srgbClr val="FF0000"/>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16" name="椭圆 15"/>
          <p:cNvSpPr/>
          <p:nvPr/>
        </p:nvSpPr>
        <p:spPr>
          <a:xfrm>
            <a:off x="1928283" y="5566832"/>
            <a:ext cx="357717" cy="365151"/>
          </a:xfrm>
          <a:prstGeom prst="ellipse">
            <a:avLst/>
          </a:prstGeom>
          <a:solidFill>
            <a:schemeClr val="bg1"/>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52233" name="文本框 16"/>
          <p:cNvSpPr txBox="1">
            <a:spLocks noChangeArrowheads="1"/>
          </p:cNvSpPr>
          <p:nvPr/>
        </p:nvSpPr>
        <p:spPr bwMode="auto">
          <a:xfrm>
            <a:off x="2362200" y="5105400"/>
            <a:ext cx="1828800" cy="369332"/>
          </a:xfrm>
          <a:prstGeom prst="rect">
            <a:avLst/>
          </a:prstGeom>
          <a:noFill/>
          <a:ln w="9525">
            <a:noFill/>
            <a:miter lim="800000"/>
            <a:headEnd/>
            <a:tailEnd/>
          </a:ln>
        </p:spPr>
        <p:txBody>
          <a:bodyPr wrap="square">
            <a:spAutoFit/>
          </a:bodyPr>
          <a:lstStyle/>
          <a:p>
            <a:r>
              <a:rPr kumimoji="1" lang="en-US" altLang="zh-CN" dirty="0" smtClean="0"/>
              <a:t>Active node</a:t>
            </a:r>
            <a:endParaRPr kumimoji="1" lang="zh-CN" altLang="en-US" dirty="0"/>
          </a:p>
        </p:txBody>
      </p:sp>
      <p:sp>
        <p:nvSpPr>
          <p:cNvPr id="52234" name="文本框 17"/>
          <p:cNvSpPr txBox="1">
            <a:spLocks noChangeArrowheads="1"/>
          </p:cNvSpPr>
          <p:nvPr/>
        </p:nvSpPr>
        <p:spPr bwMode="auto">
          <a:xfrm>
            <a:off x="2362200" y="5574268"/>
            <a:ext cx="2514600" cy="369332"/>
          </a:xfrm>
          <a:prstGeom prst="rect">
            <a:avLst/>
          </a:prstGeom>
          <a:noFill/>
          <a:ln w="9525">
            <a:noFill/>
            <a:miter lim="800000"/>
            <a:headEnd/>
            <a:tailEnd/>
          </a:ln>
        </p:spPr>
        <p:txBody>
          <a:bodyPr wrap="square">
            <a:spAutoFit/>
          </a:bodyPr>
          <a:lstStyle/>
          <a:p>
            <a:r>
              <a:rPr kumimoji="1" lang="en-US" altLang="zh-CN" dirty="0" smtClean="0"/>
              <a:t>Node to be influenced</a:t>
            </a:r>
            <a:endParaRPr kumimoji="1" lang="zh-CN" altLang="en-US" dirty="0"/>
          </a:p>
        </p:txBody>
      </p:sp>
      <p:pic>
        <p:nvPicPr>
          <p:cNvPr id="17" name="图片 16" descr="arr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2590800"/>
            <a:ext cx="631843" cy="631843"/>
          </a:xfrm>
          <a:prstGeom prst="rect">
            <a:avLst/>
          </a:prstGeom>
        </p:spPr>
      </p:pic>
      <p:sp>
        <p:nvSpPr>
          <p:cNvPr id="9" name="文本框 8"/>
          <p:cNvSpPr txBox="1"/>
          <p:nvPr/>
        </p:nvSpPr>
        <p:spPr>
          <a:xfrm>
            <a:off x="1295400" y="3195935"/>
            <a:ext cx="2667000" cy="461665"/>
          </a:xfrm>
          <a:prstGeom prst="rect">
            <a:avLst/>
          </a:prstGeom>
          <a:noFill/>
        </p:spPr>
        <p:txBody>
          <a:bodyPr wrap="square" rtlCol="0">
            <a:spAutoFit/>
          </a:bodyPr>
          <a:lstStyle/>
          <a:p>
            <a:r>
              <a:rPr kumimoji="1" lang="en-US" altLang="zh-CN" sz="2400" dirty="0" smtClean="0"/>
              <a:t>Node Influence</a:t>
            </a:r>
            <a:endParaRPr kumimoji="1" lang="zh-CN" altLang="en-US" sz="2400" dirty="0"/>
          </a:p>
        </p:txBody>
      </p:sp>
      <p:sp>
        <p:nvSpPr>
          <p:cNvPr id="23" name="文本框 22"/>
          <p:cNvSpPr txBox="1"/>
          <p:nvPr/>
        </p:nvSpPr>
        <p:spPr>
          <a:xfrm>
            <a:off x="5867400" y="3200400"/>
            <a:ext cx="2667000" cy="461665"/>
          </a:xfrm>
          <a:prstGeom prst="rect">
            <a:avLst/>
          </a:prstGeom>
          <a:noFill/>
        </p:spPr>
        <p:txBody>
          <a:bodyPr wrap="square" rtlCol="0">
            <a:spAutoFit/>
          </a:bodyPr>
          <a:lstStyle/>
          <a:p>
            <a:r>
              <a:rPr kumimoji="1" lang="en-US" altLang="zh-CN" sz="2400" dirty="0" smtClean="0"/>
              <a:t>Link Influence</a:t>
            </a:r>
            <a:endParaRPr kumimoji="1" lang="zh-CN" altLang="en-US" sz="2400" dirty="0"/>
          </a:p>
        </p:txBody>
      </p:sp>
      <p:sp>
        <p:nvSpPr>
          <p:cNvPr id="13" name="矩形 12"/>
          <p:cNvSpPr/>
          <p:nvPr/>
        </p:nvSpPr>
        <p:spPr>
          <a:xfrm>
            <a:off x="1600200" y="4953000"/>
            <a:ext cx="6324600" cy="1143000"/>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 name="直线连接符 2"/>
          <p:cNvCxnSpPr/>
          <p:nvPr/>
        </p:nvCxnSpPr>
        <p:spPr>
          <a:xfrm flipV="1">
            <a:off x="6248400" y="2057400"/>
            <a:ext cx="685800" cy="914400"/>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flipH="1" flipV="1">
            <a:off x="6934200" y="2057400"/>
            <a:ext cx="685800" cy="914400"/>
          </a:xfrm>
          <a:prstGeom prst="line">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线连接符 23"/>
          <p:cNvCxnSpPr/>
          <p:nvPr/>
        </p:nvCxnSpPr>
        <p:spPr>
          <a:xfrm>
            <a:off x="6248400" y="2971800"/>
            <a:ext cx="1371600" cy="0"/>
          </a:xfrm>
          <a:prstGeom prst="line">
            <a:avLst/>
          </a:prstGeom>
          <a:ln w="38100"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2" name="文本框 16"/>
          <p:cNvSpPr txBox="1">
            <a:spLocks noChangeArrowheads="1"/>
          </p:cNvSpPr>
          <p:nvPr/>
        </p:nvSpPr>
        <p:spPr bwMode="auto">
          <a:xfrm>
            <a:off x="5562600" y="5105400"/>
            <a:ext cx="1828800" cy="369332"/>
          </a:xfrm>
          <a:prstGeom prst="rect">
            <a:avLst/>
          </a:prstGeom>
          <a:noFill/>
          <a:ln w="9525">
            <a:noFill/>
            <a:miter lim="800000"/>
            <a:headEnd/>
            <a:tailEnd/>
          </a:ln>
        </p:spPr>
        <p:txBody>
          <a:bodyPr wrap="square">
            <a:spAutoFit/>
          </a:bodyPr>
          <a:lstStyle/>
          <a:p>
            <a:r>
              <a:rPr kumimoji="1" lang="en-US" altLang="zh-CN" dirty="0" smtClean="0"/>
              <a:t>Active link</a:t>
            </a:r>
            <a:endParaRPr kumimoji="1" lang="zh-CN" altLang="en-US" dirty="0"/>
          </a:p>
        </p:txBody>
      </p:sp>
      <p:sp>
        <p:nvSpPr>
          <p:cNvPr id="33" name="文本框 17"/>
          <p:cNvSpPr txBox="1">
            <a:spLocks noChangeArrowheads="1"/>
          </p:cNvSpPr>
          <p:nvPr/>
        </p:nvSpPr>
        <p:spPr bwMode="auto">
          <a:xfrm>
            <a:off x="5562600" y="5554135"/>
            <a:ext cx="2286000" cy="369332"/>
          </a:xfrm>
          <a:prstGeom prst="rect">
            <a:avLst/>
          </a:prstGeom>
          <a:noFill/>
          <a:ln w="9525">
            <a:noFill/>
            <a:miter lim="800000"/>
            <a:headEnd/>
            <a:tailEnd/>
          </a:ln>
        </p:spPr>
        <p:txBody>
          <a:bodyPr wrap="square">
            <a:spAutoFit/>
          </a:bodyPr>
          <a:lstStyle/>
          <a:p>
            <a:r>
              <a:rPr kumimoji="1" lang="en-US" altLang="zh-CN" dirty="0" smtClean="0"/>
              <a:t>Link to be influenced</a:t>
            </a:r>
            <a:endParaRPr kumimoji="1" lang="zh-CN" altLang="en-US" dirty="0"/>
          </a:p>
        </p:txBody>
      </p:sp>
      <p:cxnSp>
        <p:nvCxnSpPr>
          <p:cNvPr id="28" name="直线连接符 27"/>
          <p:cNvCxnSpPr/>
          <p:nvPr/>
        </p:nvCxnSpPr>
        <p:spPr>
          <a:xfrm>
            <a:off x="5017105" y="5306180"/>
            <a:ext cx="457200" cy="0"/>
          </a:xfrm>
          <a:prstGeom prst="line">
            <a:avLst/>
          </a:prstGeom>
          <a:ln w="28575"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线连接符 35"/>
          <p:cNvCxnSpPr/>
          <p:nvPr/>
        </p:nvCxnSpPr>
        <p:spPr>
          <a:xfrm>
            <a:off x="5017105" y="5754915"/>
            <a:ext cx="457200" cy="0"/>
          </a:xfrm>
          <a:prstGeom prst="line">
            <a:avLst/>
          </a:prstGeom>
          <a:ln w="28575"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1805815" y="2787950"/>
            <a:ext cx="228600" cy="228600"/>
          </a:xfrm>
          <a:prstGeom prst="ellipse">
            <a:avLst/>
          </a:prstGeom>
          <a:solidFill>
            <a:srgbClr val="FF0000"/>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52" name="椭圆 51"/>
          <p:cNvSpPr/>
          <p:nvPr/>
        </p:nvSpPr>
        <p:spPr>
          <a:xfrm>
            <a:off x="2667000" y="2667000"/>
            <a:ext cx="457200" cy="457200"/>
          </a:xfrm>
          <a:prstGeom prst="ellipse">
            <a:avLst/>
          </a:prstGeom>
          <a:solidFill>
            <a:schemeClr val="bg1"/>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dirty="0">
              <a:solidFill>
                <a:schemeClr val="tx1"/>
              </a:solidFill>
            </a:endParaRPr>
          </a:p>
        </p:txBody>
      </p:sp>
      <p:cxnSp>
        <p:nvCxnSpPr>
          <p:cNvPr id="53" name="直线连接符 52"/>
          <p:cNvCxnSpPr>
            <a:stCxn id="51" idx="6"/>
            <a:endCxn id="52" idx="2"/>
          </p:cNvCxnSpPr>
          <p:nvPr/>
        </p:nvCxnSpPr>
        <p:spPr>
          <a:xfrm flipV="1">
            <a:off x="2034415" y="2895600"/>
            <a:ext cx="632585" cy="665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731105" y="2587170"/>
            <a:ext cx="457200" cy="523220"/>
          </a:xfrm>
          <a:prstGeom prst="rect">
            <a:avLst/>
          </a:prstGeom>
          <a:noFill/>
        </p:spPr>
        <p:txBody>
          <a:bodyPr wrap="square" rtlCol="0">
            <a:spAutoFit/>
          </a:bodyPr>
          <a:lstStyle/>
          <a:p>
            <a:r>
              <a:rPr kumimoji="1" lang="en-US" altLang="zh-CN" sz="2800" dirty="0" smtClean="0"/>
              <a:t>v</a:t>
            </a:r>
            <a:endParaRPr kumimoji="1" lang="zh-CN" altLang="en-US" sz="2800" dirty="0"/>
          </a:p>
        </p:txBody>
      </p:sp>
      <p:sp>
        <p:nvSpPr>
          <p:cNvPr id="52240" name="文本框 52239"/>
          <p:cNvSpPr txBox="1"/>
          <p:nvPr/>
        </p:nvSpPr>
        <p:spPr>
          <a:xfrm>
            <a:off x="1949451" y="5532970"/>
            <a:ext cx="381000" cy="400110"/>
          </a:xfrm>
          <a:prstGeom prst="rect">
            <a:avLst/>
          </a:prstGeom>
          <a:noFill/>
        </p:spPr>
        <p:txBody>
          <a:bodyPr wrap="square" rtlCol="0">
            <a:spAutoFit/>
          </a:bodyPr>
          <a:lstStyle/>
          <a:p>
            <a:r>
              <a:rPr kumimoji="1" lang="en-US" altLang="zh-CN" sz="2000" dirty="0" smtClean="0"/>
              <a:t>v</a:t>
            </a:r>
            <a:endParaRPr kumimoji="1" lang="zh-CN" altLang="en-US" sz="2000" dirty="0"/>
          </a:p>
        </p:txBody>
      </p:sp>
    </p:spTree>
    <p:extLst>
      <p:ext uri="{BB962C8B-B14F-4D97-AF65-F5344CB8AC3E}">
        <p14:creationId xmlns:p14="http://schemas.microsoft.com/office/powerpoint/2010/main" val="21728283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1" y="228600"/>
            <a:ext cx="8642839" cy="792162"/>
          </a:xfrm>
        </p:spPr>
        <p:txBody>
          <a:bodyPr/>
          <a:lstStyle/>
          <a:p>
            <a:r>
              <a:rPr kumimoji="1" lang="en-US" altLang="zh-CN" sz="3600" dirty="0" smtClean="0"/>
              <a:t>Two Categories of Link Influence</a:t>
            </a:r>
            <a:endParaRPr kumimoji="1" lang="zh-CN" altLang="en-US" sz="3600" dirty="0"/>
          </a:p>
        </p:txBody>
      </p:sp>
      <p:sp>
        <p:nvSpPr>
          <p:cNvPr id="3" name="文本框 2"/>
          <p:cNvSpPr txBox="1"/>
          <p:nvPr/>
        </p:nvSpPr>
        <p:spPr>
          <a:xfrm>
            <a:off x="2667000" y="4876800"/>
            <a:ext cx="4419600" cy="1200329"/>
          </a:xfrm>
          <a:prstGeom prst="rect">
            <a:avLst/>
          </a:prstGeom>
          <a:noFill/>
        </p:spPr>
        <p:txBody>
          <a:bodyPr wrap="square" rtlCol="0">
            <a:spAutoFit/>
          </a:bodyPr>
          <a:lstStyle/>
          <a:p>
            <a:r>
              <a:rPr kumimoji="1" lang="en-US" altLang="zh-CN" dirty="0" smtClean="0"/>
              <a:t>–&gt;: pre-existing relationships</a:t>
            </a:r>
          </a:p>
          <a:p>
            <a:r>
              <a:rPr kumimoji="1" lang="en-US" altLang="zh-CN" dirty="0" smtClean="0">
                <a:solidFill>
                  <a:srgbClr val="FF0000"/>
                </a:solidFill>
              </a:rPr>
              <a:t>–&gt;</a:t>
            </a:r>
            <a:r>
              <a:rPr kumimoji="1" lang="en-US" altLang="zh-CN" dirty="0" smtClean="0"/>
              <a:t>: a new link added at time </a:t>
            </a:r>
            <a:r>
              <a:rPr kumimoji="1" lang="en-US" altLang="zh-CN" i="1" dirty="0" smtClean="0"/>
              <a:t>t’</a:t>
            </a:r>
          </a:p>
          <a:p>
            <a:r>
              <a:rPr kumimoji="1" lang="en-US" altLang="zh-CN" dirty="0" smtClean="0">
                <a:solidFill>
                  <a:srgbClr val="FF0000"/>
                </a:solidFill>
              </a:rPr>
              <a:t>--&gt;</a:t>
            </a:r>
            <a:r>
              <a:rPr kumimoji="1" lang="en-US" altLang="zh-CN" dirty="0" smtClean="0"/>
              <a:t>: a possible link added at time </a:t>
            </a:r>
            <a:r>
              <a:rPr kumimoji="1" lang="en-US" altLang="zh-CN" i="1" dirty="0" smtClean="0"/>
              <a:t>t</a:t>
            </a:r>
            <a:r>
              <a:rPr kumimoji="1" lang="en-US" altLang="zh-CN" dirty="0" smtClean="0"/>
              <a:t> </a:t>
            </a:r>
          </a:p>
          <a:p>
            <a:endParaRPr kumimoji="1" lang="zh-CN" altLang="en-US" dirty="0"/>
          </a:p>
        </p:txBody>
      </p:sp>
      <p:pic>
        <p:nvPicPr>
          <p:cNvPr id="4" name="图片 3"/>
          <p:cNvPicPr>
            <a:picLocks noChangeAspect="1"/>
          </p:cNvPicPr>
          <p:nvPr/>
        </p:nvPicPr>
        <p:blipFill>
          <a:blip r:embed="rId2"/>
          <a:stretch>
            <a:fillRect/>
          </a:stretch>
        </p:blipFill>
        <p:spPr>
          <a:xfrm>
            <a:off x="685800" y="1447800"/>
            <a:ext cx="7832634" cy="3276600"/>
          </a:xfrm>
          <a:prstGeom prst="rect">
            <a:avLst/>
          </a:prstGeom>
        </p:spPr>
      </p:pic>
      <p:pic>
        <p:nvPicPr>
          <p:cNvPr id="5" name="图片 4"/>
          <p:cNvPicPr>
            <a:picLocks noChangeAspect="1"/>
          </p:cNvPicPr>
          <p:nvPr/>
        </p:nvPicPr>
        <p:blipFill>
          <a:blip r:embed="rId3"/>
          <a:stretch>
            <a:fillRect/>
          </a:stretch>
        </p:blipFill>
        <p:spPr>
          <a:xfrm>
            <a:off x="3048000" y="5867400"/>
            <a:ext cx="2514600" cy="471234"/>
          </a:xfrm>
          <a:prstGeom prst="rect">
            <a:avLst/>
          </a:prstGeom>
        </p:spPr>
      </p:pic>
    </p:spTree>
    <p:extLst>
      <p:ext uri="{BB962C8B-B14F-4D97-AF65-F5344CB8AC3E}">
        <p14:creationId xmlns:p14="http://schemas.microsoft.com/office/powerpoint/2010/main" val="31544867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mtClean="0"/>
              <a:t>Twitter Data</a:t>
            </a:r>
            <a:endParaRPr kumimoji="1" lang="zh-CN" altLang="en-US" dirty="0"/>
          </a:p>
        </p:txBody>
      </p:sp>
      <p:sp>
        <p:nvSpPr>
          <p:cNvPr id="30" name="文本框 29"/>
          <p:cNvSpPr txBox="1"/>
          <p:nvPr/>
        </p:nvSpPr>
        <p:spPr>
          <a:xfrm>
            <a:off x="228600" y="1219200"/>
            <a:ext cx="8686800" cy="3801040"/>
          </a:xfrm>
          <a:prstGeom prst="rect">
            <a:avLst/>
          </a:prstGeom>
          <a:noFill/>
        </p:spPr>
        <p:txBody>
          <a:bodyPr wrap="square" rtlCol="0">
            <a:spAutoFit/>
          </a:bodyPr>
          <a:lstStyle/>
          <a:p>
            <a:pPr marL="285750" indent="-285750">
              <a:buFont typeface="Arial"/>
              <a:buChar char="•"/>
            </a:pPr>
            <a:r>
              <a:rPr lang="en-US" altLang="zh-CN" sz="2400" dirty="0" smtClean="0"/>
              <a:t>Twitter data</a:t>
            </a:r>
          </a:p>
          <a:p>
            <a:pPr marL="742950" lvl="1" indent="-285750">
              <a:spcBef>
                <a:spcPts val="600"/>
              </a:spcBef>
              <a:buFont typeface="Arial" pitchFamily="34" charset="0"/>
              <a:buChar char="−"/>
            </a:pPr>
            <a:r>
              <a:rPr lang="en-US" altLang="zh-CN" sz="2400" dirty="0" smtClean="0"/>
              <a:t>“Lady Gaga” -&gt; 10K followers -&gt; millions of followers;</a:t>
            </a:r>
          </a:p>
          <a:p>
            <a:pPr marL="742950" lvl="1" indent="-285750">
              <a:spcBef>
                <a:spcPts val="600"/>
              </a:spcBef>
              <a:buFont typeface="Arial" pitchFamily="34" charset="0"/>
              <a:buChar char="−"/>
            </a:pPr>
            <a:r>
              <a:rPr lang="en-US" altLang="zh-CN" sz="2400" dirty="0" smtClean="0"/>
              <a:t>13,442,659 </a:t>
            </a:r>
            <a:r>
              <a:rPr lang="en-US" altLang="zh-CN" sz="2400" dirty="0"/>
              <a:t>users and 56,893,234 following </a:t>
            </a:r>
            <a:r>
              <a:rPr lang="en-US" altLang="zh-CN" sz="2400" dirty="0" smtClean="0"/>
              <a:t>links.</a:t>
            </a:r>
          </a:p>
          <a:p>
            <a:pPr marL="285750" indent="-285750">
              <a:buFont typeface="Arial"/>
              <a:buChar char="•"/>
            </a:pPr>
            <a:r>
              <a:rPr lang="en-US" altLang="zh-CN" sz="2400" dirty="0" smtClean="0"/>
              <a:t>A </a:t>
            </a:r>
            <a:r>
              <a:rPr lang="en-US" altLang="zh-CN" sz="2400" dirty="0" smtClean="0">
                <a:solidFill>
                  <a:srgbClr val="0000CC"/>
                </a:solidFill>
              </a:rPr>
              <a:t>complete dynamic </a:t>
            </a:r>
            <a:r>
              <a:rPr lang="en-US" altLang="zh-CN" sz="2400" dirty="0" smtClean="0"/>
              <a:t>network</a:t>
            </a:r>
          </a:p>
          <a:p>
            <a:pPr marL="742950" lvl="1" indent="-285750">
              <a:spcBef>
                <a:spcPts val="600"/>
              </a:spcBef>
              <a:buFont typeface="Arial" pitchFamily="34" charset="0"/>
              <a:buChar char="−"/>
            </a:pPr>
            <a:r>
              <a:rPr lang="en-US" altLang="zh-CN" sz="2400" dirty="0" smtClean="0"/>
              <a:t>112,044 users and 468,238 follows</a:t>
            </a:r>
          </a:p>
          <a:p>
            <a:pPr marL="742950" lvl="1" indent="-285750">
              <a:spcBef>
                <a:spcPts val="600"/>
              </a:spcBef>
              <a:buFont typeface="Arial" pitchFamily="34" charset="0"/>
              <a:buChar char="−"/>
            </a:pPr>
            <a:r>
              <a:rPr lang="en-US" altLang="zh-CN" sz="2400" dirty="0" smtClean="0"/>
              <a:t>From 10/12/2010 to 12/23/2010, 13 timestamps by viewing every 4 days as a timestamp</a:t>
            </a:r>
          </a:p>
          <a:p>
            <a:endParaRPr kumimoji="1" lang="en-US" altLang="zh-CN" sz="2400" dirty="0" smtClean="0"/>
          </a:p>
          <a:p>
            <a:endParaRPr kumimoji="1" lang="en-US" altLang="zh-CN" sz="2400" dirty="0" smtClean="0"/>
          </a:p>
        </p:txBody>
      </p:sp>
      <p:pic>
        <p:nvPicPr>
          <p:cNvPr id="5" name="Picture 3"/>
          <p:cNvPicPr>
            <a:picLocks noChangeAspect="1" noChangeArrowheads="1"/>
          </p:cNvPicPr>
          <p:nvPr/>
        </p:nvPicPr>
        <p:blipFill>
          <a:blip r:embed="rId2" cstate="print"/>
          <a:srcRect/>
          <a:stretch>
            <a:fillRect/>
          </a:stretch>
        </p:blipFill>
        <p:spPr bwMode="auto">
          <a:xfrm>
            <a:off x="6705600" y="838200"/>
            <a:ext cx="1371600" cy="722168"/>
          </a:xfrm>
          <a:prstGeom prst="rect">
            <a:avLst/>
          </a:prstGeom>
          <a:noFill/>
          <a:ln w="9525">
            <a:noFill/>
            <a:miter lim="800000"/>
            <a:headEnd/>
            <a:tailEnd/>
          </a:ln>
        </p:spPr>
      </p:pic>
      <p:pic>
        <p:nvPicPr>
          <p:cNvPr id="4" name="图片 3"/>
          <p:cNvPicPr>
            <a:picLocks noChangeAspect="1"/>
          </p:cNvPicPr>
          <p:nvPr/>
        </p:nvPicPr>
        <p:blipFill>
          <a:blip r:embed="rId3"/>
          <a:stretch>
            <a:fillRect/>
          </a:stretch>
        </p:blipFill>
        <p:spPr>
          <a:xfrm>
            <a:off x="2590800" y="4114800"/>
            <a:ext cx="5994400" cy="2598292"/>
          </a:xfrm>
          <a:prstGeom prst="rect">
            <a:avLst/>
          </a:prstGeom>
        </p:spPr>
      </p:pic>
    </p:spTree>
    <p:extLst>
      <p:ext uri="{BB962C8B-B14F-4D97-AF65-F5344CB8AC3E}">
        <p14:creationId xmlns:p14="http://schemas.microsoft.com/office/powerpoint/2010/main" val="3280127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Randomization</a:t>
            </a:r>
            <a:r>
              <a:rPr kumimoji="1" lang="zh-CN" altLang="en-US" dirty="0" smtClean="0"/>
              <a:t> </a:t>
            </a:r>
            <a:r>
              <a:rPr kumimoji="1" lang="en-US" altLang="zh-CN" dirty="0" smtClean="0"/>
              <a:t>Test</a:t>
            </a:r>
            <a:endParaRPr kumimoji="1" lang="zh-CN" altLang="en-US" dirty="0"/>
          </a:p>
        </p:txBody>
      </p:sp>
      <p:pic>
        <p:nvPicPr>
          <p:cNvPr id="19" name="图片 18"/>
          <p:cNvPicPr>
            <a:picLocks noChangeAspect="1"/>
          </p:cNvPicPr>
          <p:nvPr/>
        </p:nvPicPr>
        <p:blipFill>
          <a:blip r:embed="rId2"/>
          <a:stretch>
            <a:fillRect/>
          </a:stretch>
        </p:blipFill>
        <p:spPr>
          <a:xfrm>
            <a:off x="2590800" y="4953000"/>
            <a:ext cx="4191000" cy="914400"/>
          </a:xfrm>
          <a:prstGeom prst="rect">
            <a:avLst/>
          </a:prstGeom>
        </p:spPr>
      </p:pic>
      <p:sp>
        <p:nvSpPr>
          <p:cNvPr id="35" name="文本框 34"/>
          <p:cNvSpPr txBox="1"/>
          <p:nvPr/>
        </p:nvSpPr>
        <p:spPr>
          <a:xfrm>
            <a:off x="381000" y="1295400"/>
            <a:ext cx="8534400" cy="4016484"/>
          </a:xfrm>
          <a:prstGeom prst="rect">
            <a:avLst/>
          </a:prstGeom>
          <a:noFill/>
        </p:spPr>
        <p:txBody>
          <a:bodyPr wrap="square" rtlCol="0">
            <a:spAutoFit/>
          </a:bodyPr>
          <a:lstStyle/>
          <a:p>
            <a:pPr marL="342900" indent="-342900">
              <a:buFont typeface="Arial"/>
              <a:buChar char="•"/>
            </a:pPr>
            <a:r>
              <a:rPr lang="en-US" altLang="zh-CN" sz="2000" dirty="0" smtClean="0"/>
              <a:t>Randomization </a:t>
            </a:r>
            <a:r>
              <a:rPr lang="en-US" altLang="zh-CN" sz="2000" dirty="0"/>
              <a:t>test is a model-free, </a:t>
            </a:r>
            <a:r>
              <a:rPr lang="en-US" altLang="zh-CN" sz="2000" dirty="0" smtClean="0"/>
              <a:t>computationally</a:t>
            </a:r>
            <a:r>
              <a:rPr lang="en-US" altLang="zh-CN" sz="2000" dirty="0" smtClean="0"/>
              <a:t> </a:t>
            </a:r>
            <a:r>
              <a:rPr lang="en-US" altLang="zh-CN" sz="2000" dirty="0" smtClean="0"/>
              <a:t>intensive </a:t>
            </a:r>
            <a:r>
              <a:rPr lang="en-US" altLang="zh-CN" sz="2000" dirty="0"/>
              <a:t>statistical technique for hypothesis </a:t>
            </a:r>
            <a:r>
              <a:rPr lang="en-US" altLang="zh-CN" sz="2000" dirty="0" smtClean="0"/>
              <a:t>testing,</a:t>
            </a:r>
            <a:r>
              <a:rPr lang="zh-CN" altLang="en-US" sz="2000" dirty="0" smtClean="0"/>
              <a:t> </a:t>
            </a:r>
            <a:r>
              <a:rPr lang="en-US" altLang="zh-CN" sz="2000" dirty="0" smtClean="0"/>
              <a:t>the</a:t>
            </a:r>
            <a:r>
              <a:rPr lang="zh-CN" altLang="en-US" sz="2000" dirty="0" smtClean="0"/>
              <a:t> </a:t>
            </a:r>
            <a:r>
              <a:rPr lang="en-US" altLang="zh-CN" sz="2000" dirty="0" smtClean="0"/>
              <a:t>main</a:t>
            </a:r>
            <a:r>
              <a:rPr lang="zh-CN" altLang="en-US" sz="2000" dirty="0" smtClean="0"/>
              <a:t> </a:t>
            </a:r>
            <a:r>
              <a:rPr lang="en-US" altLang="zh-CN" sz="2000" dirty="0" smtClean="0"/>
              <a:t>steps</a:t>
            </a:r>
            <a:r>
              <a:rPr lang="zh-CN" altLang="en-US" sz="2000" dirty="0" smtClean="0"/>
              <a:t> </a:t>
            </a:r>
            <a:r>
              <a:rPr lang="en-US" altLang="zh-CN" sz="2000" dirty="0" smtClean="0"/>
              <a:t>are</a:t>
            </a:r>
          </a:p>
          <a:p>
            <a:pPr marL="914400" lvl="1" indent="-457200">
              <a:spcBef>
                <a:spcPts val="600"/>
              </a:spcBef>
              <a:buFont typeface="+mj-lt"/>
              <a:buAutoNum type="arabicPeriod"/>
            </a:pPr>
            <a:r>
              <a:rPr lang="en-US" altLang="zh-CN" sz="2000" dirty="0" smtClean="0"/>
              <a:t>Compute</a:t>
            </a:r>
            <a:r>
              <a:rPr lang="zh-CN" altLang="en-US" sz="2000" dirty="0" smtClean="0"/>
              <a:t> </a:t>
            </a:r>
            <a:r>
              <a:rPr lang="en-US" altLang="zh-CN" sz="2000" dirty="0" smtClean="0"/>
              <a:t>some</a:t>
            </a:r>
            <a:r>
              <a:rPr lang="zh-CN" altLang="en-US" sz="2000" dirty="0" smtClean="0"/>
              <a:t> </a:t>
            </a:r>
            <a:r>
              <a:rPr lang="en-US" altLang="zh-CN" sz="2000" dirty="0" smtClean="0"/>
              <a:t>test</a:t>
            </a:r>
            <a:r>
              <a:rPr lang="zh-CN" altLang="en-US" sz="2000" dirty="0" smtClean="0"/>
              <a:t> </a:t>
            </a:r>
            <a:r>
              <a:rPr lang="en-US" altLang="zh-CN" sz="2000" dirty="0" smtClean="0"/>
              <a:t>statistic</a:t>
            </a:r>
            <a:r>
              <a:rPr lang="zh-CN" altLang="en-US" sz="2000" dirty="0" smtClean="0"/>
              <a:t> </a:t>
            </a:r>
            <a:r>
              <a:rPr lang="en-US" altLang="zh-CN" sz="2000" dirty="0" smtClean="0"/>
              <a:t>using</a:t>
            </a:r>
            <a:r>
              <a:rPr lang="zh-CN" altLang="en-US" sz="2000" dirty="0" smtClean="0"/>
              <a:t> </a:t>
            </a:r>
            <a:r>
              <a:rPr lang="en-US" altLang="zh-CN" sz="2000" dirty="0" smtClean="0"/>
              <a:t>the</a:t>
            </a:r>
            <a:r>
              <a:rPr lang="zh-CN" altLang="en-US" sz="2000" dirty="0" smtClean="0"/>
              <a:t> </a:t>
            </a:r>
            <a:r>
              <a:rPr lang="en-US" altLang="zh-CN" sz="2000" dirty="0" smtClean="0"/>
              <a:t>set</a:t>
            </a:r>
            <a:r>
              <a:rPr lang="zh-CN" altLang="en-US" sz="2000" dirty="0" smtClean="0"/>
              <a:t> </a:t>
            </a:r>
            <a:r>
              <a:rPr lang="en-US" altLang="zh-CN" sz="2000" dirty="0" smtClean="0"/>
              <a:t>of</a:t>
            </a:r>
            <a:r>
              <a:rPr lang="zh-CN" altLang="en-US" sz="2000" dirty="0" smtClean="0"/>
              <a:t> </a:t>
            </a:r>
            <a:r>
              <a:rPr lang="en-US" altLang="zh-CN" sz="2000" dirty="0" smtClean="0"/>
              <a:t>original</a:t>
            </a:r>
            <a:r>
              <a:rPr lang="zh-CN" altLang="en-US" sz="2000" dirty="0" smtClean="0"/>
              <a:t> </a:t>
            </a:r>
            <a:r>
              <a:rPr lang="en-US" altLang="zh-CN" sz="2000" dirty="0" smtClean="0"/>
              <a:t>observations;</a:t>
            </a:r>
          </a:p>
          <a:p>
            <a:pPr marL="914400" lvl="1" indent="-457200">
              <a:spcBef>
                <a:spcPts val="600"/>
              </a:spcBef>
              <a:buFont typeface="+mj-lt"/>
              <a:buAutoNum type="arabicPeriod"/>
            </a:pPr>
            <a:r>
              <a:rPr lang="en-US" altLang="zh-CN" sz="2000" dirty="0" smtClean="0"/>
              <a:t>Carry</a:t>
            </a:r>
            <a:r>
              <a:rPr lang="zh-CN" altLang="en-US" sz="2000" dirty="0" smtClean="0"/>
              <a:t> </a:t>
            </a:r>
            <a:r>
              <a:rPr lang="en-US" altLang="zh-CN" sz="2000" dirty="0" smtClean="0"/>
              <a:t>out</a:t>
            </a:r>
            <a:r>
              <a:rPr lang="zh-CN" altLang="en-US" sz="2000" dirty="0" smtClean="0"/>
              <a:t> </a:t>
            </a:r>
            <a:r>
              <a:rPr lang="en-US" altLang="zh-CN" sz="2000" dirty="0" smtClean="0"/>
              <a:t>the</a:t>
            </a:r>
            <a:r>
              <a:rPr lang="zh-CN" altLang="en-US" sz="2000" dirty="0" smtClean="0"/>
              <a:t> </a:t>
            </a:r>
            <a:r>
              <a:rPr lang="en-US" altLang="zh-CN" sz="2000" dirty="0" smtClean="0"/>
              <a:t>random</a:t>
            </a:r>
            <a:r>
              <a:rPr lang="zh-CN" altLang="en-US" sz="2000" dirty="0" smtClean="0"/>
              <a:t> </a:t>
            </a:r>
            <a:r>
              <a:rPr lang="en-US" altLang="zh-CN" sz="2000" dirty="0" smtClean="0"/>
              <a:t>shuffle</a:t>
            </a:r>
            <a:r>
              <a:rPr lang="zh-CN" altLang="en-US" sz="2000" dirty="0" smtClean="0"/>
              <a:t> </a:t>
            </a:r>
            <a:r>
              <a:rPr lang="en-US" altLang="zh-CN" sz="2000" dirty="0" smtClean="0"/>
              <a:t>according</a:t>
            </a:r>
            <a:r>
              <a:rPr lang="zh-CN" altLang="en-US" sz="2000" dirty="0" smtClean="0"/>
              <a:t> </a:t>
            </a:r>
            <a:r>
              <a:rPr lang="en-US" altLang="zh-CN" sz="2000" dirty="0" smtClean="0"/>
              <a:t>to</a:t>
            </a:r>
            <a:r>
              <a:rPr lang="zh-CN" altLang="en-US" sz="2000" dirty="0" smtClean="0"/>
              <a:t> </a:t>
            </a:r>
            <a:r>
              <a:rPr lang="en-US" altLang="zh-CN" sz="2000" dirty="0" smtClean="0"/>
              <a:t>the</a:t>
            </a:r>
            <a:r>
              <a:rPr lang="zh-CN" altLang="en-US" sz="2000" dirty="0" smtClean="0"/>
              <a:t> </a:t>
            </a:r>
            <a:r>
              <a:rPr lang="en-US" altLang="zh-CN" sz="2000" dirty="0" smtClean="0"/>
              <a:t>null</a:t>
            </a:r>
            <a:r>
              <a:rPr lang="zh-CN" altLang="en-US" sz="2000" dirty="0" smtClean="0"/>
              <a:t> </a:t>
            </a:r>
            <a:r>
              <a:rPr lang="en-US" altLang="zh-CN" sz="2000" dirty="0" smtClean="0"/>
              <a:t>hypothesis</a:t>
            </a:r>
            <a:r>
              <a:rPr lang="zh-CN" altLang="en-US" sz="2000" dirty="0" smtClean="0"/>
              <a:t> </a:t>
            </a:r>
            <a:r>
              <a:rPr lang="en-US" altLang="zh-CN" sz="2000" dirty="0" smtClean="0"/>
              <a:t>a</a:t>
            </a:r>
            <a:r>
              <a:rPr lang="zh-CN" altLang="en-US" sz="2000" dirty="0" smtClean="0"/>
              <a:t> </a:t>
            </a:r>
            <a:r>
              <a:rPr lang="en-US" altLang="zh-CN" sz="2000" dirty="0" smtClean="0"/>
              <a:t>large</a:t>
            </a:r>
            <a:r>
              <a:rPr lang="zh-CN" altLang="en-US" sz="2000" dirty="0" smtClean="0"/>
              <a:t> </a:t>
            </a:r>
            <a:r>
              <a:rPr lang="en-US" altLang="zh-CN" sz="2000" dirty="0" smtClean="0"/>
              <a:t>number</a:t>
            </a:r>
            <a:r>
              <a:rPr lang="zh-CN" altLang="en-US" sz="2000" dirty="0" smtClean="0"/>
              <a:t> </a:t>
            </a:r>
            <a:r>
              <a:rPr lang="en-US" altLang="zh-CN" sz="2000" dirty="0" smtClean="0"/>
              <a:t>of</a:t>
            </a:r>
            <a:r>
              <a:rPr lang="zh-CN" altLang="en-US" sz="2000" dirty="0" smtClean="0"/>
              <a:t> </a:t>
            </a:r>
            <a:r>
              <a:rPr lang="en-US" altLang="zh-CN" sz="2000" dirty="0" smtClean="0"/>
              <a:t>times,</a:t>
            </a:r>
            <a:r>
              <a:rPr lang="zh-CN" altLang="en-US" sz="2000" dirty="0" smtClean="0"/>
              <a:t> </a:t>
            </a:r>
            <a:r>
              <a:rPr lang="en-US" altLang="zh-CN" sz="2000" dirty="0" smtClean="0"/>
              <a:t>and</a:t>
            </a:r>
            <a:r>
              <a:rPr lang="zh-CN" altLang="en-US" sz="2000" dirty="0" smtClean="0"/>
              <a:t> </a:t>
            </a:r>
            <a:r>
              <a:rPr lang="en-US" altLang="zh-CN" sz="2000" dirty="0" smtClean="0"/>
              <a:t>compute</a:t>
            </a:r>
            <a:r>
              <a:rPr lang="zh-CN" altLang="en-US" sz="2000" dirty="0" smtClean="0"/>
              <a:t> </a:t>
            </a:r>
            <a:r>
              <a:rPr lang="en-US" altLang="zh-CN" sz="2000" dirty="0" smtClean="0"/>
              <a:t>the</a:t>
            </a:r>
            <a:r>
              <a:rPr lang="zh-CN" altLang="en-US" sz="2000" dirty="0" smtClean="0"/>
              <a:t> </a:t>
            </a:r>
            <a:r>
              <a:rPr lang="en-US" altLang="zh-CN" sz="2000" dirty="0" smtClean="0"/>
              <a:t>test</a:t>
            </a:r>
            <a:r>
              <a:rPr lang="zh-CN" altLang="en-US" sz="2000" dirty="0" smtClean="0"/>
              <a:t> </a:t>
            </a:r>
            <a:r>
              <a:rPr lang="en-US" altLang="zh-CN" sz="2000" dirty="0" smtClean="0"/>
              <a:t>statistic</a:t>
            </a:r>
            <a:r>
              <a:rPr lang="zh-CN" altLang="en-US" sz="2000" dirty="0" smtClean="0"/>
              <a:t> </a:t>
            </a:r>
            <a:r>
              <a:rPr lang="en-US" altLang="zh-CN" sz="2000" dirty="0" smtClean="0"/>
              <a:t>for</a:t>
            </a:r>
            <a:r>
              <a:rPr lang="zh-CN" altLang="en-US" sz="2000" dirty="0" smtClean="0"/>
              <a:t> </a:t>
            </a:r>
            <a:r>
              <a:rPr lang="en-US" altLang="zh-CN" sz="2000" dirty="0" smtClean="0"/>
              <a:t>each</a:t>
            </a:r>
            <a:r>
              <a:rPr lang="zh-CN" altLang="en-US" sz="2000" dirty="0" smtClean="0"/>
              <a:t> </a:t>
            </a:r>
            <a:r>
              <a:rPr lang="en-US" altLang="zh-CN" sz="2000" dirty="0" smtClean="0"/>
              <a:t>random</a:t>
            </a:r>
            <a:r>
              <a:rPr lang="zh-CN" altLang="en-US" sz="2000" dirty="0" smtClean="0"/>
              <a:t> </a:t>
            </a:r>
            <a:r>
              <a:rPr lang="en-US" altLang="zh-CN" sz="2000" dirty="0" smtClean="0"/>
              <a:t>data;</a:t>
            </a:r>
          </a:p>
          <a:p>
            <a:pPr marL="914400" lvl="1" indent="-457200">
              <a:spcBef>
                <a:spcPts val="600"/>
              </a:spcBef>
              <a:buFont typeface="+mj-lt"/>
              <a:buAutoNum type="arabicPeriod"/>
            </a:pPr>
            <a:r>
              <a:rPr lang="en-US" altLang="zh-CN" sz="2000" dirty="0" smtClean="0"/>
              <a:t>By</a:t>
            </a:r>
            <a:r>
              <a:rPr lang="zh-CN" altLang="en-US" sz="2000" dirty="0" smtClean="0"/>
              <a:t> </a:t>
            </a:r>
            <a:r>
              <a:rPr lang="en-US" altLang="zh-CN" sz="2000" dirty="0" smtClean="0"/>
              <a:t>the</a:t>
            </a:r>
            <a:r>
              <a:rPr lang="zh-CN" altLang="en-US" sz="2000" dirty="0" smtClean="0"/>
              <a:t> </a:t>
            </a:r>
            <a:r>
              <a:rPr lang="en-US" altLang="zh-CN" sz="2000" dirty="0" smtClean="0"/>
              <a:t>law</a:t>
            </a:r>
            <a:r>
              <a:rPr lang="zh-CN" altLang="en-US" sz="2000" dirty="0" smtClean="0"/>
              <a:t> </a:t>
            </a:r>
            <a:r>
              <a:rPr lang="en-US" altLang="zh-CN" sz="2000" dirty="0" smtClean="0"/>
              <a:t>of</a:t>
            </a:r>
            <a:r>
              <a:rPr lang="zh-CN" altLang="en-US" sz="2000" dirty="0" smtClean="0"/>
              <a:t> </a:t>
            </a:r>
            <a:r>
              <a:rPr lang="en-US" altLang="zh-CN" sz="2000" dirty="0" smtClean="0"/>
              <a:t>large</a:t>
            </a:r>
            <a:r>
              <a:rPr lang="zh-CN" altLang="en-US" sz="2000" dirty="0" smtClean="0"/>
              <a:t> </a:t>
            </a:r>
            <a:r>
              <a:rPr lang="en-US" altLang="zh-CN" sz="2000" dirty="0" smtClean="0"/>
              <a:t>numbers,</a:t>
            </a:r>
            <a:r>
              <a:rPr lang="zh-CN" altLang="en-US" sz="2000" dirty="0" smtClean="0"/>
              <a:t> </a:t>
            </a:r>
            <a:r>
              <a:rPr lang="en-US" altLang="zh-CN" sz="2000" dirty="0" smtClean="0"/>
              <a:t>the</a:t>
            </a:r>
            <a:r>
              <a:rPr lang="zh-CN" altLang="en-US" sz="2000" dirty="0" smtClean="0"/>
              <a:t> </a:t>
            </a:r>
            <a:r>
              <a:rPr lang="en-US" altLang="zh-CN" sz="2000" dirty="0" smtClean="0"/>
              <a:t>permutation</a:t>
            </a:r>
            <a:r>
              <a:rPr lang="zh-CN" altLang="en-US" sz="2000" dirty="0" smtClean="0"/>
              <a:t> </a:t>
            </a:r>
            <a:r>
              <a:rPr lang="en-US" altLang="zh-CN" sz="2000" dirty="0" smtClean="0"/>
              <a:t>p-value</a:t>
            </a:r>
            <a:r>
              <a:rPr lang="zh-CN" altLang="en-US" sz="2000" dirty="0" smtClean="0"/>
              <a:t> </a:t>
            </a:r>
            <a:r>
              <a:rPr lang="en-US" altLang="zh-CN" sz="2000" dirty="0" smtClean="0"/>
              <a:t>is</a:t>
            </a:r>
            <a:r>
              <a:rPr lang="zh-CN" altLang="en-US" sz="2000" dirty="0" smtClean="0"/>
              <a:t> </a:t>
            </a:r>
            <a:r>
              <a:rPr lang="en-US" altLang="zh-CN" sz="2000" dirty="0" smtClean="0"/>
              <a:t>approximated</a:t>
            </a:r>
            <a:r>
              <a:rPr lang="zh-CN" altLang="en-US" sz="2000" dirty="0" smtClean="0"/>
              <a:t> </a:t>
            </a:r>
            <a:r>
              <a:rPr lang="en-US" altLang="zh-CN" sz="2000" dirty="0" smtClean="0"/>
              <a:t>by</a:t>
            </a:r>
            <a:r>
              <a:rPr lang="zh-CN" altLang="en-US" sz="2000" dirty="0" smtClean="0"/>
              <a:t> </a:t>
            </a:r>
            <a:r>
              <a:rPr lang="en-US" altLang="zh-CN" sz="2000" dirty="0" smtClean="0"/>
              <a:t>the</a:t>
            </a:r>
            <a:r>
              <a:rPr lang="zh-CN" altLang="en-US" sz="2000" dirty="0" smtClean="0"/>
              <a:t> </a:t>
            </a:r>
            <a:r>
              <a:rPr lang="en-US" altLang="zh-CN" sz="2000" dirty="0" smtClean="0"/>
              <a:t>proportion</a:t>
            </a:r>
            <a:r>
              <a:rPr lang="zh-CN" altLang="en-US" sz="2000" dirty="0" smtClean="0"/>
              <a:t> </a:t>
            </a:r>
            <a:r>
              <a:rPr lang="en-US" altLang="zh-CN" sz="2000" dirty="0" smtClean="0"/>
              <a:t>of</a:t>
            </a:r>
            <a:r>
              <a:rPr lang="zh-CN" altLang="en-US" sz="2000" dirty="0" smtClean="0"/>
              <a:t> </a:t>
            </a:r>
            <a:r>
              <a:rPr lang="en-US" altLang="zh-CN" sz="2000" dirty="0" smtClean="0"/>
              <a:t>randomly</a:t>
            </a:r>
            <a:r>
              <a:rPr lang="zh-CN" altLang="en-US" sz="2000" dirty="0" smtClean="0"/>
              <a:t> </a:t>
            </a:r>
            <a:r>
              <a:rPr lang="en-US" altLang="zh-CN" sz="2000" dirty="0" smtClean="0"/>
              <a:t>generated</a:t>
            </a:r>
            <a:r>
              <a:rPr lang="zh-CN" altLang="en-US" sz="2000" dirty="0" smtClean="0"/>
              <a:t> </a:t>
            </a:r>
            <a:r>
              <a:rPr lang="en-US" altLang="zh-CN" sz="2000" dirty="0" smtClean="0"/>
              <a:t>values</a:t>
            </a:r>
            <a:r>
              <a:rPr lang="zh-CN" altLang="en-US" sz="2000" dirty="0" smtClean="0"/>
              <a:t> </a:t>
            </a:r>
            <a:r>
              <a:rPr lang="en-US" altLang="zh-CN" sz="2000" dirty="0" smtClean="0"/>
              <a:t>that</a:t>
            </a:r>
            <a:r>
              <a:rPr lang="zh-CN" altLang="en-US" sz="2000" dirty="0" smtClean="0"/>
              <a:t> </a:t>
            </a:r>
            <a:r>
              <a:rPr lang="en-US" altLang="zh-CN" sz="2000" dirty="0" smtClean="0"/>
              <a:t>exceed</a:t>
            </a:r>
            <a:r>
              <a:rPr lang="zh-CN" altLang="en-US" sz="2000" dirty="0" smtClean="0"/>
              <a:t> </a:t>
            </a:r>
            <a:r>
              <a:rPr lang="en-US" altLang="zh-CN" sz="2000" dirty="0" smtClean="0"/>
              <a:t>or</a:t>
            </a:r>
            <a:r>
              <a:rPr lang="zh-CN" altLang="en-US" sz="2000" dirty="0" smtClean="0"/>
              <a:t> </a:t>
            </a:r>
            <a:r>
              <a:rPr lang="en-US" altLang="zh-CN" sz="2000" dirty="0" smtClean="0"/>
              <a:t>equal</a:t>
            </a:r>
            <a:r>
              <a:rPr lang="zh-CN" altLang="en-US" sz="2000" dirty="0" smtClean="0"/>
              <a:t> </a:t>
            </a:r>
            <a:r>
              <a:rPr lang="en-US" altLang="zh-CN" sz="2000" dirty="0" smtClean="0"/>
              <a:t>the</a:t>
            </a:r>
            <a:r>
              <a:rPr lang="zh-CN" altLang="en-US" sz="2000" dirty="0" smtClean="0"/>
              <a:t> </a:t>
            </a:r>
            <a:r>
              <a:rPr lang="en-US" altLang="zh-CN" sz="2000" dirty="0" smtClean="0"/>
              <a:t>observed</a:t>
            </a:r>
            <a:r>
              <a:rPr lang="zh-CN" altLang="en-US" sz="2000" dirty="0" smtClean="0"/>
              <a:t> </a:t>
            </a:r>
            <a:r>
              <a:rPr lang="en-US" altLang="zh-CN" sz="2000" dirty="0" smtClean="0"/>
              <a:t>value</a:t>
            </a:r>
            <a:r>
              <a:rPr lang="zh-CN" altLang="en-US" sz="2000" dirty="0" smtClean="0"/>
              <a:t> </a:t>
            </a:r>
            <a:r>
              <a:rPr lang="en-US" altLang="zh-CN" sz="2000" dirty="0" smtClean="0"/>
              <a:t>of</a:t>
            </a:r>
            <a:r>
              <a:rPr lang="zh-CN" altLang="en-US" sz="2000" dirty="0" smtClean="0"/>
              <a:t> </a:t>
            </a:r>
            <a:r>
              <a:rPr lang="en-US" altLang="zh-CN" sz="2000" dirty="0" smtClean="0"/>
              <a:t>the</a:t>
            </a:r>
            <a:r>
              <a:rPr lang="zh-CN" altLang="en-US" sz="2000" dirty="0" smtClean="0"/>
              <a:t> </a:t>
            </a:r>
            <a:r>
              <a:rPr lang="en-US" altLang="zh-CN" sz="2000" dirty="0" smtClean="0"/>
              <a:t>test</a:t>
            </a:r>
            <a:r>
              <a:rPr lang="zh-CN" altLang="en-US" sz="2000" dirty="0" smtClean="0"/>
              <a:t> </a:t>
            </a:r>
            <a:r>
              <a:rPr lang="en-US" altLang="zh-CN" sz="2000" dirty="0" smtClean="0"/>
              <a:t>statistic.</a:t>
            </a:r>
          </a:p>
          <a:p>
            <a:pPr marL="342900" indent="-342900">
              <a:buFont typeface="Arial"/>
              <a:buChar char="•"/>
            </a:pPr>
            <a:r>
              <a:rPr lang="en-US" altLang="zh-CN" sz="2000" dirty="0" smtClean="0">
                <a:solidFill>
                  <a:srgbClr val="800000"/>
                </a:solidFill>
              </a:rPr>
              <a:t>Null </a:t>
            </a:r>
            <a:r>
              <a:rPr lang="en-US" altLang="zh-CN" sz="2000" dirty="0" smtClean="0">
                <a:solidFill>
                  <a:srgbClr val="800000"/>
                </a:solidFill>
              </a:rPr>
              <a:t>hypothesis</a:t>
            </a:r>
            <a:r>
              <a:rPr lang="en-US" altLang="zh-CN" sz="2000" dirty="0" smtClean="0"/>
              <a:t>: </a:t>
            </a:r>
            <a:r>
              <a:rPr lang="en-US" altLang="zh-CN" sz="2000" dirty="0" smtClean="0"/>
              <a:t>the </a:t>
            </a:r>
            <a:r>
              <a:rPr lang="en-US" altLang="zh-CN" sz="2000" dirty="0"/>
              <a:t>formation of </a:t>
            </a:r>
            <a:r>
              <a:rPr lang="en-US" altLang="zh-CN" sz="2000" dirty="0" smtClean="0"/>
              <a:t>neighboring links </a:t>
            </a:r>
            <a:r>
              <a:rPr lang="en-US" altLang="zh-CN" sz="2000" dirty="0"/>
              <a:t>is temporally independent of one </a:t>
            </a:r>
            <a:r>
              <a:rPr lang="en-US" altLang="zh-CN" sz="2000" dirty="0" smtClean="0"/>
              <a:t>another.</a:t>
            </a:r>
          </a:p>
          <a:p>
            <a:pPr marL="342900" indent="-342900">
              <a:buFont typeface="Arial"/>
              <a:buChar char="•"/>
            </a:pPr>
            <a:r>
              <a:rPr lang="en-US" altLang="zh-CN" sz="2000" dirty="0" smtClean="0">
                <a:solidFill>
                  <a:srgbClr val="800000"/>
                </a:solidFill>
              </a:rPr>
              <a:t>Test </a:t>
            </a:r>
            <a:r>
              <a:rPr lang="en-US" altLang="zh-CN" sz="2000" dirty="0" smtClean="0">
                <a:solidFill>
                  <a:srgbClr val="800000"/>
                </a:solidFill>
              </a:rPr>
              <a:t>statistic</a:t>
            </a:r>
            <a:r>
              <a:rPr lang="en-US" altLang="zh-CN" sz="2000" dirty="0" smtClean="0"/>
              <a:t>: </a:t>
            </a:r>
            <a:endParaRPr kumimoji="1" lang="en-US" altLang="zh-CN" sz="2000" dirty="0" smtClean="0"/>
          </a:p>
        </p:txBody>
      </p:sp>
    </p:spTree>
    <p:extLst>
      <p:ext uri="{BB962C8B-B14F-4D97-AF65-F5344CB8AC3E}">
        <p14:creationId xmlns:p14="http://schemas.microsoft.com/office/powerpoint/2010/main" val="10335104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ji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jie</Template>
  <TotalTime>18366</TotalTime>
  <Words>1821</Words>
  <Application>Microsoft Macintosh PowerPoint</Application>
  <PresentationFormat>全屏显示(4:3)</PresentationFormat>
  <Paragraphs>237</Paragraphs>
  <Slides>25</Slides>
  <Notes>7</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jie</vt:lpstr>
      <vt:lpstr>Diffusion of “Following” Links in Microblogging Networks</vt:lpstr>
      <vt:lpstr>What is Social Influence?</vt:lpstr>
      <vt:lpstr>“Love Obama”</vt:lpstr>
      <vt:lpstr>Influence Maximization</vt:lpstr>
      <vt:lpstr>Following Influence on Twitter</vt:lpstr>
      <vt:lpstr>Link Influence</vt:lpstr>
      <vt:lpstr>Two Categories of Link Influence</vt:lpstr>
      <vt:lpstr>Twitter Data</vt:lpstr>
      <vt:lpstr>Randomization Test</vt:lpstr>
      <vt:lpstr>P-values on 24 Triads</vt:lpstr>
      <vt:lpstr>Diffusion Decay</vt:lpstr>
      <vt:lpstr>Follower Diffusion: Power of Reciprocity</vt:lpstr>
      <vt:lpstr>Followee Diffusion: Easy Discovery</vt:lpstr>
      <vt:lpstr>“Following” Link Cascade Model</vt:lpstr>
      <vt:lpstr>Influence Estimation</vt:lpstr>
      <vt:lpstr>Log-likelihood</vt:lpstr>
      <vt:lpstr>EM Algorithm</vt:lpstr>
      <vt:lpstr>Ranking-based Link Prediction</vt:lpstr>
      <vt:lpstr>Classification-based Link Prediction</vt:lpstr>
      <vt:lpstr>Learned Model Parameters</vt:lpstr>
      <vt:lpstr>Application: Follower Maximization</vt:lpstr>
      <vt:lpstr>Application: Friend Recommendation</vt:lpstr>
      <vt:lpstr>Application Performance</vt:lpstr>
      <vt:lpstr>Conclusion</vt:lpstr>
      <vt:lpstr>Thank You  Data&amp;Codes: http://cs.aminer.org/followinf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Influence Analysis and Action Prediction via Factor Graph Models</dc:title>
  <dc:creator>Jie Tang</dc:creator>
  <cp:keywords>Social Influence Analysis, social prediction, social networks</cp:keywords>
  <cp:lastModifiedBy>jing zhang</cp:lastModifiedBy>
  <cp:revision>3018</cp:revision>
  <cp:lastPrinted>1601-01-01T00:00:00Z</cp:lastPrinted>
  <dcterms:created xsi:type="dcterms:W3CDTF">1601-01-01T00:00:00Z</dcterms:created>
  <dcterms:modified xsi:type="dcterms:W3CDTF">2015-03-10T12:15:23Z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