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xls" ContentType="application/vnd.ms-exce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78" r:id="rId3"/>
    <p:sldId id="379" r:id="rId4"/>
    <p:sldId id="400" r:id="rId5"/>
    <p:sldId id="401" r:id="rId6"/>
    <p:sldId id="402" r:id="rId7"/>
    <p:sldId id="403" r:id="rId8"/>
    <p:sldId id="359" r:id="rId9"/>
    <p:sldId id="394" r:id="rId10"/>
    <p:sldId id="361" r:id="rId11"/>
    <p:sldId id="404" r:id="rId12"/>
    <p:sldId id="405" r:id="rId13"/>
    <p:sldId id="406" r:id="rId14"/>
    <p:sldId id="409" r:id="rId15"/>
    <p:sldId id="411" r:id="rId16"/>
    <p:sldId id="408" r:id="rId17"/>
    <p:sldId id="320" r:id="rId18"/>
    <p:sldId id="412" r:id="rId19"/>
    <p:sldId id="414" r:id="rId20"/>
    <p:sldId id="410" r:id="rId21"/>
    <p:sldId id="413" r:id="rId22"/>
    <p:sldId id="279" r:id="rId23"/>
  </p:sldIdLst>
  <p:sldSz cx="9906000" cy="6858000" type="A4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8000"/>
    <a:srgbClr val="FFCCCC"/>
    <a:srgbClr val="FF9900"/>
    <a:srgbClr val="CC6600"/>
    <a:srgbClr val="0000FF"/>
    <a:srgbClr val="0000DC"/>
    <a:srgbClr val="2C6F90"/>
    <a:srgbClr val="2E5C8E"/>
    <a:srgbClr val="316F8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09" autoAdjust="0"/>
    <p:restoredTop sz="75070" autoAdjust="0"/>
  </p:normalViewPr>
  <p:slideViewPr>
    <p:cSldViewPr>
      <p:cViewPr varScale="1">
        <p:scale>
          <a:sx n="70" d="100"/>
          <a:sy n="70" d="100"/>
        </p:scale>
        <p:origin x="-1392" y="-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60" y="242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4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3ECEE-0D21-4F07-BB2D-93D9E09592DF}" type="datetimeFigureOut">
              <a:rPr lang="zh-CN" altLang="en-US" smtClean="0"/>
              <a:pPr/>
              <a:t>2008/12/18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B24B0-ABFA-48A2-B98F-612E1EF5F5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2E79F43-6908-4B1A-A9AD-43D028E4ED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3055D-2CDD-4FE8-98A6-3E339D7C8628}" type="slidenum">
              <a:rPr lang="en-US" altLang="zh-CN" smtClean="0">
                <a:latin typeface="Arial" pitchFamily="34" charset="0"/>
              </a:rPr>
              <a:pPr/>
              <a:t>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E79F43-6908-4B1A-A9AD-43D028E4EDC1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9136DE-5EB1-4FE5-B8FC-2639C7F5D889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04450" name="Rectangle 7"/>
          <p:cNvSpPr txBox="1">
            <a:spLocks noGrp="1" noChangeArrowheads="1"/>
          </p:cNvSpPr>
          <p:nvPr/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158DD12-9A04-4FF4-9FA9-63E7CA059084}" type="slidenum">
              <a:rPr lang="en-US" altLang="zh-CN" sz="1200"/>
              <a:pPr algn="r"/>
              <a:t>4</a:t>
            </a:fld>
            <a:endParaRPr lang="en-US" altLang="zh-CN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本文的主要工作，就是研究如何为学术社会网络统一建模，不但模型化各种异构数据的特点，还模型化他们之间的关系。我们采用话题模型的方法来实现。具体来说，本文的主要工作是：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97DA4D-3B5D-4989-AE8C-DF83EB672FC8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14690" name="Rectangle 7"/>
          <p:cNvSpPr txBox="1">
            <a:spLocks noGrp="1" noChangeArrowheads="1"/>
          </p:cNvSpPr>
          <p:nvPr/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813F441-EF61-4355-893B-5E35CD5306AB}" type="slidenum">
              <a:rPr lang="en-US" altLang="zh-CN" sz="1200"/>
              <a:pPr algn="r"/>
              <a:t>9</a:t>
            </a:fld>
            <a:endParaRPr lang="en-US" altLang="zh-CN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350EB2-2DB7-4CB2-BCB6-BA320AFFB5BD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use the two language models, composite model and hybrid model as the baselines, we call them CM and HM. We also report the results obtained by Libra and Rexa</a:t>
            </a:r>
          </a:p>
          <a:p>
            <a:endParaRPr lang="en-US" altLang="zh-CN"/>
          </a:p>
          <a:p>
            <a:r>
              <a:rPr lang="en-US" altLang="zh-CN"/>
              <a:t>We implemented our mixture model in two stages, we call it MM.</a:t>
            </a:r>
          </a:p>
          <a:p>
            <a:r>
              <a:rPr lang="en-US" altLang="zh-CN"/>
              <a:t>In the first stage, we use PLSA to  estimate the probabilities </a:t>
            </a:r>
            <a:r>
              <a:rPr lang="en-US" altLang="zh-CN">
                <a:latin typeface="Arial"/>
              </a:rPr>
              <a:t>…</a:t>
            </a:r>
            <a:r>
              <a:rPr lang="en-US" altLang="zh-CN"/>
              <a:t> Here, documents denote publications in Arnetminer, terms are extracted from the titles and conference names of publications after word segmentation, stop word filtering and stemming.</a:t>
            </a:r>
          </a:p>
          <a:p>
            <a:r>
              <a:rPr lang="en-US" altLang="zh-CN"/>
              <a:t>In the second stage, we rank experts using the following equation for each query.</a:t>
            </a:r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E79F43-6908-4B1A-A9AD-43D028E4EDC1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8" descr="Picture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499227"/>
            <a:ext cx="99060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 userDrawn="1"/>
        </p:nvSpPr>
        <p:spPr bwMode="auto">
          <a:xfrm>
            <a:off x="0" y="2"/>
            <a:ext cx="9906000" cy="360363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6" name="Picture 27" descr="Picture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906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00026" y="6453188"/>
            <a:ext cx="100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>
              <a:defRPr/>
            </a:pPr>
            <a:fld id="{E9A7D18B-0430-4727-A675-243742E22EAE}" type="slidenum">
              <a:rPr kumimoji="1" lang="en-US" altLang="ja-JP" sz="16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rPr>
              <a:pPr defTabSz="762000">
                <a:defRPr/>
              </a:pPr>
              <a:t>‹#›</a:t>
            </a:fld>
            <a:endParaRPr kumimoji="1" lang="en-US" altLang="ja-JP" sz="1600">
              <a:solidFill>
                <a:schemeClr val="bg1"/>
              </a:solidFill>
              <a:latin typeface="Times New Roman" pitchFamily="18" charset="0"/>
              <a:ea typeface="MS PGothic" pitchFamily="34" charset="-128"/>
            </a:endParaRPr>
          </a:p>
        </p:txBody>
      </p:sp>
      <p:grpSp>
        <p:nvGrpSpPr>
          <p:cNvPr id="8" name="Group 13"/>
          <p:cNvGrpSpPr>
            <a:grpSpLocks/>
          </p:cNvGrpSpPr>
          <p:nvPr userDrawn="1"/>
        </p:nvGrpSpPr>
        <p:grpSpPr bwMode="auto">
          <a:xfrm>
            <a:off x="-39687" y="-26988"/>
            <a:ext cx="1443038" cy="995363"/>
            <a:chOff x="0" y="0"/>
            <a:chExt cx="5557" cy="4150"/>
          </a:xfrm>
        </p:grpSpPr>
        <p:pic>
          <p:nvPicPr>
            <p:cNvPr id="9" name="Picture 14" descr="リング_2_0924"/>
            <p:cNvPicPr>
              <a:picLocks noChangeAspect="1" noChangeArrowheads="1"/>
            </p:cNvPicPr>
            <p:nvPr userDrawn="1"/>
          </p:nvPicPr>
          <p:blipFill>
            <a:blip r:embed="rId4"/>
            <a:srcRect t="9818"/>
            <a:stretch>
              <a:fillRect/>
            </a:stretch>
          </p:blipFill>
          <p:spPr bwMode="auto">
            <a:xfrm>
              <a:off x="249" y="0"/>
              <a:ext cx="3991" cy="3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5" descr="リング_2_0924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32" y="122"/>
              <a:ext cx="1225" cy="1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6" descr="リング_2_0924"/>
            <p:cNvPicPr>
              <a:picLocks noChangeAspect="1" noChangeArrowheads="1"/>
            </p:cNvPicPr>
            <p:nvPr userDrawn="1"/>
          </p:nvPicPr>
          <p:blipFill>
            <a:blip r:embed="rId4"/>
            <a:srcRect l="15576"/>
            <a:stretch>
              <a:fillRect/>
            </a:stretch>
          </p:blipFill>
          <p:spPr bwMode="auto">
            <a:xfrm>
              <a:off x="0" y="1389"/>
              <a:ext cx="2336" cy="2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20"/>
          <p:cNvGrpSpPr>
            <a:grpSpLocks/>
          </p:cNvGrpSpPr>
          <p:nvPr userDrawn="1"/>
        </p:nvGrpSpPr>
        <p:grpSpPr bwMode="auto">
          <a:xfrm>
            <a:off x="-39687" y="-26988"/>
            <a:ext cx="1443038" cy="995363"/>
            <a:chOff x="0" y="0"/>
            <a:chExt cx="5557" cy="4150"/>
          </a:xfrm>
        </p:grpSpPr>
        <p:pic>
          <p:nvPicPr>
            <p:cNvPr id="13" name="Picture 21" descr="リング_2_0924"/>
            <p:cNvPicPr>
              <a:picLocks noChangeAspect="1" noChangeArrowheads="1"/>
            </p:cNvPicPr>
            <p:nvPr userDrawn="1"/>
          </p:nvPicPr>
          <p:blipFill>
            <a:blip r:embed="rId4"/>
            <a:srcRect t="9818"/>
            <a:stretch>
              <a:fillRect/>
            </a:stretch>
          </p:blipFill>
          <p:spPr bwMode="auto">
            <a:xfrm>
              <a:off x="249" y="0"/>
              <a:ext cx="3991" cy="3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22" descr="リング_2_0924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32" y="122"/>
              <a:ext cx="1225" cy="1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23" descr="リング_2_0924"/>
            <p:cNvPicPr>
              <a:picLocks noChangeAspect="1" noChangeArrowheads="1"/>
            </p:cNvPicPr>
            <p:nvPr userDrawn="1"/>
          </p:nvPicPr>
          <p:blipFill>
            <a:blip r:embed="rId4"/>
            <a:srcRect l="15576"/>
            <a:stretch>
              <a:fillRect/>
            </a:stretch>
          </p:blipFill>
          <p:spPr bwMode="auto">
            <a:xfrm>
              <a:off x="0" y="1389"/>
              <a:ext cx="2336" cy="27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49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42950" y="2130439"/>
            <a:ext cx="84201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94570" y="188913"/>
            <a:ext cx="2339975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71470" y="188913"/>
            <a:ext cx="6870700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469" y="188913"/>
            <a:ext cx="9363075" cy="7921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50846" y="1196975"/>
            <a:ext cx="9139237" cy="4929188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-26988"/>
            <a:ext cx="8915400" cy="1143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07339" y="1628776"/>
            <a:ext cx="437515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7589" y="1628776"/>
            <a:ext cx="437515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95300" y="6381751"/>
            <a:ext cx="23114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2008-5-23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067190" y="6381751"/>
            <a:ext cx="5850731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Knowledge Engineering Group, Tsinghua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099300" y="6381751"/>
            <a:ext cx="2311400" cy="3397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9D4DD3-266D-433E-A6B8-6DFDAB3CAC7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14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0838" y="1196975"/>
            <a:ext cx="4492625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95870" y="1196975"/>
            <a:ext cx="449421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83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83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7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499" y="273064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7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5" descr="Picture2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0" y="6499227"/>
            <a:ext cx="9906000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9" y="1196975"/>
            <a:ext cx="9139237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0" y="2"/>
            <a:ext cx="9906000" cy="360363"/>
          </a:xfrm>
          <a:prstGeom prst="rect">
            <a:avLst/>
          </a:prstGeom>
          <a:gradFill rotWithShape="1">
            <a:gsLst>
              <a:gs pos="0">
                <a:srgbClr val="99CCFF"/>
              </a:gs>
              <a:gs pos="100000">
                <a:srgbClr val="99CCFF">
                  <a:gamma/>
                  <a:tint val="0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1464" y="188913"/>
            <a:ext cx="93630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200026" y="6453188"/>
            <a:ext cx="1008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>
              <a:defRPr/>
            </a:pPr>
            <a:fld id="{C9A52826-F6EE-4BDA-A85D-E434E2BAAF16}" type="slidenum">
              <a:rPr kumimoji="1" lang="en-US" altLang="ja-JP" sz="16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rPr>
              <a:pPr defTabSz="762000">
                <a:defRPr/>
              </a:pPr>
              <a:t>‹#›</a:t>
            </a:fld>
            <a:endParaRPr kumimoji="1" lang="en-US" altLang="ja-JP" sz="1600">
              <a:solidFill>
                <a:schemeClr val="bg1"/>
              </a:solidFill>
              <a:latin typeface="Times New Roman" pitchFamily="18" charset="0"/>
              <a:ea typeface="MS PGothic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9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5.emf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7.bin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30.png"/><Relationship Id="rId4" Type="http://schemas.openxmlformats.org/officeDocument/2006/relationships/image" Target="../media/image2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rnetminer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36.wmf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arnetminer.org/" TargetMode="External"/><Relationship Id="rId2" Type="http://schemas.openxmlformats.org/officeDocument/2006/relationships/hyperlink" Target="http://keg.cs.tsinghua.edu.cn/persons/tj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4.bin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Microsoft_Office_Excel_97-2003____2.xls"/><Relationship Id="rId5" Type="http://schemas.openxmlformats.org/officeDocument/2006/relationships/oleObject" Target="../embeddings/Microsoft_Office_Excel_97-2003____1.xls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A Topic Modeling Approach and its Integration into the Random Walk</a:t>
            </a:r>
            <a:br>
              <a:rPr lang="en-US" altLang="zh-CN" sz="3600" dirty="0" smtClean="0"/>
            </a:br>
            <a:r>
              <a:rPr lang="en-US" altLang="zh-CN" sz="3600" dirty="0" smtClean="0"/>
              <a:t>Framework for Academic Search</a:t>
            </a:r>
            <a:endParaRPr lang="en-US" altLang="zh-CN" sz="2000" dirty="0" smtClean="0"/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046110" y="4086234"/>
            <a:ext cx="7740756" cy="226380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baseline="30000" dirty="0" smtClean="0"/>
              <a:t>1</a:t>
            </a:r>
            <a:r>
              <a:rPr lang="en-US" altLang="zh-CN" sz="2000" dirty="0" smtClean="0"/>
              <a:t>Jie Tang, 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Ruoming Jin, and </a:t>
            </a:r>
            <a:r>
              <a:rPr lang="en-US" altLang="zh-CN" sz="2000" baseline="30000" dirty="0" smtClean="0"/>
              <a:t>1</a:t>
            </a:r>
            <a:r>
              <a:rPr lang="en-US" altLang="zh-CN" sz="2000" dirty="0" smtClean="0"/>
              <a:t>Jing Zhang</a:t>
            </a:r>
          </a:p>
          <a:p>
            <a:pPr eaLnBrk="1" hangingPunct="1">
              <a:lnSpc>
                <a:spcPct val="80000"/>
              </a:lnSpc>
            </a:pPr>
            <a:endParaRPr lang="en-US" altLang="zh-TW" sz="1600" baseline="30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000" baseline="30000" dirty="0" smtClean="0"/>
              <a:t>1</a:t>
            </a:r>
            <a:r>
              <a:rPr lang="en-US" altLang="zh-TW" sz="2000" dirty="0" smtClean="0"/>
              <a:t>Knowledge Engineering Group,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 smtClean="0"/>
              <a:t>Dept. of Computer Science and Technology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 err="1" smtClean="0"/>
              <a:t>Tsinghua</a:t>
            </a:r>
            <a:r>
              <a:rPr lang="en-US" altLang="zh-TW" sz="2000" dirty="0" smtClean="0"/>
              <a:t> University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baseline="30000" dirty="0" smtClean="0"/>
              <a:t>2</a:t>
            </a:r>
            <a:r>
              <a:rPr lang="en-US" altLang="zh-TW" sz="2000" dirty="0" smtClean="0"/>
              <a:t>Department of Computer Science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 smtClean="0"/>
              <a:t>Kent State University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Dec. 25</a:t>
            </a:r>
            <a:r>
              <a:rPr lang="en-US" altLang="zh-CN" sz="2000" baseline="30000" dirty="0" smtClean="0"/>
              <a:t>th</a:t>
            </a:r>
            <a:r>
              <a:rPr lang="en-US" altLang="zh-CN" sz="2000" dirty="0" smtClean="0"/>
              <a:t> 2008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 Model 1</a:t>
            </a:r>
            <a:endParaRPr lang="zh-CN" altLang="en-US" dirty="0" smtClean="0"/>
          </a:p>
        </p:txBody>
      </p:sp>
      <p:pic>
        <p:nvPicPr>
          <p:cNvPr id="1945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48071" y="1931967"/>
            <a:ext cx="5830845" cy="306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4368792" y="1457298"/>
            <a:ext cx="2884528" cy="547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Generative process: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9456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61979" y="5095911"/>
            <a:ext cx="4790016" cy="1104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4587870" y="3136896"/>
            <a:ext cx="4965768" cy="1131903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444473" y="5072085"/>
            <a:ext cx="4491099" cy="1131903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内容占位符 5" descr="ACT1.emf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34927" y="1822428"/>
            <a:ext cx="2658000" cy="2964000"/>
          </a:xfrm>
        </p:spPr>
      </p:pic>
      <p:sp>
        <p:nvSpPr>
          <p:cNvPr id="20" name="矩形 19"/>
          <p:cNvSpPr/>
          <p:nvPr/>
        </p:nvSpPr>
        <p:spPr>
          <a:xfrm>
            <a:off x="1009596" y="5035572"/>
            <a:ext cx="1898676" cy="547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ACT1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Text Box 50"/>
          <p:cNvSpPr txBox="1">
            <a:spLocks noChangeArrowheads="1"/>
          </p:cNvSpPr>
          <p:nvPr/>
        </p:nvSpPr>
        <p:spPr bwMode="auto">
          <a:xfrm>
            <a:off x="0" y="2146843"/>
            <a:ext cx="99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9933"/>
                </a:solidFill>
              </a:rPr>
              <a:t>authors</a:t>
            </a:r>
            <a:endParaRPr lang="en-US" altLang="zh-CN" dirty="0">
              <a:solidFill>
                <a:srgbClr val="FF9933"/>
              </a:solidFill>
            </a:endParaRPr>
          </a:p>
        </p:txBody>
      </p:sp>
      <p:sp>
        <p:nvSpPr>
          <p:cNvPr id="22" name="Line 51"/>
          <p:cNvSpPr>
            <a:spLocks noChangeShapeType="1"/>
          </p:cNvSpPr>
          <p:nvPr/>
        </p:nvSpPr>
        <p:spPr bwMode="auto">
          <a:xfrm>
            <a:off x="680980" y="2516174"/>
            <a:ext cx="146052" cy="803287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Oval 35"/>
          <p:cNvSpPr>
            <a:spLocks noChangeArrowheads="1"/>
          </p:cNvSpPr>
          <p:nvPr/>
        </p:nvSpPr>
        <p:spPr bwMode="auto">
          <a:xfrm>
            <a:off x="693171" y="3355974"/>
            <a:ext cx="342900" cy="342900"/>
          </a:xfrm>
          <a:prstGeom prst="ellips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40"/>
          <p:cNvSpPr>
            <a:spLocks noChangeArrowheads="1"/>
          </p:cNvSpPr>
          <p:nvPr/>
        </p:nvSpPr>
        <p:spPr bwMode="auto">
          <a:xfrm>
            <a:off x="1910229" y="3355974"/>
            <a:ext cx="342900" cy="3429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53"/>
          <p:cNvSpPr txBox="1">
            <a:spLocks noChangeArrowheads="1"/>
          </p:cNvSpPr>
          <p:nvPr/>
        </p:nvSpPr>
        <p:spPr bwMode="auto">
          <a:xfrm>
            <a:off x="296805" y="4471983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Topic</a:t>
            </a:r>
          </a:p>
        </p:txBody>
      </p:sp>
      <p:sp>
        <p:nvSpPr>
          <p:cNvPr id="26" name="Line 54"/>
          <p:cNvSpPr>
            <a:spLocks noChangeShapeType="1"/>
          </p:cNvSpPr>
          <p:nvPr/>
        </p:nvSpPr>
        <p:spPr bwMode="auto">
          <a:xfrm flipV="1">
            <a:off x="754005" y="3611565"/>
            <a:ext cx="1204929" cy="86041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" name="Oval 38"/>
          <p:cNvSpPr>
            <a:spLocks noChangeArrowheads="1"/>
          </p:cNvSpPr>
          <p:nvPr/>
        </p:nvSpPr>
        <p:spPr bwMode="auto">
          <a:xfrm>
            <a:off x="2494500" y="3150608"/>
            <a:ext cx="342900" cy="342900"/>
          </a:xfrm>
          <a:prstGeom prst="ellips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48"/>
          <p:cNvSpPr txBox="1">
            <a:spLocks noChangeArrowheads="1"/>
          </p:cNvSpPr>
          <p:nvPr/>
        </p:nvSpPr>
        <p:spPr bwMode="auto">
          <a:xfrm>
            <a:off x="3054324" y="2041506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9933"/>
                </a:solidFill>
              </a:rPr>
              <a:t>words</a:t>
            </a:r>
          </a:p>
        </p:txBody>
      </p:sp>
      <p:sp>
        <p:nvSpPr>
          <p:cNvPr id="29" name="Line 49"/>
          <p:cNvSpPr>
            <a:spLocks noChangeShapeType="1"/>
          </p:cNvSpPr>
          <p:nvPr/>
        </p:nvSpPr>
        <p:spPr bwMode="auto">
          <a:xfrm flipH="1">
            <a:off x="2762219" y="2370124"/>
            <a:ext cx="401643" cy="803286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" name="Oval 37"/>
          <p:cNvSpPr>
            <a:spLocks noChangeArrowheads="1"/>
          </p:cNvSpPr>
          <p:nvPr/>
        </p:nvSpPr>
        <p:spPr bwMode="auto">
          <a:xfrm>
            <a:off x="2504475" y="3578801"/>
            <a:ext cx="342900" cy="342900"/>
          </a:xfrm>
          <a:prstGeom prst="ellipse">
            <a:avLst/>
          </a:prstGeom>
          <a:noFill/>
          <a:ln w="25400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43"/>
          <p:cNvSpPr txBox="1">
            <a:spLocks noChangeArrowheads="1"/>
          </p:cNvSpPr>
          <p:nvPr/>
        </p:nvSpPr>
        <p:spPr bwMode="auto">
          <a:xfrm>
            <a:off x="2287551" y="4926033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9933"/>
                </a:solidFill>
              </a:rPr>
              <a:t>conference</a:t>
            </a:r>
          </a:p>
        </p:txBody>
      </p:sp>
      <p:sp>
        <p:nvSpPr>
          <p:cNvPr id="32" name="Line 46"/>
          <p:cNvSpPr>
            <a:spLocks noChangeShapeType="1"/>
          </p:cNvSpPr>
          <p:nvPr/>
        </p:nvSpPr>
        <p:spPr bwMode="auto">
          <a:xfrm flipH="1" flipV="1">
            <a:off x="2798732" y="3940181"/>
            <a:ext cx="255591" cy="985851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391156" y="1603350"/>
            <a:ext cx="2263806" cy="47467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zh-CN" sz="1400" dirty="0" smtClean="0">
                <a:solidFill>
                  <a:srgbClr val="0000CC"/>
                </a:solidFill>
              </a:rPr>
              <a:t>Random walk over the academic network</a:t>
            </a:r>
            <a:endParaRPr lang="zh-CN" altLang="en-US" sz="1400" dirty="0">
              <a:solidFill>
                <a:srgbClr val="0000CC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01700" y="1639863"/>
            <a:ext cx="1898676" cy="47467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zh-CN" sz="1400" dirty="0" smtClean="0">
                <a:solidFill>
                  <a:srgbClr val="0000CC"/>
                </a:solidFill>
              </a:rPr>
              <a:t>Modeling academic network with topics</a:t>
            </a:r>
            <a:endParaRPr lang="zh-CN" altLang="en-US" sz="1400" dirty="0">
              <a:solidFill>
                <a:srgbClr val="0000CC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Integrating Topic Model into Random Walk</a:t>
            </a:r>
            <a:endParaRPr lang="en-US" sz="3600" dirty="0"/>
          </a:p>
        </p:txBody>
      </p:sp>
      <p:pic>
        <p:nvPicPr>
          <p:cNvPr id="3655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875" y="2662227"/>
            <a:ext cx="3568978" cy="2316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7768" name="Object 8"/>
          <p:cNvGraphicFramePr>
            <a:graphicFrameLocks noChangeAspect="1"/>
          </p:cNvGraphicFramePr>
          <p:nvPr/>
        </p:nvGraphicFramePr>
        <p:xfrm>
          <a:off x="5427669" y="2552688"/>
          <a:ext cx="2555910" cy="2368700"/>
        </p:xfrm>
        <a:graphic>
          <a:graphicData uri="http://schemas.openxmlformats.org/presentationml/2006/ole">
            <p:oleObj spid="_x0000_s365571" name="Visio" r:id="rId5" imgW="7028307" imgH="7154799" progId="Visio.Drawing.11">
              <p:embed/>
            </p:oleObj>
          </a:graphicData>
        </a:graphic>
      </p:graphicFrame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242823" y="2151046"/>
            <a:ext cx="4085086" cy="306709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062539" y="2114532"/>
            <a:ext cx="3067092" cy="3067092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4295766" y="3392487"/>
            <a:ext cx="766773" cy="547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 smtClean="0">
                <a:solidFill>
                  <a:srgbClr val="C00000"/>
                </a:solidFill>
              </a:rPr>
              <a:t>+</a:t>
            </a:r>
            <a:endParaRPr lang="zh-CN" altLang="en-US" sz="7200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31274" y="3355974"/>
            <a:ext cx="766773" cy="547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dirty="0" smtClean="0">
                <a:solidFill>
                  <a:srgbClr val="C00000"/>
                </a:solidFill>
              </a:rPr>
              <a:t>=?</a:t>
            </a:r>
            <a:endParaRPr lang="zh-CN" altLang="en-US" sz="7200" dirty="0">
              <a:solidFill>
                <a:srgbClr val="C0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 Method 1</a:t>
            </a:r>
            <a:endParaRPr lang="en-US" dirty="0"/>
          </a:p>
        </p:txBody>
      </p:sp>
      <p:pic>
        <p:nvPicPr>
          <p:cNvPr id="367618" name="Picture 2" descr="D:\Privacy\Paper\Social network mining\expert finding\ppt\pic\rw.e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6109" y="1238220"/>
            <a:ext cx="3286170" cy="1755296"/>
          </a:xfrm>
          <a:prstGeom prst="rect">
            <a:avLst/>
          </a:prstGeom>
          <a:noFill/>
        </p:spPr>
      </p:pic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33284" y="1712322"/>
            <a:ext cx="1168416" cy="561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smtClean="0">
                <a:solidFill>
                  <a:srgbClr val="0000CC"/>
                </a:solidFill>
              </a:rPr>
              <a:t>Stage 1:</a:t>
            </a:r>
          </a:p>
          <a:p>
            <a:pPr>
              <a:spcBef>
                <a:spcPct val="50000"/>
              </a:spcBef>
            </a:pPr>
            <a:r>
              <a:rPr lang="en-US" altLang="zh-CN" sz="1100" dirty="0" smtClean="0">
                <a:solidFill>
                  <a:srgbClr val="0000CC"/>
                </a:solidFill>
              </a:rPr>
              <a:t>Random walk</a:t>
            </a:r>
            <a:endParaRPr lang="en-US" altLang="zh-CN" sz="1100" dirty="0">
              <a:solidFill>
                <a:srgbClr val="0000CC"/>
              </a:solidFill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06310" y="3721104"/>
            <a:ext cx="1022364" cy="730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smtClean="0">
                <a:solidFill>
                  <a:srgbClr val="0000CC"/>
                </a:solidFill>
              </a:rPr>
              <a:t>Stage 2.</a:t>
            </a:r>
          </a:p>
          <a:p>
            <a:pPr>
              <a:spcBef>
                <a:spcPct val="50000"/>
              </a:spcBef>
            </a:pPr>
            <a:r>
              <a:rPr lang="en-US" altLang="zh-CN" sz="1100" dirty="0" smtClean="0">
                <a:solidFill>
                  <a:srgbClr val="0000CC"/>
                </a:solidFill>
              </a:rPr>
              <a:t>Topic-based relevance</a:t>
            </a:r>
            <a:endParaRPr lang="en-US" altLang="zh-CN" sz="1100" dirty="0">
              <a:solidFill>
                <a:srgbClr val="0000CC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4478331" y="1785915"/>
            <a:ext cx="693747" cy="182565"/>
          </a:xfrm>
          <a:prstGeom prst="rightArrow">
            <a:avLst/>
          </a:prstGeom>
          <a:solidFill>
            <a:srgbClr val="FFCC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245104" y="1712889"/>
            <a:ext cx="1424007" cy="32861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zh-CN" sz="1200" dirty="0" smtClean="0">
                <a:solidFill>
                  <a:srgbClr val="C00000"/>
                </a:solidFill>
              </a:rPr>
              <a:t>Ranking score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894123" y="3611565"/>
            <a:ext cx="693747" cy="182565"/>
          </a:xfrm>
          <a:prstGeom prst="rightArrow">
            <a:avLst/>
          </a:prstGeom>
          <a:solidFill>
            <a:srgbClr val="FFCC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8747949">
            <a:off x="3670024" y="4442631"/>
            <a:ext cx="1193006" cy="182565"/>
          </a:xfrm>
          <a:prstGeom prst="rightArrow">
            <a:avLst/>
          </a:prstGeom>
          <a:solidFill>
            <a:srgbClr val="FFCC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60896" y="3575052"/>
            <a:ext cx="1424007" cy="47467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zh-CN" sz="1200" dirty="0" smtClean="0">
                <a:solidFill>
                  <a:srgbClr val="C00000"/>
                </a:solidFill>
              </a:rPr>
              <a:t>Topic-based relevance score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 rot="2093619">
            <a:off x="6606228" y="2187013"/>
            <a:ext cx="693747" cy="182565"/>
          </a:xfrm>
          <a:prstGeom prst="rightArrow">
            <a:avLst/>
          </a:prstGeom>
          <a:solidFill>
            <a:srgbClr val="FFCC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253319" y="2516174"/>
            <a:ext cx="1424007" cy="51118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algn="ctr">
              <a:defRPr/>
            </a:pPr>
            <a:r>
              <a:rPr lang="en-US" altLang="zh-CN" sz="1200" dirty="0" smtClean="0">
                <a:solidFill>
                  <a:srgbClr val="C00000"/>
                </a:solidFill>
              </a:rPr>
              <a:t>Combination by multiplication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 rot="19742986">
            <a:off x="6098300" y="3175086"/>
            <a:ext cx="1193006" cy="182565"/>
          </a:xfrm>
          <a:prstGeom prst="rightArrow">
            <a:avLst/>
          </a:prstGeom>
          <a:solidFill>
            <a:srgbClr val="FFCC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762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02690" y="1019142"/>
            <a:ext cx="3335148" cy="511181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</p:pic>
      <p:cxnSp>
        <p:nvCxnSpPr>
          <p:cNvPr id="21" name="直接箭头连接符 20"/>
          <p:cNvCxnSpPr>
            <a:stCxn id="367622" idx="1"/>
            <a:endCxn id="10" idx="0"/>
          </p:cNvCxnSpPr>
          <p:nvPr/>
        </p:nvCxnSpPr>
        <p:spPr>
          <a:xfrm rot="10800000" flipV="1">
            <a:off x="5957108" y="1274733"/>
            <a:ext cx="345582" cy="438156"/>
          </a:xfrm>
          <a:prstGeom prst="straightConnector1">
            <a:avLst/>
          </a:prstGeom>
          <a:ln>
            <a:solidFill>
              <a:srgbClr val="008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7623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81936" y="3355974"/>
            <a:ext cx="1885976" cy="328617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</p:pic>
      <p:cxnSp>
        <p:nvCxnSpPr>
          <p:cNvPr id="23" name="直接箭头连接符 22"/>
          <p:cNvCxnSpPr>
            <a:stCxn id="367623" idx="0"/>
            <a:endCxn id="15" idx="2"/>
          </p:cNvCxnSpPr>
          <p:nvPr/>
        </p:nvCxnSpPr>
        <p:spPr>
          <a:xfrm rot="16200000" flipV="1">
            <a:off x="8080816" y="2911865"/>
            <a:ext cx="328617" cy="559601"/>
          </a:xfrm>
          <a:prstGeom prst="straightConnector1">
            <a:avLst/>
          </a:prstGeom>
          <a:ln>
            <a:solidFill>
              <a:srgbClr val="008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13" idx="2"/>
          </p:cNvCxnSpPr>
          <p:nvPr/>
        </p:nvCxnSpPr>
        <p:spPr>
          <a:xfrm rot="10800000">
            <a:off x="5372901" y="4049723"/>
            <a:ext cx="638977" cy="584207"/>
          </a:xfrm>
          <a:prstGeom prst="straightConnector1">
            <a:avLst/>
          </a:prstGeom>
          <a:ln>
            <a:solidFill>
              <a:srgbClr val="008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7624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91156" y="4633929"/>
            <a:ext cx="3972650" cy="127795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</p:pic>
      <p:pic>
        <p:nvPicPr>
          <p:cNvPr id="386049" name="Picture 1" descr="D:\Privacy\Paper\Social network mining\expert finding\ppt\pic\topical relevance.em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301700" y="3282949"/>
            <a:ext cx="2487027" cy="3213144"/>
          </a:xfrm>
          <a:prstGeom prst="rect">
            <a:avLst/>
          </a:prstGeom>
          <a:noFill/>
        </p:spPr>
      </p:pic>
      <p:sp>
        <p:nvSpPr>
          <p:cNvPr id="22" name="矩形 21"/>
          <p:cNvSpPr/>
          <p:nvPr/>
        </p:nvSpPr>
        <p:spPr>
          <a:xfrm>
            <a:off x="2944785" y="3063870"/>
            <a:ext cx="839799" cy="25559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 algn="ctr">
              <a:defRPr/>
            </a:pPr>
            <a:r>
              <a:rPr lang="en-US" altLang="zh-CN" sz="1000" dirty="0" smtClean="0">
                <a:solidFill>
                  <a:schemeClr val="tx1"/>
                </a:solidFill>
              </a:rPr>
              <a:t>Topic layer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8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6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6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60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4607" y="1752484"/>
            <a:ext cx="4651596" cy="1786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6599" name="Picture 7" descr="D:\Privacy\Paper\Social network mining\expert finding\ppt\pic\trw.e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2823" y="1238220"/>
            <a:ext cx="4603531" cy="474669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 Method 2</a:t>
            </a:r>
            <a:endParaRPr lang="en-US" dirty="0"/>
          </a:p>
        </p:txBody>
      </p:sp>
      <p:pic>
        <p:nvPicPr>
          <p:cNvPr id="36659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1594" y="3648078"/>
            <a:ext cx="2692907" cy="3067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388875" y="3648078"/>
            <a:ext cx="2957553" cy="2409858"/>
          </a:xfrm>
          <a:prstGeom prst="rect">
            <a:avLst/>
          </a:prstGeom>
          <a:solidFill>
            <a:srgbClr val="FFCCCC">
              <a:alpha val="19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989512" y="1384272"/>
            <a:ext cx="20812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C00000"/>
                </a:solidFill>
              </a:rPr>
              <a:t>Ranking score</a:t>
            </a:r>
            <a:endParaRPr lang="en-US" altLang="zh-CN" sz="1600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86546" y="1785915"/>
            <a:ext cx="620721" cy="255591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632598" y="2187558"/>
            <a:ext cx="620721" cy="255591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494761" y="1785915"/>
            <a:ext cx="620721" cy="255591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531274" y="2187558"/>
            <a:ext cx="620721" cy="255591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640813" y="2662227"/>
            <a:ext cx="620721" cy="255591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677326" y="3136896"/>
            <a:ext cx="620721" cy="255591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5026026" y="3282948"/>
            <a:ext cx="25193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 smtClean="0">
                <a:solidFill>
                  <a:srgbClr val="C00000"/>
                </a:solidFill>
              </a:rPr>
              <a:t>Transition probability</a:t>
            </a:r>
            <a:endParaRPr lang="en-US" altLang="zh-CN" sz="1600" dirty="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927" y="1603350"/>
            <a:ext cx="8955149" cy="45228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 smtClean="0"/>
              <a:t>Previous Work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/>
              <a:t>Our Approach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Ranking with Topic Model and Random Walk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>
                <a:solidFill>
                  <a:srgbClr val="C00000"/>
                </a:solidFill>
              </a:rPr>
              <a:t>Experimental Results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/>
              <a:t>Online System—ArnetMiner.org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Experimental Setting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5300" y="1341438"/>
            <a:ext cx="8435579" cy="4525962"/>
          </a:xfrm>
        </p:spPr>
        <p:txBody>
          <a:bodyPr/>
          <a:lstStyle/>
          <a:p>
            <a:r>
              <a:rPr lang="en-US" altLang="zh-CN" sz="2800" dirty="0" err="1" smtClean="0"/>
              <a:t>Arnetminer</a:t>
            </a:r>
            <a:r>
              <a:rPr lang="en-US" altLang="zh-CN" sz="2800" dirty="0" smtClean="0"/>
              <a:t> data: (</a:t>
            </a:r>
            <a:r>
              <a:rPr lang="en-US" altLang="zh-CN" sz="2800" dirty="0" smtClean="0">
                <a:hlinkClick r:id="rId3"/>
              </a:rPr>
              <a:t>http://arnetminer.org</a:t>
            </a:r>
            <a:r>
              <a:rPr lang="en-US" altLang="zh-CN" sz="2800" dirty="0" smtClean="0"/>
              <a:t>)</a:t>
            </a:r>
          </a:p>
          <a:p>
            <a:pPr lvl="1"/>
            <a:r>
              <a:rPr lang="en-US" altLang="zh-CN" sz="2400" dirty="0" smtClean="0"/>
              <a:t>14,134 authors, 10,716 papers, 1,434 </a:t>
            </a:r>
            <a:r>
              <a:rPr lang="en-US" altLang="zh-CN" sz="2400" dirty="0" err="1" smtClean="0"/>
              <a:t>confs</a:t>
            </a:r>
            <a:r>
              <a:rPr lang="en-US" altLang="zh-CN" sz="2400" dirty="0" smtClean="0"/>
              <a:t>/journals</a:t>
            </a:r>
          </a:p>
          <a:p>
            <a:pPr lvl="1"/>
            <a:r>
              <a:rPr lang="en-US" altLang="zh-CN" sz="2400" dirty="0" smtClean="0"/>
              <a:t>and relationships between them</a:t>
            </a:r>
          </a:p>
          <a:p>
            <a:r>
              <a:rPr lang="en-US" altLang="zh-CN" sz="2800" dirty="0" smtClean="0"/>
              <a:t>Evaluation measures:  </a:t>
            </a:r>
          </a:p>
          <a:p>
            <a:pPr lvl="1"/>
            <a:r>
              <a:rPr lang="en-US" altLang="zh-CN" sz="2400" dirty="0" smtClean="0"/>
              <a:t>pooled relevance + human judgment</a:t>
            </a:r>
          </a:p>
          <a:p>
            <a:pPr lvl="1"/>
            <a:r>
              <a:rPr lang="en-US" altLang="zh-CN" sz="2400" dirty="0" smtClean="0"/>
              <a:t>P@5, P@10, P@20, R-pre, MAP</a:t>
            </a:r>
          </a:p>
          <a:p>
            <a:r>
              <a:rPr lang="en-US" altLang="zh-CN" sz="2800" dirty="0" smtClean="0"/>
              <a:t>Baselines:</a:t>
            </a:r>
          </a:p>
          <a:p>
            <a:pPr lvl="1"/>
            <a:r>
              <a:rPr lang="en-US" altLang="zh-CN" sz="2400" dirty="0" smtClean="0"/>
              <a:t>Language Model (LM)</a:t>
            </a:r>
          </a:p>
          <a:p>
            <a:pPr lvl="1"/>
            <a:r>
              <a:rPr lang="en-US" altLang="zh-CN" sz="2400" dirty="0" smtClean="0"/>
              <a:t>LDA</a:t>
            </a:r>
          </a:p>
          <a:p>
            <a:pPr lvl="1"/>
            <a:r>
              <a:rPr lang="en-US" altLang="zh-CN" sz="2400" dirty="0" smtClean="0"/>
              <a:t>Author Topic (AT)</a:t>
            </a:r>
            <a:endParaRPr lang="en-US" altLang="zh-CN" sz="2800" dirty="0"/>
          </a:p>
          <a:p>
            <a:endParaRPr lang="en-US" altLang="zh-CN" sz="2800" dirty="0"/>
          </a:p>
        </p:txBody>
      </p:sp>
    </p:spTree>
  </p:cSld>
  <p:clrMapOvr>
    <a:masterClrMapping/>
  </p:clrMapOvr>
  <p:transition advTm="43187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0" y="188913"/>
            <a:ext cx="9634539" cy="792162"/>
          </a:xfrm>
          <a:prstGeom prst="rect">
            <a:avLst/>
          </a:prstGeom>
        </p:spPr>
        <p:txBody>
          <a:bodyPr/>
          <a:lstStyle/>
          <a:p>
            <a:pPr lvl="0" eaLnBrk="0" hangingPunct="0">
              <a:defRPr/>
            </a:pPr>
            <a:r>
              <a:rPr kumimoji="0" lang="en-US" altLang="zh-CN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Discovered</a:t>
            </a:r>
            <a:r>
              <a:rPr kumimoji="0" lang="en-US" altLang="zh-CN" sz="4000" b="0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altLang="zh-CN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Topics</a:t>
            </a:r>
            <a:endParaRPr kumimoji="0" lang="zh-CN" altLang="en-US" sz="4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8785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9413" y="1128681"/>
            <a:ext cx="5235230" cy="4292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419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9974" y="-14006"/>
            <a:ext cx="4929255" cy="687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AutoShape 33"/>
          <p:cNvSpPr>
            <a:spLocks noChangeArrowheads="1"/>
          </p:cNvSpPr>
          <p:nvPr/>
        </p:nvSpPr>
        <p:spPr bwMode="auto">
          <a:xfrm rot="16200000">
            <a:off x="29377" y="2043916"/>
            <a:ext cx="6858000" cy="2770167"/>
          </a:xfrm>
          <a:prstGeom prst="triangle">
            <a:avLst>
              <a:gd name="adj" fmla="val 50000"/>
            </a:avLst>
          </a:prstGeom>
          <a:solidFill>
            <a:srgbClr val="FFCCCC">
              <a:alpha val="60000"/>
            </a:srgb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25389" y="5546754"/>
            <a:ext cx="3363926" cy="1055655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algn="ctr"/>
            <a:r>
              <a:rPr lang="en-US" altLang="zh-CN" dirty="0" smtClean="0"/>
              <a:t>200 topics have been discovered automatically from the academic network</a:t>
            </a:r>
            <a:endParaRPr lang="en-US" altLang="zh-CN" dirty="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1447751" y="4926033"/>
            <a:ext cx="401643" cy="62072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Expertise Search Results</a:t>
            </a:r>
            <a:endParaRPr lang="zh-CN" altLang="en-US" dirty="0" smtClean="0"/>
          </a:p>
        </p:txBody>
      </p:sp>
      <p:pic>
        <p:nvPicPr>
          <p:cNvPr id="32972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9395" y="1128681"/>
            <a:ext cx="6311533" cy="511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Expertise Search Results (cont.)</a:t>
            </a:r>
            <a:endParaRPr lang="zh-CN" altLang="en-US" dirty="0" smtClean="0"/>
          </a:p>
        </p:txBody>
      </p:sp>
      <p:pic>
        <p:nvPicPr>
          <p:cNvPr id="3706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9656" y="878744"/>
            <a:ext cx="4289754" cy="597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2104986" y="1544535"/>
            <a:ext cx="5221359" cy="657234"/>
          </a:xfrm>
          <a:prstGeom prst="rect">
            <a:avLst/>
          </a:prstGeom>
          <a:solidFill>
            <a:srgbClr val="FFCCCC">
              <a:alpha val="19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068473" y="3538539"/>
            <a:ext cx="5221359" cy="657234"/>
          </a:xfrm>
          <a:prstGeom prst="rect">
            <a:avLst/>
          </a:prstGeom>
          <a:solidFill>
            <a:srgbClr val="FFCCCC">
              <a:alpha val="19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068473" y="5532543"/>
            <a:ext cx="5221359" cy="657234"/>
          </a:xfrm>
          <a:prstGeom prst="rect">
            <a:avLst/>
          </a:prstGeom>
          <a:solidFill>
            <a:srgbClr val="FFCCCC">
              <a:alpha val="19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2104986" y="2209203"/>
            <a:ext cx="5221359" cy="657234"/>
          </a:xfrm>
          <a:prstGeom prst="rect">
            <a:avLst/>
          </a:prstGeom>
          <a:solidFill>
            <a:srgbClr val="00B0F0">
              <a:alpha val="19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068473" y="4203207"/>
            <a:ext cx="5221359" cy="657234"/>
          </a:xfrm>
          <a:prstGeom prst="rect">
            <a:avLst/>
          </a:prstGeom>
          <a:solidFill>
            <a:srgbClr val="00B0F0">
              <a:alpha val="19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2068473" y="6200766"/>
            <a:ext cx="5221359" cy="657234"/>
          </a:xfrm>
          <a:prstGeom prst="rect">
            <a:avLst/>
          </a:prstGeom>
          <a:solidFill>
            <a:srgbClr val="00B0F0">
              <a:alpha val="19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System</a:t>
            </a:r>
            <a:r>
              <a:rPr lang="en-US" sz="3600" dirty="0" smtClean="0"/>
              <a:t>—</a:t>
            </a:r>
            <a:r>
              <a:rPr lang="en-US" sz="3600" dirty="0" err="1" smtClean="0"/>
              <a:t>ArnetMiner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800" dirty="0" smtClean="0"/>
              <a:t>(</a:t>
            </a:r>
            <a:r>
              <a:rPr lang="en-US" sz="2800" b="1" u="sng" dirty="0" smtClean="0">
                <a:solidFill>
                  <a:srgbClr val="FF0000"/>
                </a:solidFill>
              </a:rPr>
              <a:t>http://arnetminer.org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5" name="右箭头 4"/>
          <p:cNvSpPr/>
          <p:nvPr/>
        </p:nvSpPr>
        <p:spPr>
          <a:xfrm>
            <a:off x="4425917" y="1854786"/>
            <a:ext cx="527083" cy="223233"/>
          </a:xfrm>
          <a:prstGeom prst="rightArrow">
            <a:avLst/>
          </a:prstGeom>
          <a:solidFill>
            <a:srgbClr val="FFCC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17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40" y="1128681"/>
            <a:ext cx="3760839" cy="1882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62539" y="1128681"/>
            <a:ext cx="3541761" cy="355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右箭头 7"/>
          <p:cNvSpPr/>
          <p:nvPr/>
        </p:nvSpPr>
        <p:spPr>
          <a:xfrm rot="9147448">
            <a:off x="4505190" y="3845966"/>
            <a:ext cx="436837" cy="223233"/>
          </a:xfrm>
          <a:prstGeom prst="rightArrow">
            <a:avLst/>
          </a:prstGeom>
          <a:solidFill>
            <a:srgbClr val="FFCC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71716" name="Picture 4" descr="D:\Privacy\Paper\Social network mining\expert finding\ppt\pic\profile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4726" y="2224071"/>
            <a:ext cx="2994066" cy="5024969"/>
          </a:xfrm>
          <a:prstGeom prst="rect">
            <a:avLst/>
          </a:prstGeom>
          <a:noFill/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413520" y="1311246"/>
            <a:ext cx="693747" cy="255591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algn="ctr"/>
            <a:r>
              <a:rPr lang="en-US" altLang="zh-CN" sz="1200" dirty="0" smtClean="0"/>
              <a:t>Experts</a:t>
            </a:r>
            <a:endParaRPr lang="en-US" altLang="zh-CN" sz="1200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727988" y="1201707"/>
            <a:ext cx="985851" cy="328617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algn="ctr"/>
            <a:r>
              <a:rPr lang="en-US" altLang="zh-CN" sz="1100" dirty="0" smtClean="0"/>
              <a:t>Expertise conferences</a:t>
            </a:r>
            <a:endParaRPr lang="en-US" altLang="zh-CN" sz="1100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8093118" y="2333610"/>
            <a:ext cx="839799" cy="328617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algn="ctr"/>
            <a:r>
              <a:rPr lang="en-US" altLang="zh-CN" sz="1100" dirty="0" smtClean="0"/>
              <a:t>Expertise papers</a:t>
            </a:r>
            <a:endParaRPr lang="en-US" altLang="zh-CN" sz="11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4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875" y="1168035"/>
            <a:ext cx="6316749" cy="4342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5014" name="Picture 2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875" y="2187558"/>
            <a:ext cx="6299597" cy="2824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85012" name="Picture 2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7651" y="3246435"/>
            <a:ext cx="7365868" cy="2971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25388" y="1201707"/>
            <a:ext cx="1350981" cy="547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1885908" y="2041506"/>
            <a:ext cx="1058877" cy="547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/>
          <p:cNvSpPr/>
          <p:nvPr/>
        </p:nvSpPr>
        <p:spPr>
          <a:xfrm>
            <a:off x="242823" y="3209922"/>
            <a:ext cx="1350981" cy="438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8129631" y="6858001"/>
            <a:ext cx="5367339" cy="4640372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 wrap="none">
            <a:noAutofit/>
          </a:bodyPr>
          <a:lstStyle/>
          <a:p>
            <a:endParaRPr lang="en-US" altLang="zh-CN" sz="1050" dirty="0" smtClean="0"/>
          </a:p>
          <a:p>
            <a:r>
              <a:rPr lang="en-US" altLang="zh-CN" sz="1800" b="1" dirty="0" smtClean="0">
                <a:solidFill>
                  <a:srgbClr val="0000CC"/>
                </a:solidFill>
              </a:rPr>
              <a:t>However, the results are still not satisfactory …</a:t>
            </a:r>
            <a:endParaRPr lang="zh-CN" altLang="en-US" sz="1800" b="1" dirty="0">
              <a:solidFill>
                <a:srgbClr val="0000CC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465342" y="2398713"/>
            <a:ext cx="27241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011" name="AutoShape 19"/>
          <p:cNvSpPr>
            <a:spLocks noChangeArrowheads="1"/>
          </p:cNvSpPr>
          <p:nvPr/>
        </p:nvSpPr>
        <p:spPr bwMode="auto">
          <a:xfrm>
            <a:off x="1374726" y="4560903"/>
            <a:ext cx="5294385" cy="2133601"/>
          </a:xfrm>
          <a:prstGeom prst="irregularSeal2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rgbClr val="FF9999"/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>
              <a:defRPr/>
            </a:pPr>
            <a:r>
              <a:rPr lang="en-US" altLang="zh-CN" sz="1800" b="1" dirty="0" smtClean="0">
                <a:solidFill>
                  <a:srgbClr val="C00000"/>
                </a:solidFill>
              </a:rPr>
              <a:t>“Academic search is treated as document search, but ignore semantics”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5774E-6 4.80333E-6 L -0.69497 -0.72768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" y="-3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2" grpId="0" animBg="1"/>
      <p:bldP spid="12" grpId="1" animBg="1"/>
      <p:bldP spid="850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927" y="1603350"/>
            <a:ext cx="8955149" cy="45228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 smtClean="0"/>
              <a:t>Previous Work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/>
              <a:t>Our Approach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Ranking with Topic Model and Random Walk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/>
              <a:t>Experimental Results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>
                <a:solidFill>
                  <a:srgbClr val="C00000"/>
                </a:solidFill>
              </a:rPr>
              <a:t>Conclusion &amp; Future Work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Conclusion &amp; Future 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 smtClean="0"/>
              <a:t>Investigate the problem of modeling heterogeneous academic network using a unified probabilistic model.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Propose two methods to combine topic models with the random walk framework for academic search.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Experimental results show that our approach can significantly improve the performance of academic search. 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Our approach is general. Variations of the approach can be applied to many other applications such as social search and blog search.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42950" y="2078019"/>
            <a:ext cx="8420100" cy="147002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Thanks!</a:t>
            </a:r>
          </a:p>
        </p:txBody>
      </p:sp>
      <p:sp>
        <p:nvSpPr>
          <p:cNvPr id="5222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355974"/>
            <a:ext cx="6934200" cy="2282826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Q&amp;A  &amp;  Demo</a:t>
            </a:r>
          </a:p>
          <a:p>
            <a:pPr algn="l" eaLnBrk="1" hangingPunct="1"/>
            <a:r>
              <a:rPr lang="en-US" altLang="zh-CN" sz="2400" dirty="0" smtClean="0"/>
              <a:t>HP: </a:t>
            </a:r>
            <a:r>
              <a:rPr lang="en-US" altLang="zh-CN" sz="2400" dirty="0" smtClean="0">
                <a:hlinkClick r:id="rId2"/>
              </a:rPr>
              <a:t>http://keg.cs.tsinghua.edu.cn/persons/tj/</a:t>
            </a:r>
            <a:endParaRPr lang="en-US" altLang="zh-CN" sz="2400" dirty="0" smtClean="0"/>
          </a:p>
          <a:p>
            <a:pPr algn="l" eaLnBrk="1" hangingPunct="1"/>
            <a:r>
              <a:rPr lang="en-US" altLang="zh-CN" sz="2400" dirty="0" smtClean="0"/>
              <a:t>Online URL: </a:t>
            </a:r>
            <a:r>
              <a:rPr lang="en-US" altLang="zh-CN" sz="2400" dirty="0" smtClean="0">
                <a:hlinkClick r:id="rId3"/>
              </a:rPr>
              <a:t>http://arnetminer.org</a:t>
            </a:r>
            <a:r>
              <a:rPr lang="en-US" altLang="zh-CN" sz="2400" dirty="0" smtClean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981298" y="1639863"/>
            <a:ext cx="1898676" cy="15700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 </a:t>
            </a:r>
            <a:r>
              <a:rPr lang="en-US" altLang="zh-CN" sz="2800" dirty="0" smtClean="0"/>
              <a:t>– Expertise search</a:t>
            </a:r>
            <a:endParaRPr lang="zh-CN" altLang="en-US" dirty="0"/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315849" y="1785915"/>
          <a:ext cx="1606572" cy="1022645"/>
        </p:xfrm>
        <a:graphic>
          <a:graphicData uri="http://schemas.openxmlformats.org/presentationml/2006/ole">
            <p:oleObj spid="_x0000_s230402" name="CorelDRAW" r:id="rId5" imgW="2099880" imgH="1450080" progId="">
              <p:embed/>
            </p:oleObj>
          </a:graphicData>
        </a:graphic>
      </p:graphicFrame>
      <p:sp>
        <p:nvSpPr>
          <p:cNvPr id="8" name="右箭头 7"/>
          <p:cNvSpPr/>
          <p:nvPr/>
        </p:nvSpPr>
        <p:spPr>
          <a:xfrm>
            <a:off x="2214525" y="2297097"/>
            <a:ext cx="527083" cy="223233"/>
          </a:xfrm>
          <a:prstGeom prst="rightArrow">
            <a:avLst/>
          </a:prstGeom>
          <a:solidFill>
            <a:srgbClr val="FFCC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068473" y="1931967"/>
            <a:ext cx="9128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050" dirty="0" smtClean="0"/>
              <a:t>Search with keyword</a:t>
            </a:r>
            <a:endParaRPr lang="en-US" altLang="zh-CN" sz="1050" dirty="0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2981298" y="1639863"/>
            <a:ext cx="138749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000" dirty="0" smtClean="0"/>
              <a:t>Modeling using VSM</a:t>
            </a:r>
            <a:endParaRPr lang="en-US" altLang="zh-CN" sz="1000" dirty="0"/>
          </a:p>
        </p:txBody>
      </p:sp>
      <p:sp>
        <p:nvSpPr>
          <p:cNvPr id="15" name="右箭头 14"/>
          <p:cNvSpPr/>
          <p:nvPr/>
        </p:nvSpPr>
        <p:spPr>
          <a:xfrm>
            <a:off x="4989513" y="2260584"/>
            <a:ext cx="693747" cy="223233"/>
          </a:xfrm>
          <a:prstGeom prst="rightArrow">
            <a:avLst/>
          </a:prstGeom>
          <a:solidFill>
            <a:srgbClr val="FFCC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829311" y="1603350"/>
            <a:ext cx="3468735" cy="15700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5865825" y="1639864"/>
            <a:ext cx="3395709" cy="51118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u="sng" dirty="0" smtClean="0">
                <a:solidFill>
                  <a:srgbClr val="0000CC"/>
                </a:solidFill>
              </a:rPr>
              <a:t>Principles of Data Mining.</a:t>
            </a:r>
          </a:p>
          <a:p>
            <a:r>
              <a:rPr lang="en-US" sz="900" dirty="0" smtClean="0">
                <a:solidFill>
                  <a:srgbClr val="00B050"/>
                </a:solidFill>
              </a:rPr>
              <a:t>DJ Hand - Drug Safety, 2007 - drugsafety.adisonline.com</a:t>
            </a:r>
            <a:endParaRPr lang="en-US" sz="900" dirty="0">
              <a:solidFill>
                <a:srgbClr val="00B05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65825" y="2151045"/>
            <a:ext cx="3395709" cy="51118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u="sng" dirty="0" smtClean="0">
                <a:solidFill>
                  <a:srgbClr val="0000CC"/>
                </a:solidFill>
              </a:rPr>
              <a:t>Advances in Knowledge Discovery and Data Mining </a:t>
            </a:r>
          </a:p>
          <a:p>
            <a:r>
              <a:rPr lang="en-US" sz="900" dirty="0" smtClean="0">
                <a:solidFill>
                  <a:srgbClr val="00B050"/>
                </a:solidFill>
              </a:rPr>
              <a:t>UM Fayyad, G </a:t>
            </a:r>
            <a:r>
              <a:rPr lang="en-US" sz="900" dirty="0" err="1" smtClean="0">
                <a:solidFill>
                  <a:srgbClr val="00B050"/>
                </a:solidFill>
              </a:rPr>
              <a:t>Piatetsky</a:t>
            </a:r>
            <a:r>
              <a:rPr lang="en-US" sz="900" dirty="0" smtClean="0">
                <a:solidFill>
                  <a:srgbClr val="00B050"/>
                </a:solidFill>
              </a:rPr>
              <a:t>-Shapiro, P Smyth, R…</a:t>
            </a:r>
            <a:endParaRPr lang="en-US" sz="900" dirty="0">
              <a:solidFill>
                <a:srgbClr val="00B05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865825" y="2662227"/>
            <a:ext cx="3395709" cy="51118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u="sng" dirty="0" smtClean="0">
                <a:solidFill>
                  <a:srgbClr val="0000CC"/>
                </a:solidFill>
              </a:rPr>
              <a:t>Data Mining: Concepts and Techniques </a:t>
            </a:r>
          </a:p>
          <a:p>
            <a:r>
              <a:rPr lang="en-US" sz="900" dirty="0" smtClean="0">
                <a:solidFill>
                  <a:srgbClr val="00B050"/>
                </a:solidFill>
              </a:rPr>
              <a:t>J Han, M </a:t>
            </a:r>
            <a:r>
              <a:rPr lang="en-US" sz="900" dirty="0" err="1" smtClean="0">
                <a:solidFill>
                  <a:srgbClr val="00B050"/>
                </a:solidFill>
              </a:rPr>
              <a:t>Kamber</a:t>
            </a:r>
            <a:r>
              <a:rPr lang="en-US" sz="900" dirty="0" smtClean="0">
                <a:solidFill>
                  <a:srgbClr val="00B050"/>
                </a:solidFill>
              </a:rPr>
              <a:t> - 2001…</a:t>
            </a:r>
            <a:endParaRPr lang="en-US" sz="900" dirty="0">
              <a:solidFill>
                <a:srgbClr val="00B050"/>
              </a:solidFill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4916487" y="2004993"/>
            <a:ext cx="10588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dirty="0" smtClean="0"/>
              <a:t>Return</a:t>
            </a:r>
            <a:endParaRPr lang="en-US" altLang="zh-CN" sz="1200" dirty="0"/>
          </a:p>
        </p:txBody>
      </p:sp>
      <p:sp>
        <p:nvSpPr>
          <p:cNvPr id="21" name="右箭头 20"/>
          <p:cNvSpPr/>
          <p:nvPr/>
        </p:nvSpPr>
        <p:spPr>
          <a:xfrm rot="2672906">
            <a:off x="1318466" y="3725441"/>
            <a:ext cx="936584" cy="223233"/>
          </a:xfrm>
          <a:prstGeom prst="rightArrow">
            <a:avLst/>
          </a:prstGeom>
          <a:solidFill>
            <a:srgbClr val="FFCC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1739856" y="3290075"/>
            <a:ext cx="1058877" cy="57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050" dirty="0" smtClean="0"/>
              <a:t>Search with semantic modeling</a:t>
            </a:r>
            <a:endParaRPr lang="en-US" altLang="zh-CN" sz="1050" dirty="0"/>
          </a:p>
        </p:txBody>
      </p:sp>
      <p:sp>
        <p:nvSpPr>
          <p:cNvPr id="23" name="矩形 22"/>
          <p:cNvSpPr/>
          <p:nvPr/>
        </p:nvSpPr>
        <p:spPr>
          <a:xfrm>
            <a:off x="2141498" y="3867156"/>
            <a:ext cx="2044729" cy="18256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2178012" y="3903669"/>
            <a:ext cx="200821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000" dirty="0" smtClean="0"/>
              <a:t>Modeling using semantic topics</a:t>
            </a:r>
            <a:endParaRPr lang="en-US" altLang="zh-CN" sz="1000" dirty="0"/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2214526" y="4706955"/>
            <a:ext cx="4016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900" dirty="0" smtClean="0">
                <a:solidFill>
                  <a:srgbClr val="008000"/>
                </a:solidFill>
              </a:rPr>
              <a:t>Data mining</a:t>
            </a:r>
            <a:endParaRPr lang="en-US" altLang="zh-CN" sz="900" dirty="0">
              <a:solidFill>
                <a:srgbClr val="008000"/>
              </a:solidFill>
            </a:endParaRP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2981298" y="4341825"/>
            <a:ext cx="1131903" cy="2154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800" dirty="0" smtClean="0"/>
              <a:t>Data mining</a:t>
            </a:r>
            <a:endParaRPr lang="en-US" altLang="zh-CN" sz="800" dirty="0"/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2981298" y="4560903"/>
            <a:ext cx="1131903" cy="2154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800" dirty="0" smtClean="0"/>
              <a:t>Association Rules </a:t>
            </a:r>
            <a:endParaRPr lang="en-US" altLang="zh-CN" sz="800" dirty="0"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2981298" y="4779981"/>
            <a:ext cx="1131903" cy="2154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800" dirty="0" smtClean="0"/>
              <a:t>Database systems</a:t>
            </a:r>
            <a:endParaRPr lang="en-US" altLang="zh-CN" sz="800" dirty="0"/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2981298" y="4999059"/>
            <a:ext cx="1131903" cy="2154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800" dirty="0" smtClean="0"/>
              <a:t>Data management</a:t>
            </a:r>
            <a:endParaRPr lang="en-US" altLang="zh-CN" sz="800" dirty="0"/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2981298" y="5218137"/>
            <a:ext cx="1131903" cy="2154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800" dirty="0" smtClean="0"/>
              <a:t>Web databases</a:t>
            </a:r>
            <a:endParaRPr lang="en-US" altLang="zh-CN" sz="800" dirty="0"/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2981298" y="5437215"/>
            <a:ext cx="1131903" cy="2154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800" dirty="0" smtClean="0"/>
              <a:t>Information systems</a:t>
            </a:r>
            <a:endParaRPr lang="en-US" altLang="zh-CN" sz="800" dirty="0"/>
          </a:p>
        </p:txBody>
      </p:sp>
      <p:cxnSp>
        <p:nvCxnSpPr>
          <p:cNvPr id="33" name="直接箭头连接符 32"/>
          <p:cNvCxnSpPr>
            <a:stCxn id="25" idx="3"/>
            <a:endCxn id="26" idx="1"/>
          </p:cNvCxnSpPr>
          <p:nvPr/>
        </p:nvCxnSpPr>
        <p:spPr>
          <a:xfrm flipV="1">
            <a:off x="2616168" y="4449547"/>
            <a:ext cx="365130" cy="44207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5" idx="3"/>
            <a:endCxn id="27" idx="1"/>
          </p:cNvCxnSpPr>
          <p:nvPr/>
        </p:nvCxnSpPr>
        <p:spPr>
          <a:xfrm flipV="1">
            <a:off x="2616168" y="4668625"/>
            <a:ext cx="365130" cy="22299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5" idx="3"/>
            <a:endCxn id="28" idx="1"/>
          </p:cNvCxnSpPr>
          <p:nvPr/>
        </p:nvCxnSpPr>
        <p:spPr>
          <a:xfrm flipV="1">
            <a:off x="2616168" y="4887703"/>
            <a:ext cx="365130" cy="391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25" idx="3"/>
            <a:endCxn id="29" idx="1"/>
          </p:cNvCxnSpPr>
          <p:nvPr/>
        </p:nvCxnSpPr>
        <p:spPr>
          <a:xfrm>
            <a:off x="2616168" y="4891621"/>
            <a:ext cx="365130" cy="215160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5" idx="3"/>
            <a:endCxn id="30" idx="1"/>
          </p:cNvCxnSpPr>
          <p:nvPr/>
        </p:nvCxnSpPr>
        <p:spPr>
          <a:xfrm>
            <a:off x="2616168" y="4891621"/>
            <a:ext cx="365130" cy="434238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5" idx="3"/>
            <a:endCxn id="31" idx="1"/>
          </p:cNvCxnSpPr>
          <p:nvPr/>
        </p:nvCxnSpPr>
        <p:spPr>
          <a:xfrm>
            <a:off x="2616168" y="4891621"/>
            <a:ext cx="365130" cy="653316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2689194" y="4528024"/>
            <a:ext cx="25559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800" dirty="0" smtClean="0">
                <a:solidFill>
                  <a:srgbClr val="0000CC"/>
                </a:solidFill>
              </a:rPr>
              <a:t>0.4</a:t>
            </a:r>
            <a:endParaRPr lang="en-US" altLang="zh-CN" sz="800" dirty="0">
              <a:solidFill>
                <a:srgbClr val="0000CC"/>
              </a:solidFill>
            </a:endParaRPr>
          </a:p>
        </p:txBody>
      </p:sp>
      <p:sp>
        <p:nvSpPr>
          <p:cNvPr id="68" name="Text Box 10"/>
          <p:cNvSpPr txBox="1">
            <a:spLocks noChangeArrowheads="1"/>
          </p:cNvSpPr>
          <p:nvPr/>
        </p:nvSpPr>
        <p:spPr bwMode="auto">
          <a:xfrm>
            <a:off x="2798733" y="4670442"/>
            <a:ext cx="25559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800" dirty="0" smtClean="0">
                <a:solidFill>
                  <a:srgbClr val="0000CC"/>
                </a:solidFill>
              </a:rPr>
              <a:t>0.2</a:t>
            </a:r>
            <a:endParaRPr lang="en-US" altLang="zh-CN" sz="800" dirty="0">
              <a:solidFill>
                <a:srgbClr val="0000CC"/>
              </a:solidFill>
            </a:endParaRPr>
          </a:p>
        </p:txBody>
      </p:sp>
      <p:sp>
        <p:nvSpPr>
          <p:cNvPr id="69" name="Text Box 10"/>
          <p:cNvSpPr txBox="1">
            <a:spLocks noChangeArrowheads="1"/>
          </p:cNvSpPr>
          <p:nvPr/>
        </p:nvSpPr>
        <p:spPr bwMode="auto">
          <a:xfrm>
            <a:off x="2689194" y="4820128"/>
            <a:ext cx="25559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800" dirty="0" smtClean="0">
                <a:solidFill>
                  <a:srgbClr val="0000CC"/>
                </a:solidFill>
              </a:rPr>
              <a:t>0.15</a:t>
            </a:r>
            <a:endParaRPr lang="en-US" altLang="zh-CN" sz="800" dirty="0">
              <a:solidFill>
                <a:srgbClr val="0000CC"/>
              </a:solidFill>
            </a:endParaRPr>
          </a:p>
        </p:txBody>
      </p:sp>
      <p:sp>
        <p:nvSpPr>
          <p:cNvPr id="70" name="Text Box 10"/>
          <p:cNvSpPr txBox="1">
            <a:spLocks noChangeArrowheads="1"/>
          </p:cNvSpPr>
          <p:nvPr/>
        </p:nvSpPr>
        <p:spPr bwMode="auto">
          <a:xfrm>
            <a:off x="2725707" y="4926033"/>
            <a:ext cx="25559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800" dirty="0" smtClean="0">
                <a:solidFill>
                  <a:srgbClr val="0000CC"/>
                </a:solidFill>
              </a:rPr>
              <a:t>0.1</a:t>
            </a:r>
            <a:endParaRPr lang="en-US" altLang="zh-CN" sz="800" dirty="0">
              <a:solidFill>
                <a:srgbClr val="0000CC"/>
              </a:solidFill>
            </a:endParaRPr>
          </a:p>
        </p:txBody>
      </p:sp>
      <p:sp>
        <p:nvSpPr>
          <p:cNvPr id="71" name="Text Box 10"/>
          <p:cNvSpPr txBox="1">
            <a:spLocks noChangeArrowheads="1"/>
          </p:cNvSpPr>
          <p:nvPr/>
        </p:nvSpPr>
        <p:spPr bwMode="auto">
          <a:xfrm>
            <a:off x="2798733" y="5072085"/>
            <a:ext cx="25559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800" dirty="0" smtClean="0">
                <a:solidFill>
                  <a:srgbClr val="0000CC"/>
                </a:solidFill>
              </a:rPr>
              <a:t>0.05</a:t>
            </a:r>
            <a:endParaRPr lang="en-US" altLang="zh-CN" sz="800" dirty="0">
              <a:solidFill>
                <a:srgbClr val="0000CC"/>
              </a:solidFill>
            </a:endParaRPr>
          </a:p>
        </p:txBody>
      </p:sp>
      <p:sp>
        <p:nvSpPr>
          <p:cNvPr id="72" name="Text Box 10"/>
          <p:cNvSpPr txBox="1">
            <a:spLocks noChangeArrowheads="1"/>
          </p:cNvSpPr>
          <p:nvPr/>
        </p:nvSpPr>
        <p:spPr bwMode="auto">
          <a:xfrm>
            <a:off x="2725707" y="5254650"/>
            <a:ext cx="25559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800" dirty="0" smtClean="0">
                <a:solidFill>
                  <a:srgbClr val="0000CC"/>
                </a:solidFill>
              </a:rPr>
              <a:t>0.02</a:t>
            </a:r>
            <a:endParaRPr lang="en-US" altLang="zh-CN" sz="800" dirty="0">
              <a:solidFill>
                <a:srgbClr val="0000CC"/>
              </a:solidFill>
            </a:endParaRPr>
          </a:p>
        </p:txBody>
      </p:sp>
      <p:sp>
        <p:nvSpPr>
          <p:cNvPr id="74" name="Text Box 10"/>
          <p:cNvSpPr txBox="1">
            <a:spLocks noChangeArrowheads="1"/>
          </p:cNvSpPr>
          <p:nvPr/>
        </p:nvSpPr>
        <p:spPr bwMode="auto">
          <a:xfrm>
            <a:off x="2981299" y="4159260"/>
            <a:ext cx="58420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800" b="1" dirty="0" smtClean="0">
                <a:solidFill>
                  <a:srgbClr val="C00000"/>
                </a:solidFill>
              </a:rPr>
              <a:t>Topics</a:t>
            </a:r>
            <a:endParaRPr lang="en-US" altLang="zh-CN" sz="800" b="1" dirty="0">
              <a:solidFill>
                <a:srgbClr val="C00000"/>
              </a:solidFill>
            </a:endParaRPr>
          </a:p>
        </p:txBody>
      </p:sp>
      <p:sp>
        <p:nvSpPr>
          <p:cNvPr id="75" name="右箭头 74"/>
          <p:cNvSpPr/>
          <p:nvPr/>
        </p:nvSpPr>
        <p:spPr>
          <a:xfrm>
            <a:off x="4332279" y="4779981"/>
            <a:ext cx="693747" cy="223233"/>
          </a:xfrm>
          <a:prstGeom prst="rightArrow">
            <a:avLst/>
          </a:prstGeom>
          <a:solidFill>
            <a:srgbClr val="FFCC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Text Box 10"/>
          <p:cNvSpPr txBox="1">
            <a:spLocks noChangeArrowheads="1"/>
          </p:cNvSpPr>
          <p:nvPr/>
        </p:nvSpPr>
        <p:spPr bwMode="auto">
          <a:xfrm>
            <a:off x="4332279" y="4524390"/>
            <a:ext cx="7667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200" dirty="0" smtClean="0"/>
              <a:t>Return</a:t>
            </a:r>
            <a:endParaRPr lang="en-US" altLang="zh-CN" sz="1200" dirty="0"/>
          </a:p>
        </p:txBody>
      </p:sp>
      <p:pic>
        <p:nvPicPr>
          <p:cNvPr id="23040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45103" y="3246435"/>
            <a:ext cx="3541761" cy="355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Rectangle 6"/>
          <p:cNvSpPr>
            <a:spLocks noChangeArrowheads="1"/>
          </p:cNvSpPr>
          <p:nvPr/>
        </p:nvSpPr>
        <p:spPr bwMode="auto">
          <a:xfrm>
            <a:off x="6486546" y="3538539"/>
            <a:ext cx="693747" cy="255591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algn="ctr"/>
            <a:r>
              <a:rPr lang="en-US" altLang="zh-CN" sz="1200" dirty="0" smtClean="0"/>
              <a:t>Experts</a:t>
            </a:r>
            <a:endParaRPr lang="en-US" altLang="zh-CN" sz="1200" dirty="0"/>
          </a:p>
        </p:txBody>
      </p:sp>
      <p:sp>
        <p:nvSpPr>
          <p:cNvPr id="79" name="Rectangle 6"/>
          <p:cNvSpPr>
            <a:spLocks noChangeArrowheads="1"/>
          </p:cNvSpPr>
          <p:nvPr/>
        </p:nvSpPr>
        <p:spPr bwMode="auto">
          <a:xfrm>
            <a:off x="7801014" y="3429000"/>
            <a:ext cx="985851" cy="328617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algn="ctr"/>
            <a:r>
              <a:rPr lang="en-US" altLang="zh-CN" sz="1100" dirty="0" smtClean="0"/>
              <a:t>Expertise conferences</a:t>
            </a:r>
            <a:endParaRPr lang="en-US" altLang="zh-CN" sz="1100" dirty="0"/>
          </a:p>
        </p:txBody>
      </p:sp>
      <p:sp>
        <p:nvSpPr>
          <p:cNvPr id="80" name="Rectangle 6"/>
          <p:cNvSpPr>
            <a:spLocks noChangeArrowheads="1"/>
          </p:cNvSpPr>
          <p:nvPr/>
        </p:nvSpPr>
        <p:spPr bwMode="auto">
          <a:xfrm>
            <a:off x="8166144" y="4560903"/>
            <a:ext cx="839799" cy="328617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000" rIns="18000" anchor="ctr"/>
          <a:lstStyle/>
          <a:p>
            <a:pPr algn="ctr"/>
            <a:r>
              <a:rPr lang="en-US" altLang="zh-CN" sz="1100" dirty="0" smtClean="0"/>
              <a:t>Expertise papers</a:t>
            </a:r>
            <a:endParaRPr lang="en-US" altLang="zh-CN" sz="1100" dirty="0"/>
          </a:p>
        </p:txBody>
      </p:sp>
      <p:sp>
        <p:nvSpPr>
          <p:cNvPr id="81" name="AutoShape 15"/>
          <p:cNvSpPr>
            <a:spLocks noChangeArrowheads="1"/>
          </p:cNvSpPr>
          <p:nvPr/>
        </p:nvSpPr>
        <p:spPr bwMode="auto">
          <a:xfrm>
            <a:off x="1411239" y="1092168"/>
            <a:ext cx="1095390" cy="584208"/>
          </a:xfrm>
          <a:prstGeom prst="cloudCallout">
            <a:avLst>
              <a:gd name="adj1" fmla="val -57359"/>
              <a:gd name="adj2" fmla="val 93909"/>
            </a:avLst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lIns="36000" tIns="0" rIns="0" bIns="0"/>
          <a:lstStyle/>
          <a:p>
            <a:pPr algn="ctr">
              <a:spcBef>
                <a:spcPct val="50000"/>
              </a:spcBef>
            </a:pPr>
            <a:r>
              <a:rPr lang="en-US" altLang="zh-CN" sz="1400" dirty="0" smtClean="0"/>
              <a:t>Data mining</a:t>
            </a:r>
            <a:endParaRPr lang="en-US" altLang="zh-CN" sz="1400" dirty="0"/>
          </a:p>
        </p:txBody>
      </p:sp>
      <p:pic>
        <p:nvPicPr>
          <p:cNvPr id="230406" name="Picture 6" descr="D:\Privacy\Paper\Social network mining\expert finding\ppt\pic\vsm.em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158596" y="1858941"/>
            <a:ext cx="1502300" cy="1350981"/>
          </a:xfrm>
          <a:prstGeom prst="rect">
            <a:avLst/>
          </a:prstGeom>
          <a:noFill/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6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9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2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8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1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4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7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0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3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3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8" grpId="0" animBg="1"/>
      <p:bldP spid="8" grpId="1" animBg="1"/>
      <p:bldP spid="9" grpId="0"/>
      <p:bldP spid="9" grpId="1"/>
      <p:bldP spid="14" grpId="0"/>
      <p:bldP spid="14" grpId="1"/>
      <p:bldP spid="15" grpId="0" animBg="1"/>
      <p:bldP spid="15" grpId="1" animBg="1"/>
      <p:bldP spid="16" grpId="0" animBg="1"/>
      <p:bldP spid="16" grpId="1" animBg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 animBg="1"/>
      <p:bldP spid="22" grpId="0"/>
      <p:bldP spid="23" grpId="0" animBg="1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67" grpId="0"/>
      <p:bldP spid="68" grpId="0"/>
      <p:bldP spid="69" grpId="0"/>
      <p:bldP spid="70" grpId="0"/>
      <p:bldP spid="71" grpId="0"/>
      <p:bldP spid="72" grpId="0"/>
      <p:bldP spid="74" grpId="0"/>
      <p:bldP spid="75" grpId="0" animBg="1"/>
      <p:bldP spid="76" grpId="0"/>
      <p:bldP spid="78" grpId="0" animBg="1"/>
      <p:bldP spid="79" grpId="0" animBg="1"/>
      <p:bldP spid="8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73" name="Text Box 13"/>
          <p:cNvSpPr txBox="1">
            <a:spLocks noChangeArrowheads="1"/>
          </p:cNvSpPr>
          <p:nvPr/>
        </p:nvSpPr>
        <p:spPr bwMode="auto">
          <a:xfrm>
            <a:off x="188910" y="1402030"/>
            <a:ext cx="4581525" cy="461664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2000"/>
              </a:spcBef>
            </a:pPr>
            <a:endParaRPr lang="en-US" altLang="zh-CN" sz="20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marL="342900" indent="-342900">
              <a:spcBef>
                <a:spcPts val="2000"/>
              </a:spcBef>
              <a:buFontTx/>
              <a:buAutoNum type="arabicPeriod"/>
            </a:pPr>
            <a:r>
              <a:rPr lang="en-US" altLang="zh-CN" sz="2800" b="1" dirty="0" smtClean="0">
                <a:solidFill>
                  <a:srgbClr val="0000CC"/>
                </a:solidFill>
                <a:latin typeface="Times New Roman" pitchFamily="18" charset="0"/>
              </a:rPr>
              <a:t>How to 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</a:rPr>
              <a:t>model</a:t>
            </a:r>
            <a:r>
              <a:rPr lang="en-US" altLang="zh-CN" sz="2800" b="1" dirty="0" smtClean="0">
                <a:solidFill>
                  <a:srgbClr val="0000CC"/>
                </a:solidFill>
                <a:latin typeface="Times New Roman" pitchFamily="18" charset="0"/>
              </a:rPr>
              <a:t> the heterogeneous academic network?</a:t>
            </a:r>
            <a:endParaRPr lang="zh-CN" altLang="en-US" sz="2800" b="1" dirty="0">
              <a:solidFill>
                <a:srgbClr val="0000CC"/>
              </a:solidFill>
              <a:latin typeface="Times New Roman" pitchFamily="18" charset="0"/>
            </a:endParaRPr>
          </a:p>
          <a:p>
            <a:pPr marL="342900" indent="-342900">
              <a:spcBef>
                <a:spcPts val="2000"/>
              </a:spcBef>
              <a:buFontTx/>
              <a:buAutoNum type="arabicPeriod"/>
            </a:pPr>
            <a:r>
              <a:rPr lang="en-US" altLang="zh-CN" sz="2800" b="1" dirty="0" smtClean="0">
                <a:solidFill>
                  <a:srgbClr val="0000CC"/>
                </a:solidFill>
                <a:latin typeface="Times New Roman" pitchFamily="18" charset="0"/>
              </a:rPr>
              <a:t>How to 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</a:rPr>
              <a:t>capture</a:t>
            </a:r>
            <a:r>
              <a:rPr lang="en-US" altLang="zh-CN" sz="2800" b="1" dirty="0" smtClean="0">
                <a:solidFill>
                  <a:srgbClr val="0000CC"/>
                </a:solidFill>
                <a:latin typeface="Times New Roman" pitchFamily="18" charset="0"/>
              </a:rPr>
              <a:t> the link information for ranking objects in the academic network?</a:t>
            </a:r>
          </a:p>
          <a:p>
            <a:pPr marL="342900" indent="-342900">
              <a:spcBef>
                <a:spcPts val="2000"/>
              </a:spcBef>
            </a:pPr>
            <a:endParaRPr lang="en-US" altLang="zh-CN" sz="2800" b="1" dirty="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215856"/>
            <a:ext cx="8915400" cy="766773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zh-CN" altLang="en-US" dirty="0"/>
          </a:p>
        </p:txBody>
      </p:sp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5429383" y="1905001"/>
          <a:ext cx="4228967" cy="3857625"/>
        </p:xfrm>
        <a:graphic>
          <a:graphicData uri="http://schemas.openxmlformats.org/presentationml/2006/ole">
            <p:oleObj spid="_x0000_s363522" name="Visio" r:id="rId5" imgW="7291197" imgH="7205091" progId="Visio.Drawing.11">
              <p:embed/>
            </p:oleObj>
          </a:graphicData>
        </a:graphic>
      </p:graphicFrame>
      <p:graphicFrame>
        <p:nvGraphicFramePr>
          <p:cNvPr id="117765" name="Object 5"/>
          <p:cNvGraphicFramePr>
            <a:graphicFrameLocks noChangeAspect="1"/>
          </p:cNvGraphicFramePr>
          <p:nvPr/>
        </p:nvGraphicFramePr>
        <p:xfrm>
          <a:off x="5424223" y="1908176"/>
          <a:ext cx="4215210" cy="3844925"/>
        </p:xfrm>
        <a:graphic>
          <a:graphicData uri="http://schemas.openxmlformats.org/presentationml/2006/ole">
            <p:oleObj spid="_x0000_s363523" name="Visio" r:id="rId6" imgW="7333869" imgH="7247763" progId="Visio.Drawing.11">
              <p:embed/>
            </p:oleObj>
          </a:graphicData>
        </a:graphic>
      </p:graphicFrame>
      <p:sp>
        <p:nvSpPr>
          <p:cNvPr id="103430" name="Oval 6"/>
          <p:cNvSpPr>
            <a:spLocks noChangeArrowheads="1"/>
          </p:cNvSpPr>
          <p:nvPr/>
        </p:nvSpPr>
        <p:spPr bwMode="auto">
          <a:xfrm>
            <a:off x="5035550" y="1524000"/>
            <a:ext cx="4705350" cy="43434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7768" name="Object 8"/>
          <p:cNvGraphicFramePr>
            <a:graphicFrameLocks noChangeAspect="1"/>
          </p:cNvGraphicFramePr>
          <p:nvPr/>
        </p:nvGraphicFramePr>
        <p:xfrm>
          <a:off x="5432822" y="1916114"/>
          <a:ext cx="4098263" cy="3798887"/>
        </p:xfrm>
        <a:graphic>
          <a:graphicData uri="http://schemas.openxmlformats.org/presentationml/2006/ole">
            <p:oleObj spid="_x0000_s363524" name="Visio" r:id="rId7" imgW="7028307" imgH="7154799" progId="Visio.Drawing.11">
              <p:embed/>
            </p:oleObj>
          </a:graphicData>
        </a:graphic>
      </p:graphicFrame>
      <p:sp>
        <p:nvSpPr>
          <p:cNvPr id="117770" name="WordArt 10"/>
          <p:cNvSpPr>
            <a:spLocks noChangeArrowheads="1" noChangeShapeType="1" noTextEdit="1"/>
          </p:cNvSpPr>
          <p:nvPr/>
        </p:nvSpPr>
        <p:spPr bwMode="auto">
          <a:xfrm>
            <a:off x="1320800" y="4953000"/>
            <a:ext cx="123825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767600"/>
                    </a:gs>
                    <a:gs pos="50000">
                      <a:srgbClr val="FFFF00"/>
                    </a:gs>
                    <a:gs pos="100000">
                      <a:srgbClr val="767600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Arial"/>
                <a:cs typeface="Arial"/>
              </a:rPr>
              <a:t>Topic</a:t>
            </a:r>
          </a:p>
        </p:txBody>
      </p:sp>
      <p:graphicFrame>
        <p:nvGraphicFramePr>
          <p:cNvPr id="117771" name="Object 11"/>
          <p:cNvGraphicFramePr>
            <a:graphicFrameLocks noChangeAspect="1"/>
          </p:cNvGraphicFramePr>
          <p:nvPr>
            <p:ph sz="half" idx="4294967295"/>
          </p:nvPr>
        </p:nvGraphicFramePr>
        <p:xfrm>
          <a:off x="6521450" y="3352800"/>
          <a:ext cx="1919288" cy="1828800"/>
        </p:xfrm>
        <a:graphic>
          <a:graphicData uri="http://schemas.openxmlformats.org/presentationml/2006/ole">
            <p:oleObj spid="_x0000_s363525" name="Visio" r:id="rId8" imgW="3230499" imgH="3337179" progId="Visio.Drawing.11">
              <p:embed/>
            </p:oleObj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7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.54167 -0.1333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" y="-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7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73" grpId="0" uiExpand="1" build="allAtOnce" animBg="1"/>
      <p:bldP spid="117770" grpId="0" animBg="1"/>
      <p:bldP spid="11777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927" y="1603350"/>
            <a:ext cx="8955149" cy="45228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 smtClean="0">
                <a:solidFill>
                  <a:srgbClr val="C00000"/>
                </a:solidFill>
              </a:rPr>
              <a:t>Previous Work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/>
              <a:t>Our Approach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Ranking with Topic Model and Random Walk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/>
              <a:t>Experimental Results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/>
              <a:t>Online System—ArnetMiner.org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6"/>
          <p:cNvSpPr>
            <a:spLocks noChangeArrowheads="1"/>
          </p:cNvSpPr>
          <p:nvPr/>
        </p:nvSpPr>
        <p:spPr bwMode="auto">
          <a:xfrm>
            <a:off x="60258" y="1758930"/>
            <a:ext cx="4085086" cy="3751311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457530" y="2151045"/>
          <a:ext cx="3618392" cy="3354070"/>
        </p:xfrm>
        <a:graphic>
          <a:graphicData uri="http://schemas.openxmlformats.org/presentationml/2006/ole">
            <p:oleObj spid="_x0000_s364546" name="Visio" r:id="rId4" imgW="7028307" imgH="7154799" progId="Visio.Drawing.11">
              <p:embed/>
            </p:oleObj>
          </a:graphicData>
        </a:graphic>
      </p:graphicFrame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5" name="右箭头 4"/>
          <p:cNvSpPr/>
          <p:nvPr/>
        </p:nvSpPr>
        <p:spPr>
          <a:xfrm rot="20761237">
            <a:off x="3984474" y="2144603"/>
            <a:ext cx="650886" cy="223233"/>
          </a:xfrm>
          <a:prstGeom prst="rightArrow">
            <a:avLst/>
          </a:prstGeom>
          <a:solidFill>
            <a:srgbClr val="FFCC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16486" y="1457298"/>
            <a:ext cx="4637152" cy="7667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800" dirty="0" smtClean="0">
                <a:solidFill>
                  <a:srgbClr val="0000CC"/>
                </a:solidFill>
              </a:rPr>
              <a:t>Search with keyword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8000"/>
                </a:solidFill>
              </a:rPr>
              <a:t> Language Model [</a:t>
            </a:r>
            <a:r>
              <a:rPr lang="en-US" sz="1600" dirty="0" err="1" smtClean="0">
                <a:solidFill>
                  <a:srgbClr val="008000"/>
                </a:solidFill>
              </a:rPr>
              <a:t>Zhai</a:t>
            </a:r>
            <a:r>
              <a:rPr lang="en-US" sz="1600" dirty="0" smtClean="0">
                <a:solidFill>
                  <a:srgbClr val="008000"/>
                </a:solidFill>
              </a:rPr>
              <a:t>, 01], VSM, etc.</a:t>
            </a:r>
            <a:endParaRPr lang="en-US" sz="1600" dirty="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16486" y="2516175"/>
            <a:ext cx="4637151" cy="10223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800" dirty="0" smtClean="0">
                <a:solidFill>
                  <a:srgbClr val="0000CC"/>
                </a:solidFill>
              </a:rPr>
              <a:t>Search with semantic topics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8000"/>
                </a:solidFill>
              </a:rPr>
              <a:t> LSI [Berry,95], </a:t>
            </a:r>
            <a:r>
              <a:rPr lang="en-US" sz="1600" dirty="0" err="1" smtClean="0">
                <a:solidFill>
                  <a:srgbClr val="008000"/>
                </a:solidFill>
              </a:rPr>
              <a:t>pLSI</a:t>
            </a:r>
            <a:r>
              <a:rPr lang="en-US" sz="1600" dirty="0" smtClean="0">
                <a:solidFill>
                  <a:srgbClr val="008000"/>
                </a:solidFill>
              </a:rPr>
              <a:t> [Hofmann, 99], LDA [Blei,03] [Wei, 06], etc.</a:t>
            </a:r>
            <a:endParaRPr lang="en-US" sz="1600" dirty="0">
              <a:solidFill>
                <a:srgbClr val="008000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4259253" y="3100383"/>
            <a:ext cx="527083" cy="223233"/>
          </a:xfrm>
          <a:prstGeom prst="rightArrow">
            <a:avLst/>
          </a:prstGeom>
          <a:solidFill>
            <a:srgbClr val="FFCC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916486" y="3830643"/>
            <a:ext cx="4637151" cy="12779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800" dirty="0" smtClean="0">
                <a:solidFill>
                  <a:srgbClr val="0000CC"/>
                </a:solidFill>
              </a:rPr>
              <a:t>Ranking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8000"/>
                </a:solidFill>
              </a:rPr>
              <a:t> </a:t>
            </a:r>
            <a:r>
              <a:rPr lang="en-US" sz="1600" dirty="0" err="1" smtClean="0">
                <a:solidFill>
                  <a:srgbClr val="008000"/>
                </a:solidFill>
              </a:rPr>
              <a:t>PageRank</a:t>
            </a:r>
            <a:r>
              <a:rPr lang="en-US" sz="1600" dirty="0" smtClean="0">
                <a:solidFill>
                  <a:srgbClr val="008000"/>
                </a:solidFill>
              </a:rPr>
              <a:t> [Page, 99], HITS [Kleinberg, 99], </a:t>
            </a:r>
            <a:r>
              <a:rPr lang="en-US" sz="1600" dirty="0" err="1" smtClean="0">
                <a:solidFill>
                  <a:srgbClr val="008000"/>
                </a:solidFill>
              </a:rPr>
              <a:t>PopRank</a:t>
            </a:r>
            <a:r>
              <a:rPr lang="en-US" sz="1600" dirty="0" smtClean="0">
                <a:solidFill>
                  <a:srgbClr val="008000"/>
                </a:solidFill>
              </a:rPr>
              <a:t> [</a:t>
            </a:r>
            <a:r>
              <a:rPr lang="en-US" sz="1600" dirty="0" err="1" smtClean="0">
                <a:solidFill>
                  <a:srgbClr val="008000"/>
                </a:solidFill>
              </a:rPr>
              <a:t>Nie</a:t>
            </a:r>
            <a:r>
              <a:rPr lang="en-US" sz="1600" dirty="0" smtClean="0">
                <a:solidFill>
                  <a:srgbClr val="008000"/>
                </a:solidFill>
              </a:rPr>
              <a:t>, 05], Link Fusion [Xi, 04], </a:t>
            </a:r>
            <a:r>
              <a:rPr lang="en-US" sz="1600" dirty="0" err="1" smtClean="0">
                <a:solidFill>
                  <a:srgbClr val="008000"/>
                </a:solidFill>
              </a:rPr>
              <a:t>AuthorRank</a:t>
            </a:r>
            <a:r>
              <a:rPr lang="en-US" sz="1600" dirty="0" smtClean="0">
                <a:solidFill>
                  <a:srgbClr val="008000"/>
                </a:solidFill>
              </a:rPr>
              <a:t> [Liu, 05], etc.</a:t>
            </a:r>
            <a:endParaRPr lang="en-US" sz="1600" dirty="0">
              <a:solidFill>
                <a:srgbClr val="008000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 rot="999525">
            <a:off x="4243677" y="4193612"/>
            <a:ext cx="527083" cy="223233"/>
          </a:xfrm>
          <a:prstGeom prst="rightArrow">
            <a:avLst/>
          </a:prstGeom>
          <a:solidFill>
            <a:srgbClr val="FFCC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916486" y="5400702"/>
            <a:ext cx="4637151" cy="10223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800" dirty="0" smtClean="0">
                <a:solidFill>
                  <a:srgbClr val="0000CC"/>
                </a:solidFill>
              </a:rPr>
              <a:t>Combining links and contents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8000"/>
                </a:solidFill>
              </a:rPr>
              <a:t> A Joint Probabilistic Model [Cohn and Hofmann, 01], Topical </a:t>
            </a:r>
            <a:r>
              <a:rPr lang="en-US" sz="1600" dirty="0" err="1" smtClean="0">
                <a:solidFill>
                  <a:srgbClr val="008000"/>
                </a:solidFill>
              </a:rPr>
              <a:t>PageRank</a:t>
            </a:r>
            <a:r>
              <a:rPr lang="en-US" sz="1600" dirty="0" smtClean="0">
                <a:solidFill>
                  <a:srgbClr val="008000"/>
                </a:solidFill>
              </a:rPr>
              <a:t> [</a:t>
            </a:r>
            <a:r>
              <a:rPr lang="en-US" sz="1600" dirty="0" err="1" smtClean="0">
                <a:solidFill>
                  <a:srgbClr val="008000"/>
                </a:solidFill>
              </a:rPr>
              <a:t>Nie</a:t>
            </a:r>
            <a:r>
              <a:rPr lang="en-US" sz="1600" dirty="0" smtClean="0">
                <a:solidFill>
                  <a:srgbClr val="008000"/>
                </a:solidFill>
              </a:rPr>
              <a:t>, 06], etc.</a:t>
            </a:r>
            <a:endParaRPr lang="en-US" sz="1600" dirty="0">
              <a:solidFill>
                <a:srgbClr val="008000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 rot="2207179">
            <a:off x="3964542" y="5185684"/>
            <a:ext cx="697525" cy="223233"/>
          </a:xfrm>
          <a:prstGeom prst="rightArrow">
            <a:avLst/>
          </a:prstGeom>
          <a:solidFill>
            <a:srgbClr val="FFCC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4927" y="1603350"/>
            <a:ext cx="8955149" cy="45228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dirty="0" smtClean="0"/>
              <a:t>Previous Work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>
                <a:solidFill>
                  <a:srgbClr val="C00000"/>
                </a:solidFill>
              </a:rPr>
              <a:t>Our Approach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>
                <a:solidFill>
                  <a:srgbClr val="C00000"/>
                </a:solidFill>
              </a:rPr>
              <a:t>Ranking with Topic Model and Random Walk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/>
              <a:t>Experimental Results</a:t>
            </a:r>
          </a:p>
          <a:p>
            <a:pPr>
              <a:spcBef>
                <a:spcPts val="1200"/>
              </a:spcBef>
            </a:pPr>
            <a:r>
              <a:rPr lang="en-US" altLang="zh-CN" dirty="0" smtClean="0"/>
              <a:t>Online System—ArnetMiner.org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Modeling the Academic Network using</a:t>
            </a:r>
            <a:endParaRPr lang="zh-CN" altLang="en-US" dirty="0"/>
          </a:p>
        </p:txBody>
      </p:sp>
      <p:pic>
        <p:nvPicPr>
          <p:cNvPr id="6" name="内容占位符 5" descr="ACT1.emf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4927" y="1822428"/>
            <a:ext cx="2658000" cy="2964000"/>
          </a:xfrm>
        </p:spPr>
      </p:pic>
      <p:pic>
        <p:nvPicPr>
          <p:cNvPr id="7" name="图片 6" descr="ACT2.em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981" y="1822428"/>
            <a:ext cx="2658000" cy="2982000"/>
          </a:xfrm>
          <a:prstGeom prst="rect">
            <a:avLst/>
          </a:prstGeom>
        </p:spPr>
      </p:pic>
      <p:pic>
        <p:nvPicPr>
          <p:cNvPr id="8" name="图片 7" descr="ACT3.em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137" y="1749402"/>
            <a:ext cx="2640000" cy="2994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09596" y="5035572"/>
            <a:ext cx="1898676" cy="547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ACT1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13201" y="5035572"/>
            <a:ext cx="1898676" cy="547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ACT2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80293" y="5035572"/>
            <a:ext cx="1898676" cy="547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ACT3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Text Box 50"/>
          <p:cNvSpPr txBox="1">
            <a:spLocks noChangeArrowheads="1"/>
          </p:cNvSpPr>
          <p:nvPr/>
        </p:nvSpPr>
        <p:spPr bwMode="auto">
          <a:xfrm>
            <a:off x="0" y="2146843"/>
            <a:ext cx="99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CC6600"/>
                </a:solidFill>
              </a:rPr>
              <a:t>authors</a:t>
            </a:r>
            <a:endParaRPr lang="en-US" altLang="zh-CN" dirty="0">
              <a:solidFill>
                <a:srgbClr val="CC6600"/>
              </a:solidFill>
            </a:endParaRPr>
          </a:p>
        </p:txBody>
      </p:sp>
      <p:sp>
        <p:nvSpPr>
          <p:cNvPr id="13" name="Line 51"/>
          <p:cNvSpPr>
            <a:spLocks noChangeShapeType="1"/>
          </p:cNvSpPr>
          <p:nvPr/>
        </p:nvSpPr>
        <p:spPr bwMode="auto">
          <a:xfrm>
            <a:off x="680980" y="2516174"/>
            <a:ext cx="146052" cy="803287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CC6600"/>
              </a:solidFill>
            </a:endParaRPr>
          </a:p>
        </p:txBody>
      </p:sp>
      <p:sp>
        <p:nvSpPr>
          <p:cNvPr id="14" name="Oval 35"/>
          <p:cNvSpPr>
            <a:spLocks noChangeArrowheads="1"/>
          </p:cNvSpPr>
          <p:nvPr/>
        </p:nvSpPr>
        <p:spPr bwMode="auto">
          <a:xfrm>
            <a:off x="693171" y="3355974"/>
            <a:ext cx="342900" cy="342900"/>
          </a:xfrm>
          <a:prstGeom prst="ellips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8000"/>
              </a:solidFill>
            </a:endParaRPr>
          </a:p>
        </p:txBody>
      </p:sp>
      <p:sp>
        <p:nvSpPr>
          <p:cNvPr id="15" name="Oval 40"/>
          <p:cNvSpPr>
            <a:spLocks noChangeArrowheads="1"/>
          </p:cNvSpPr>
          <p:nvPr/>
        </p:nvSpPr>
        <p:spPr bwMode="auto">
          <a:xfrm>
            <a:off x="1910229" y="3355974"/>
            <a:ext cx="342900" cy="3429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53"/>
          <p:cNvSpPr txBox="1">
            <a:spLocks noChangeArrowheads="1"/>
          </p:cNvSpPr>
          <p:nvPr/>
        </p:nvSpPr>
        <p:spPr bwMode="auto">
          <a:xfrm>
            <a:off x="296805" y="4471983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Topic</a:t>
            </a:r>
          </a:p>
        </p:txBody>
      </p:sp>
      <p:sp>
        <p:nvSpPr>
          <p:cNvPr id="17" name="Line 54"/>
          <p:cNvSpPr>
            <a:spLocks noChangeShapeType="1"/>
          </p:cNvSpPr>
          <p:nvPr/>
        </p:nvSpPr>
        <p:spPr bwMode="auto">
          <a:xfrm flipV="1">
            <a:off x="754005" y="3611565"/>
            <a:ext cx="1204929" cy="86041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Oval 38"/>
          <p:cNvSpPr>
            <a:spLocks noChangeArrowheads="1"/>
          </p:cNvSpPr>
          <p:nvPr/>
        </p:nvSpPr>
        <p:spPr bwMode="auto">
          <a:xfrm>
            <a:off x="2494500" y="3150608"/>
            <a:ext cx="342900" cy="342900"/>
          </a:xfrm>
          <a:prstGeom prst="ellips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8000"/>
              </a:solidFill>
            </a:endParaRPr>
          </a:p>
        </p:txBody>
      </p:sp>
      <p:sp>
        <p:nvSpPr>
          <p:cNvPr id="19" name="Text Box 48"/>
          <p:cNvSpPr txBox="1">
            <a:spLocks noChangeArrowheads="1"/>
          </p:cNvSpPr>
          <p:nvPr/>
        </p:nvSpPr>
        <p:spPr bwMode="auto">
          <a:xfrm>
            <a:off x="3054324" y="2041506"/>
            <a:ext cx="99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CC6600"/>
                </a:solidFill>
              </a:rPr>
              <a:t>words</a:t>
            </a:r>
          </a:p>
        </p:txBody>
      </p:sp>
      <p:sp>
        <p:nvSpPr>
          <p:cNvPr id="20" name="Line 49"/>
          <p:cNvSpPr>
            <a:spLocks noChangeShapeType="1"/>
          </p:cNvSpPr>
          <p:nvPr/>
        </p:nvSpPr>
        <p:spPr bwMode="auto">
          <a:xfrm flipH="1">
            <a:off x="2762219" y="2370124"/>
            <a:ext cx="401643" cy="803286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CC6600"/>
              </a:solidFill>
            </a:endParaRPr>
          </a:p>
        </p:txBody>
      </p:sp>
      <p:sp>
        <p:nvSpPr>
          <p:cNvPr id="21" name="Oval 37"/>
          <p:cNvSpPr>
            <a:spLocks noChangeArrowheads="1"/>
          </p:cNvSpPr>
          <p:nvPr/>
        </p:nvSpPr>
        <p:spPr bwMode="auto">
          <a:xfrm>
            <a:off x="2504475" y="3578801"/>
            <a:ext cx="342900" cy="342900"/>
          </a:xfrm>
          <a:prstGeom prst="ellips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8000"/>
              </a:solidFill>
            </a:endParaRPr>
          </a:p>
        </p:txBody>
      </p:sp>
      <p:sp>
        <p:nvSpPr>
          <p:cNvPr id="22" name="Text Box 43"/>
          <p:cNvSpPr txBox="1">
            <a:spLocks noChangeArrowheads="1"/>
          </p:cNvSpPr>
          <p:nvPr/>
        </p:nvSpPr>
        <p:spPr bwMode="auto">
          <a:xfrm>
            <a:off x="2287551" y="4926033"/>
            <a:ext cx="1600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CC6600"/>
                </a:solidFill>
              </a:rPr>
              <a:t>conference</a:t>
            </a:r>
          </a:p>
        </p:txBody>
      </p:sp>
      <p:sp>
        <p:nvSpPr>
          <p:cNvPr id="23" name="Line 46"/>
          <p:cNvSpPr>
            <a:spLocks noChangeShapeType="1"/>
          </p:cNvSpPr>
          <p:nvPr/>
        </p:nvSpPr>
        <p:spPr bwMode="auto">
          <a:xfrm flipH="1" flipV="1">
            <a:off x="2798732" y="3940181"/>
            <a:ext cx="255591" cy="985851"/>
          </a:xfrm>
          <a:prstGeom prst="line">
            <a:avLst/>
          </a:prstGeom>
          <a:noFill/>
          <a:ln w="9525">
            <a:solidFill>
              <a:srgbClr val="FF993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CC66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58934" y="5838858"/>
            <a:ext cx="6170698" cy="547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00CC"/>
                </a:solidFill>
              </a:rPr>
              <a:t>Author-Conference-Topic Model [Tang et al., 08]</a:t>
            </a:r>
            <a:endParaRPr lang="zh-CN" altLang="en-US" dirty="0">
              <a:solidFill>
                <a:srgbClr val="0000CC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0" grpId="0" animBg="1"/>
      <p:bldP spid="21" grpId="0" animBg="1"/>
      <p:bldP spid="22" grpId="0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Generative Story of ACT1 Model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 smtClean="0"/>
              <a:t>Generative process</a:t>
            </a:r>
            <a:endParaRPr lang="zh-CN" altLang="en-US" dirty="0"/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571440" y="3810001"/>
            <a:ext cx="12080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 </a:t>
            </a:r>
            <a:r>
              <a:rPr lang="en-US" altLang="zh-CN" dirty="0" err="1" smtClean="0"/>
              <a:t>Shafiei</a:t>
            </a:r>
            <a:endParaRPr lang="en-US" altLang="zh-CN" dirty="0"/>
          </a:p>
        </p:txBody>
      </p:sp>
      <p:sp>
        <p:nvSpPr>
          <p:cNvPr id="113671" name="Text Box 9"/>
          <p:cNvSpPr txBox="1">
            <a:spLocks noChangeArrowheads="1"/>
          </p:cNvSpPr>
          <p:nvPr/>
        </p:nvSpPr>
        <p:spPr bwMode="auto">
          <a:xfrm>
            <a:off x="693695" y="5638801"/>
            <a:ext cx="11557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err="1" smtClean="0"/>
              <a:t>Milios</a:t>
            </a:r>
            <a:endParaRPr lang="en-US" altLang="zh-CN" dirty="0"/>
          </a:p>
        </p:txBody>
      </p:sp>
      <p:grpSp>
        <p:nvGrpSpPr>
          <p:cNvPr id="54" name="组合 53"/>
          <p:cNvGrpSpPr/>
          <p:nvPr/>
        </p:nvGrpSpPr>
        <p:grpSpPr>
          <a:xfrm>
            <a:off x="110067" y="4271963"/>
            <a:ext cx="1651000" cy="1285875"/>
            <a:chOff x="110067" y="4271963"/>
            <a:chExt cx="1651000" cy="1285875"/>
          </a:xfrm>
        </p:grpSpPr>
        <p:graphicFrame>
          <p:nvGraphicFramePr>
            <p:cNvPr id="113668" name="Object 2"/>
            <p:cNvGraphicFramePr>
              <a:graphicFrameLocks noChangeAspect="1"/>
            </p:cNvGraphicFramePr>
            <p:nvPr/>
          </p:nvGraphicFramePr>
          <p:xfrm>
            <a:off x="440267" y="4419600"/>
            <a:ext cx="1320800" cy="1138238"/>
          </p:xfrm>
          <a:graphic>
            <a:graphicData uri="http://schemas.openxmlformats.org/presentationml/2006/ole">
              <p:oleObj spid="_x0000_s337922" name="Chart" r:id="rId5" imgW="3657600" imgH="2657520" progId="Excel.Sheet.8">
                <p:embed/>
              </p:oleObj>
            </a:graphicData>
          </a:graphic>
        </p:graphicFrame>
        <p:sp>
          <p:nvSpPr>
            <p:cNvPr id="113672" name="Text Box 10"/>
            <p:cNvSpPr txBox="1">
              <a:spLocks noChangeArrowheads="1"/>
            </p:cNvSpPr>
            <p:nvPr/>
          </p:nvSpPr>
          <p:spPr bwMode="auto">
            <a:xfrm>
              <a:off x="440267" y="4271963"/>
              <a:ext cx="660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solidFill>
                    <a:srgbClr val="000066"/>
                  </a:solidFill>
                </a:rPr>
                <a:t>NLP</a:t>
              </a:r>
            </a:p>
          </p:txBody>
        </p:sp>
        <p:sp>
          <p:nvSpPr>
            <p:cNvPr id="113673" name="Text Box 11"/>
            <p:cNvSpPr txBox="1">
              <a:spLocks noChangeArrowheads="1"/>
            </p:cNvSpPr>
            <p:nvPr/>
          </p:nvSpPr>
          <p:spPr bwMode="auto">
            <a:xfrm>
              <a:off x="935567" y="5033963"/>
              <a:ext cx="660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solidFill>
                    <a:srgbClr val="0000FF"/>
                  </a:solidFill>
                </a:rPr>
                <a:t>ML</a:t>
              </a:r>
            </a:p>
          </p:txBody>
        </p:sp>
        <p:sp>
          <p:nvSpPr>
            <p:cNvPr id="113675" name="Text Box 14"/>
            <p:cNvSpPr txBox="1">
              <a:spLocks noChangeArrowheads="1"/>
            </p:cNvSpPr>
            <p:nvPr/>
          </p:nvSpPr>
          <p:spPr bwMode="auto">
            <a:xfrm>
              <a:off x="110067" y="4957763"/>
              <a:ext cx="660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solidFill>
                    <a:srgbClr val="FF0000"/>
                  </a:solidFill>
                </a:rPr>
                <a:t>DM</a:t>
              </a:r>
            </a:p>
          </p:txBody>
        </p:sp>
        <p:sp>
          <p:nvSpPr>
            <p:cNvPr id="113676" name="Text Box 15"/>
            <p:cNvSpPr txBox="1">
              <a:spLocks noChangeArrowheads="1"/>
            </p:cNvSpPr>
            <p:nvPr/>
          </p:nvSpPr>
          <p:spPr bwMode="auto">
            <a:xfrm>
              <a:off x="192617" y="4572000"/>
              <a:ext cx="660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FF9900"/>
                  </a:solidFill>
                </a:rPr>
                <a:t>IR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82550" y="2438400"/>
            <a:ext cx="1733550" cy="1371600"/>
            <a:chOff x="82550" y="2438400"/>
            <a:chExt cx="1733550" cy="1371600"/>
          </a:xfrm>
        </p:grpSpPr>
        <p:graphicFrame>
          <p:nvGraphicFramePr>
            <p:cNvPr id="113669" name="Object 3"/>
            <p:cNvGraphicFramePr>
              <a:graphicFrameLocks noChangeAspect="1"/>
            </p:cNvGraphicFramePr>
            <p:nvPr/>
          </p:nvGraphicFramePr>
          <p:xfrm>
            <a:off x="412750" y="2647950"/>
            <a:ext cx="1403350" cy="1162050"/>
          </p:xfrm>
          <a:graphic>
            <a:graphicData uri="http://schemas.openxmlformats.org/presentationml/2006/ole">
              <p:oleObj spid="_x0000_s337923" name="Chart" r:id="rId6" imgW="3648151" imgH="2495702" progId="Excel.Sheet.8">
                <p:embed/>
              </p:oleObj>
            </a:graphicData>
          </a:graphic>
        </p:graphicFrame>
        <p:sp>
          <p:nvSpPr>
            <p:cNvPr id="113674" name="Text Box 12"/>
            <p:cNvSpPr txBox="1">
              <a:spLocks noChangeArrowheads="1"/>
            </p:cNvSpPr>
            <p:nvPr/>
          </p:nvSpPr>
          <p:spPr bwMode="auto">
            <a:xfrm>
              <a:off x="1073150" y="3181350"/>
              <a:ext cx="660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solidFill>
                    <a:srgbClr val="0000FF"/>
                  </a:solidFill>
                </a:rPr>
                <a:t>ML</a:t>
              </a:r>
            </a:p>
          </p:txBody>
        </p:sp>
        <p:sp>
          <p:nvSpPr>
            <p:cNvPr id="113677" name="Text Box 16"/>
            <p:cNvSpPr txBox="1">
              <a:spLocks noChangeArrowheads="1"/>
            </p:cNvSpPr>
            <p:nvPr/>
          </p:nvSpPr>
          <p:spPr bwMode="auto">
            <a:xfrm>
              <a:off x="742950" y="2438400"/>
              <a:ext cx="660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solidFill>
                    <a:srgbClr val="000066"/>
                  </a:solidFill>
                </a:rPr>
                <a:t>NLP</a:t>
              </a:r>
            </a:p>
          </p:txBody>
        </p:sp>
        <p:sp>
          <p:nvSpPr>
            <p:cNvPr id="113678" name="Text Box 17"/>
            <p:cNvSpPr txBox="1">
              <a:spLocks noChangeArrowheads="1"/>
            </p:cNvSpPr>
            <p:nvPr/>
          </p:nvSpPr>
          <p:spPr bwMode="auto">
            <a:xfrm>
              <a:off x="357717" y="2597150"/>
              <a:ext cx="660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FF9900"/>
                  </a:solidFill>
                </a:rPr>
                <a:t>IR</a:t>
              </a:r>
            </a:p>
          </p:txBody>
        </p:sp>
        <p:sp>
          <p:nvSpPr>
            <p:cNvPr id="113679" name="Text Box 18"/>
            <p:cNvSpPr txBox="1">
              <a:spLocks noChangeArrowheads="1"/>
            </p:cNvSpPr>
            <p:nvPr/>
          </p:nvSpPr>
          <p:spPr bwMode="auto">
            <a:xfrm>
              <a:off x="82550" y="3352800"/>
              <a:ext cx="6604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solidFill>
                    <a:srgbClr val="FF0000"/>
                  </a:solidFill>
                </a:rPr>
                <a:t>DM</a:t>
              </a:r>
            </a:p>
          </p:txBody>
        </p:sp>
      </p:grpSp>
      <p:sp>
        <p:nvSpPr>
          <p:cNvPr id="123931" name="Text Box 27"/>
          <p:cNvSpPr txBox="1">
            <a:spLocks noChangeArrowheads="1"/>
          </p:cNvSpPr>
          <p:nvPr/>
        </p:nvSpPr>
        <p:spPr bwMode="auto">
          <a:xfrm>
            <a:off x="6356350" y="1905001"/>
            <a:ext cx="3384550" cy="3637919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</a:rPr>
              <a:t>Latent </a:t>
            </a:r>
            <a:r>
              <a:rPr lang="en-US" altLang="zh-CN" dirty="0" err="1">
                <a:latin typeface="Times New Roman" pitchFamily="18" charset="0"/>
              </a:rPr>
              <a:t>Dirichlet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Co-clustering</a:t>
            </a:r>
          </a:p>
          <a:p>
            <a:pPr>
              <a:spcBef>
                <a:spcPct val="50000"/>
              </a:spcBef>
            </a:pPr>
            <a:r>
              <a:rPr lang="en-US" altLang="zh-CN" dirty="0" err="1" smtClean="0">
                <a:latin typeface="Times New Roman" pitchFamily="18" charset="0"/>
              </a:rPr>
              <a:t>Shafiei</a:t>
            </a:r>
            <a:r>
              <a:rPr lang="en-US" altLang="zh-CN" dirty="0" smtClean="0">
                <a:latin typeface="Times New Roman" pitchFamily="18" charset="0"/>
              </a:rPr>
              <a:t> and </a:t>
            </a:r>
            <a:r>
              <a:rPr lang="en-US" altLang="zh-CN" dirty="0" err="1" smtClean="0">
                <a:latin typeface="Times New Roman" pitchFamily="18" charset="0"/>
              </a:rPr>
              <a:t>Milios</a:t>
            </a:r>
            <a:endParaRPr lang="en-US" altLang="zh-CN" dirty="0"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b="1" i="1" dirty="0">
              <a:latin typeface="Times New Roman" pitchFamily="18" charset="0"/>
            </a:endParaRPr>
          </a:p>
          <a:p>
            <a:pPr>
              <a:spcBef>
                <a:spcPct val="40000"/>
              </a:spcBef>
            </a:pPr>
            <a:r>
              <a:rPr lang="en-US" altLang="zh-CN" sz="1600" b="1" dirty="0">
                <a:latin typeface="Times New Roman" pitchFamily="18" charset="0"/>
              </a:rPr>
              <a:t>We present a generative model for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</a:rPr>
              <a:t>clustering documents and terms</a:t>
            </a:r>
            <a:r>
              <a:rPr lang="en-US" altLang="zh-CN" sz="1600" b="1" dirty="0">
                <a:latin typeface="Times New Roman" pitchFamily="18" charset="0"/>
              </a:rPr>
              <a:t>. Our model is a four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</a:rPr>
              <a:t>hierarchical </a:t>
            </a:r>
            <a:r>
              <a:rPr lang="en-US" altLang="zh-CN" sz="1600" b="1" dirty="0" err="1">
                <a:solidFill>
                  <a:srgbClr val="FF0000"/>
                </a:solidFill>
                <a:latin typeface="Times New Roman" pitchFamily="18" charset="0"/>
              </a:rPr>
              <a:t>bayesian</a:t>
            </a:r>
            <a:r>
              <a:rPr lang="en-US" altLang="zh-CN" sz="1600" b="1" dirty="0">
                <a:solidFill>
                  <a:srgbClr val="FF0000"/>
                </a:solidFill>
                <a:latin typeface="Times New Roman" pitchFamily="18" charset="0"/>
              </a:rPr>
              <a:t> model</a:t>
            </a:r>
            <a:r>
              <a:rPr lang="en-US" altLang="zh-CN" sz="1600" b="1" dirty="0">
                <a:latin typeface="Times New Roman" pitchFamily="18" charset="0"/>
              </a:rPr>
              <a:t>. We present efficient </a:t>
            </a:r>
            <a:r>
              <a:rPr lang="en-US" altLang="zh-CN" sz="1600" b="1" dirty="0">
                <a:solidFill>
                  <a:srgbClr val="0000FF"/>
                </a:solidFill>
                <a:latin typeface="Times New Roman" pitchFamily="18" charset="0"/>
              </a:rPr>
              <a:t>inference techniques </a:t>
            </a:r>
            <a:r>
              <a:rPr lang="en-US" altLang="zh-CN" sz="1600" b="1" dirty="0">
                <a:latin typeface="Times New Roman" pitchFamily="18" charset="0"/>
              </a:rPr>
              <a:t>based on </a:t>
            </a:r>
            <a:r>
              <a:rPr lang="en-US" altLang="zh-CN" sz="1600" b="1" dirty="0" err="1">
                <a:solidFill>
                  <a:srgbClr val="0000FF"/>
                </a:solidFill>
                <a:latin typeface="Times New Roman" pitchFamily="18" charset="0"/>
              </a:rPr>
              <a:t>Markow</a:t>
            </a:r>
            <a:r>
              <a:rPr lang="en-US" altLang="zh-CN" sz="1600" b="1" dirty="0">
                <a:solidFill>
                  <a:srgbClr val="0000FF"/>
                </a:solidFill>
                <a:latin typeface="Times New Roman" pitchFamily="18" charset="0"/>
              </a:rPr>
              <a:t> Chain Monte Carlo.</a:t>
            </a:r>
            <a:r>
              <a:rPr lang="en-US" altLang="zh-CN" sz="1600" b="1" dirty="0">
                <a:latin typeface="Times New Roman" pitchFamily="18" charset="0"/>
              </a:rPr>
              <a:t> We report results in document modeling, document and terms clustering …</a:t>
            </a:r>
          </a:p>
          <a:p>
            <a:endParaRPr lang="en-US" altLang="zh-CN" sz="1600" b="1" dirty="0">
              <a:latin typeface="Times New Roman" pitchFamily="18" charset="0"/>
            </a:endParaRPr>
          </a:p>
        </p:txBody>
      </p:sp>
      <p:sp>
        <p:nvSpPr>
          <p:cNvPr id="123932" name="Text Box 28"/>
          <p:cNvSpPr txBox="1">
            <a:spLocks noChangeArrowheads="1"/>
          </p:cNvSpPr>
          <p:nvPr/>
        </p:nvSpPr>
        <p:spPr bwMode="auto">
          <a:xfrm>
            <a:off x="2517775" y="2438401"/>
            <a:ext cx="11557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>
                <a:latin typeface="Times New Roman" pitchFamily="18" charset="0"/>
              </a:rPr>
              <a:t>ICDM  0.23</a:t>
            </a:r>
          </a:p>
          <a:p>
            <a:pPr>
              <a:lnSpc>
                <a:spcPct val="80000"/>
              </a:lnSpc>
            </a:pPr>
            <a:r>
              <a:rPr lang="en-US" altLang="zh-CN" sz="1200">
                <a:latin typeface="Times New Roman" pitchFamily="18" charset="0"/>
              </a:rPr>
              <a:t>KDD    0.19</a:t>
            </a:r>
          </a:p>
          <a:p>
            <a:pPr>
              <a:lnSpc>
                <a:spcPct val="80000"/>
              </a:lnSpc>
            </a:pPr>
            <a:r>
              <a:rPr lang="en-US" altLang="zh-CN" sz="1200">
                <a:latin typeface="Times New Roman" pitchFamily="18" charset="0"/>
              </a:rPr>
              <a:t>….</a:t>
            </a:r>
          </a:p>
        </p:txBody>
      </p:sp>
      <p:sp>
        <p:nvSpPr>
          <p:cNvPr id="123933" name="Text Box 29"/>
          <p:cNvSpPr txBox="1">
            <a:spLocks noChangeArrowheads="1"/>
          </p:cNvSpPr>
          <p:nvPr/>
        </p:nvSpPr>
        <p:spPr bwMode="auto">
          <a:xfrm>
            <a:off x="2517775" y="2946401"/>
            <a:ext cx="1444625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>
                <a:latin typeface="Times New Roman" pitchFamily="18" charset="0"/>
              </a:rPr>
              <a:t>mining           0.23</a:t>
            </a:r>
          </a:p>
          <a:p>
            <a:pPr>
              <a:lnSpc>
                <a:spcPct val="80000"/>
              </a:lnSpc>
            </a:pPr>
            <a:r>
              <a:rPr lang="en-US" altLang="zh-CN" sz="1200">
                <a:latin typeface="Times New Roman" pitchFamily="18" charset="0"/>
              </a:rPr>
              <a:t>clustering      0.19</a:t>
            </a:r>
          </a:p>
          <a:p>
            <a:pPr>
              <a:lnSpc>
                <a:spcPct val="80000"/>
              </a:lnSpc>
            </a:pPr>
            <a:r>
              <a:rPr lang="en-US" altLang="zh-CN" sz="1200">
                <a:latin typeface="Times New Roman" pitchFamily="18" charset="0"/>
              </a:rPr>
              <a:t>classification 0.17</a:t>
            </a:r>
          </a:p>
          <a:p>
            <a:pPr>
              <a:lnSpc>
                <a:spcPct val="80000"/>
              </a:lnSpc>
            </a:pPr>
            <a:r>
              <a:rPr lang="en-US" altLang="zh-CN" sz="1200">
                <a:latin typeface="Times New Roman" pitchFamily="18" charset="0"/>
              </a:rPr>
              <a:t>….</a:t>
            </a:r>
          </a:p>
        </p:txBody>
      </p:sp>
      <p:sp>
        <p:nvSpPr>
          <p:cNvPr id="123935" name="Text Box 31"/>
          <p:cNvSpPr txBox="1">
            <a:spLocks noChangeArrowheads="1"/>
          </p:cNvSpPr>
          <p:nvPr/>
        </p:nvSpPr>
        <p:spPr bwMode="auto">
          <a:xfrm>
            <a:off x="2517775" y="4495801"/>
            <a:ext cx="11557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>
                <a:latin typeface="Times New Roman" pitchFamily="18" charset="0"/>
              </a:rPr>
              <a:t>ICML  0.23</a:t>
            </a:r>
          </a:p>
          <a:p>
            <a:pPr>
              <a:lnSpc>
                <a:spcPct val="80000"/>
              </a:lnSpc>
            </a:pPr>
            <a:r>
              <a:rPr lang="en-US" altLang="zh-CN" sz="1200">
                <a:latin typeface="Times New Roman" pitchFamily="18" charset="0"/>
              </a:rPr>
              <a:t>NIPS 0.19</a:t>
            </a:r>
          </a:p>
          <a:p>
            <a:pPr>
              <a:lnSpc>
                <a:spcPct val="80000"/>
              </a:lnSpc>
            </a:pPr>
            <a:r>
              <a:rPr lang="en-US" altLang="zh-CN" sz="1200">
                <a:latin typeface="Times New Roman" pitchFamily="18" charset="0"/>
              </a:rPr>
              <a:t>….</a:t>
            </a:r>
          </a:p>
        </p:txBody>
      </p:sp>
      <p:sp>
        <p:nvSpPr>
          <p:cNvPr id="123936" name="Text Box 32"/>
          <p:cNvSpPr txBox="1">
            <a:spLocks noChangeArrowheads="1"/>
          </p:cNvSpPr>
          <p:nvPr/>
        </p:nvSpPr>
        <p:spPr bwMode="auto">
          <a:xfrm>
            <a:off x="2517775" y="5003801"/>
            <a:ext cx="1444625" cy="68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1200">
                <a:latin typeface="Times New Roman" pitchFamily="18" charset="0"/>
              </a:rPr>
              <a:t>model      0.23</a:t>
            </a:r>
          </a:p>
          <a:p>
            <a:pPr>
              <a:lnSpc>
                <a:spcPct val="80000"/>
              </a:lnSpc>
            </a:pPr>
            <a:r>
              <a:rPr lang="en-US" altLang="zh-CN" sz="1200">
                <a:latin typeface="Times New Roman" pitchFamily="18" charset="0"/>
              </a:rPr>
              <a:t>learning   0.19</a:t>
            </a:r>
          </a:p>
          <a:p>
            <a:pPr>
              <a:lnSpc>
                <a:spcPct val="80000"/>
              </a:lnSpc>
            </a:pPr>
            <a:r>
              <a:rPr lang="en-US" altLang="zh-CN" sz="1200">
                <a:latin typeface="Times New Roman" pitchFamily="18" charset="0"/>
              </a:rPr>
              <a:t>boost       0.17</a:t>
            </a:r>
          </a:p>
          <a:p>
            <a:pPr>
              <a:lnSpc>
                <a:spcPct val="80000"/>
              </a:lnSpc>
            </a:pPr>
            <a:r>
              <a:rPr lang="en-US" altLang="zh-CN" sz="1200">
                <a:latin typeface="Times New Roman" pitchFamily="18" charset="0"/>
              </a:rPr>
              <a:t>….</a:t>
            </a:r>
          </a:p>
        </p:txBody>
      </p:sp>
      <p:sp>
        <p:nvSpPr>
          <p:cNvPr id="123938" name="Rectangle 34"/>
          <p:cNvSpPr>
            <a:spLocks noChangeArrowheads="1"/>
          </p:cNvSpPr>
          <p:nvPr/>
        </p:nvSpPr>
        <p:spPr bwMode="auto">
          <a:xfrm>
            <a:off x="2572808" y="2463800"/>
            <a:ext cx="990600" cy="457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939" name="Rectangle 35"/>
          <p:cNvSpPr>
            <a:spLocks noChangeArrowheads="1"/>
          </p:cNvSpPr>
          <p:nvPr/>
        </p:nvSpPr>
        <p:spPr bwMode="auto">
          <a:xfrm>
            <a:off x="2572808" y="2971800"/>
            <a:ext cx="1265767" cy="609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941" name="Rectangle 37"/>
          <p:cNvSpPr>
            <a:spLocks noChangeArrowheads="1"/>
          </p:cNvSpPr>
          <p:nvPr/>
        </p:nvSpPr>
        <p:spPr bwMode="auto">
          <a:xfrm>
            <a:off x="2545292" y="5029200"/>
            <a:ext cx="1265767" cy="609600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943" name="Rectangle 39"/>
          <p:cNvSpPr>
            <a:spLocks noChangeArrowheads="1"/>
          </p:cNvSpPr>
          <p:nvPr/>
        </p:nvSpPr>
        <p:spPr bwMode="auto">
          <a:xfrm>
            <a:off x="2545292" y="4495800"/>
            <a:ext cx="990600" cy="495300"/>
          </a:xfrm>
          <a:prstGeom prst="rect">
            <a:avLst/>
          </a:prstGeom>
          <a:noFill/>
          <a:ln w="25400">
            <a:solidFill>
              <a:srgbClr val="3366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944" name="Text Box 40"/>
          <p:cNvSpPr txBox="1">
            <a:spLocks noChangeArrowheads="1"/>
          </p:cNvSpPr>
          <p:nvPr/>
        </p:nvSpPr>
        <p:spPr bwMode="auto">
          <a:xfrm>
            <a:off x="1926167" y="2501900"/>
            <a:ext cx="74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Times New Roman" pitchFamily="18" charset="0"/>
              </a:rPr>
              <a:t>P(c|z)</a:t>
            </a:r>
          </a:p>
        </p:txBody>
      </p:sp>
      <p:sp>
        <p:nvSpPr>
          <p:cNvPr id="123945" name="Text Box 41"/>
          <p:cNvSpPr txBox="1">
            <a:spLocks noChangeArrowheads="1"/>
          </p:cNvSpPr>
          <p:nvPr/>
        </p:nvSpPr>
        <p:spPr bwMode="auto">
          <a:xfrm>
            <a:off x="1898650" y="3092450"/>
            <a:ext cx="74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Times New Roman" pitchFamily="18" charset="0"/>
              </a:rPr>
              <a:t>P(w|z)</a:t>
            </a:r>
          </a:p>
        </p:txBody>
      </p:sp>
      <p:sp>
        <p:nvSpPr>
          <p:cNvPr id="123947" name="Text Box 43"/>
          <p:cNvSpPr txBox="1">
            <a:spLocks noChangeArrowheads="1"/>
          </p:cNvSpPr>
          <p:nvPr/>
        </p:nvSpPr>
        <p:spPr bwMode="auto">
          <a:xfrm>
            <a:off x="1926167" y="4521200"/>
            <a:ext cx="74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Times New Roman" pitchFamily="18" charset="0"/>
              </a:rPr>
              <a:t>P(c|z)</a:t>
            </a:r>
          </a:p>
        </p:txBody>
      </p:sp>
      <p:sp>
        <p:nvSpPr>
          <p:cNvPr id="123948" name="Text Box 44"/>
          <p:cNvSpPr txBox="1">
            <a:spLocks noChangeArrowheads="1"/>
          </p:cNvSpPr>
          <p:nvPr/>
        </p:nvSpPr>
        <p:spPr bwMode="auto">
          <a:xfrm>
            <a:off x="1898650" y="5111750"/>
            <a:ext cx="742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Times New Roman" pitchFamily="18" charset="0"/>
              </a:rPr>
              <a:t>P(w|z)</a:t>
            </a:r>
          </a:p>
        </p:txBody>
      </p:sp>
      <p:sp>
        <p:nvSpPr>
          <p:cNvPr id="123950" name="Line 46"/>
          <p:cNvSpPr>
            <a:spLocks noChangeShapeType="1"/>
          </p:cNvSpPr>
          <p:nvPr/>
        </p:nvSpPr>
        <p:spPr bwMode="auto">
          <a:xfrm flipV="1">
            <a:off x="577850" y="2667000"/>
            <a:ext cx="140335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951" name="Line 47"/>
          <p:cNvSpPr>
            <a:spLocks noChangeShapeType="1"/>
          </p:cNvSpPr>
          <p:nvPr/>
        </p:nvSpPr>
        <p:spPr bwMode="auto">
          <a:xfrm flipV="1">
            <a:off x="577850" y="3276600"/>
            <a:ext cx="1403350" cy="76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953" name="Line 49"/>
          <p:cNvSpPr>
            <a:spLocks noChangeShapeType="1"/>
          </p:cNvSpPr>
          <p:nvPr/>
        </p:nvSpPr>
        <p:spPr bwMode="auto">
          <a:xfrm flipV="1">
            <a:off x="1238250" y="4724400"/>
            <a:ext cx="74295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954" name="Line 50"/>
          <p:cNvSpPr>
            <a:spLocks noChangeShapeType="1"/>
          </p:cNvSpPr>
          <p:nvPr/>
        </p:nvSpPr>
        <p:spPr bwMode="auto">
          <a:xfrm>
            <a:off x="1238250" y="4876800"/>
            <a:ext cx="742950" cy="381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956" name="Line 52"/>
          <p:cNvSpPr>
            <a:spLocks noChangeShapeType="1"/>
          </p:cNvSpPr>
          <p:nvPr/>
        </p:nvSpPr>
        <p:spPr bwMode="auto">
          <a:xfrm>
            <a:off x="3714749" y="2590799"/>
            <a:ext cx="2662257" cy="43655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957" name="Line 53"/>
          <p:cNvSpPr>
            <a:spLocks noChangeShapeType="1"/>
          </p:cNvSpPr>
          <p:nvPr/>
        </p:nvSpPr>
        <p:spPr bwMode="auto">
          <a:xfrm>
            <a:off x="3879850" y="3276599"/>
            <a:ext cx="2570183" cy="33496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958" name="Line 54"/>
          <p:cNvSpPr>
            <a:spLocks noChangeShapeType="1"/>
          </p:cNvSpPr>
          <p:nvPr/>
        </p:nvSpPr>
        <p:spPr bwMode="auto">
          <a:xfrm flipV="1">
            <a:off x="3632200" y="3173408"/>
            <a:ext cx="3767171" cy="1550989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959" name="Line 55"/>
          <p:cNvSpPr>
            <a:spLocks noChangeShapeType="1"/>
          </p:cNvSpPr>
          <p:nvPr/>
        </p:nvSpPr>
        <p:spPr bwMode="auto">
          <a:xfrm flipV="1">
            <a:off x="3879850" y="4378338"/>
            <a:ext cx="2533670" cy="955662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970" name="Text Box 66"/>
          <p:cNvSpPr txBox="1">
            <a:spLocks noChangeArrowheads="1"/>
          </p:cNvSpPr>
          <p:nvPr/>
        </p:nvSpPr>
        <p:spPr bwMode="auto">
          <a:xfrm>
            <a:off x="6361151" y="3429000"/>
            <a:ext cx="14033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clustering</a:t>
            </a:r>
          </a:p>
        </p:txBody>
      </p:sp>
      <p:sp>
        <p:nvSpPr>
          <p:cNvPr id="123971" name="Text Box 67"/>
          <p:cNvSpPr txBox="1">
            <a:spLocks noChangeArrowheads="1"/>
          </p:cNvSpPr>
          <p:nvPr/>
        </p:nvSpPr>
        <p:spPr bwMode="auto">
          <a:xfrm>
            <a:off x="6324638" y="4159260"/>
            <a:ext cx="14033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</a:rPr>
              <a:t>inference</a:t>
            </a:r>
          </a:p>
        </p:txBody>
      </p:sp>
      <p:sp>
        <p:nvSpPr>
          <p:cNvPr id="123972" name="Text Box 68"/>
          <p:cNvSpPr txBox="1">
            <a:spLocks noChangeArrowheads="1"/>
          </p:cNvSpPr>
          <p:nvPr/>
        </p:nvSpPr>
        <p:spPr bwMode="auto">
          <a:xfrm>
            <a:off x="6352623" y="2822004"/>
            <a:ext cx="10467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 dirty="0" smtClean="0">
                <a:latin typeface="Times New Roman" pitchFamily="18" charset="0"/>
              </a:rPr>
              <a:t>ICDM</a:t>
            </a:r>
            <a:endParaRPr lang="en-US" altLang="zh-CN" b="1" i="1" dirty="0">
              <a:latin typeface="Times New Roman" pitchFamily="18" charset="0"/>
            </a:endParaRPr>
          </a:p>
        </p:txBody>
      </p:sp>
      <p:sp>
        <p:nvSpPr>
          <p:cNvPr id="42" name="Text Box 68"/>
          <p:cNvSpPr txBox="1">
            <a:spLocks noChangeArrowheads="1"/>
          </p:cNvSpPr>
          <p:nvPr/>
        </p:nvSpPr>
        <p:spPr bwMode="auto">
          <a:xfrm>
            <a:off x="6632598" y="1457298"/>
            <a:ext cx="14033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latin typeface="Times New Roman" pitchFamily="18" charset="0"/>
              </a:rPr>
              <a:t>Paper</a:t>
            </a:r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43" name="Text Box 68"/>
          <p:cNvSpPr txBox="1">
            <a:spLocks noChangeArrowheads="1"/>
          </p:cNvSpPr>
          <p:nvPr/>
        </p:nvSpPr>
        <p:spPr bwMode="auto">
          <a:xfrm>
            <a:off x="7362858" y="2808278"/>
            <a:ext cx="1058877" cy="4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i="1" dirty="0" smtClean="0">
                <a:latin typeface="Times New Roman" pitchFamily="18" charset="0"/>
              </a:rPr>
              <a:t>NIPS</a:t>
            </a:r>
            <a:endParaRPr lang="en-US" altLang="zh-CN" b="1" i="1" dirty="0">
              <a:latin typeface="Times New Roman" pitchFamily="18" charset="0"/>
            </a:endParaRPr>
          </a:p>
        </p:txBody>
      </p:sp>
      <p:sp>
        <p:nvSpPr>
          <p:cNvPr id="45" name="Line 54"/>
          <p:cNvSpPr>
            <a:spLocks noChangeShapeType="1"/>
          </p:cNvSpPr>
          <p:nvPr/>
        </p:nvSpPr>
        <p:spPr bwMode="auto">
          <a:xfrm flipV="1">
            <a:off x="3675045" y="3136895"/>
            <a:ext cx="2665449" cy="1533545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32" grpId="0"/>
      <p:bldP spid="123933" grpId="0"/>
      <p:bldP spid="123935" grpId="0"/>
      <p:bldP spid="123936" grpId="0"/>
      <p:bldP spid="123938" grpId="0" animBg="1"/>
      <p:bldP spid="123939" grpId="0" animBg="1"/>
      <p:bldP spid="123941" grpId="0" animBg="1"/>
      <p:bldP spid="123943" grpId="0" animBg="1"/>
      <p:bldP spid="123944" grpId="0"/>
      <p:bldP spid="123945" grpId="0"/>
      <p:bldP spid="123947" grpId="0"/>
      <p:bldP spid="123948" grpId="0"/>
      <p:bldP spid="123950" grpId="0" animBg="1"/>
      <p:bldP spid="123951" grpId="0" animBg="1"/>
      <p:bldP spid="123953" grpId="0" animBg="1"/>
      <p:bldP spid="123954" grpId="0" animBg="1"/>
      <p:bldP spid="123956" grpId="0" animBg="1"/>
      <p:bldP spid="123957" grpId="0" animBg="1"/>
      <p:bldP spid="123958" grpId="0" animBg="1"/>
      <p:bldP spid="123958" grpId="1" animBg="1"/>
      <p:bldP spid="123959" grpId="0" animBg="1"/>
      <p:bldP spid="123970" grpId="0"/>
      <p:bldP spid="123970" grpId="1"/>
      <p:bldP spid="123971" grpId="0"/>
      <p:bldP spid="123971" grpId="1"/>
      <p:bldP spid="123972" grpId="0"/>
      <p:bldP spid="43" grpId="0"/>
      <p:bldP spid="43" grpId="1"/>
      <p:bldP spid="4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1.7|1.3|3|6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1|4.1|5.6|3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1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16.3|9.6|23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2.5|1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13.5|22.7|2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1.4|1.7|10.9|3.3|7.3|12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8.7|21.1|7.9|10.4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32052</TotalTime>
  <Words>871</Words>
  <Application>Microsoft Office PowerPoint</Application>
  <PresentationFormat>A4 纸张(210x297 毫米)</PresentationFormat>
  <Paragraphs>196</Paragraphs>
  <Slides>22</Slides>
  <Notes>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Default Design</vt:lpstr>
      <vt:lpstr>CorelDRAW</vt:lpstr>
      <vt:lpstr>Visio</vt:lpstr>
      <vt:lpstr>Chart</vt:lpstr>
      <vt:lpstr>A Topic Modeling Approach and its Integration into the Random Walk Framework for Academic Search</vt:lpstr>
      <vt:lpstr>Motivation</vt:lpstr>
      <vt:lpstr>Examples – Expertise search</vt:lpstr>
      <vt:lpstr>Challenges</vt:lpstr>
      <vt:lpstr>Outline</vt:lpstr>
      <vt:lpstr>Previous Work</vt:lpstr>
      <vt:lpstr>Outline</vt:lpstr>
      <vt:lpstr>Modeling the Academic Network using</vt:lpstr>
      <vt:lpstr>Generative Story of ACT1 Model</vt:lpstr>
      <vt:lpstr>ACT Model 1</vt:lpstr>
      <vt:lpstr>Integrating Topic Model into Random Walk</vt:lpstr>
      <vt:lpstr>Combination Method 1</vt:lpstr>
      <vt:lpstr>Combination Method 2</vt:lpstr>
      <vt:lpstr>Outline</vt:lpstr>
      <vt:lpstr>Experimental Setting</vt:lpstr>
      <vt:lpstr>幻灯片 16</vt:lpstr>
      <vt:lpstr>Expertise Search Results</vt:lpstr>
      <vt:lpstr>Expertise Search Results (cont.)</vt:lpstr>
      <vt:lpstr>Online System—ArnetMiner (http://arnetminer.org)</vt:lpstr>
      <vt:lpstr>Outline</vt:lpstr>
      <vt:lpstr>Conclusion &amp; Future Work</vt:lpstr>
      <vt:lpstr>Thanks!</vt:lpstr>
    </vt:vector>
  </TitlesOfParts>
  <Company>Tsinghua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 and Information Integration</dc:title>
  <dc:creator>Jie Tang</dc:creator>
  <cp:lastModifiedBy>Jie</cp:lastModifiedBy>
  <cp:revision>1225</cp:revision>
  <dcterms:created xsi:type="dcterms:W3CDTF">2006-10-23T13:46:31Z</dcterms:created>
  <dcterms:modified xsi:type="dcterms:W3CDTF">2008-12-18T15:06:02Z</dcterms:modified>
</cp:coreProperties>
</file>