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tags/tag3.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418" r:id="rId3"/>
    <p:sldId id="416" r:id="rId4"/>
    <p:sldId id="417" r:id="rId5"/>
    <p:sldId id="401" r:id="rId6"/>
    <p:sldId id="402" r:id="rId7"/>
    <p:sldId id="403" r:id="rId8"/>
    <p:sldId id="419" r:id="rId9"/>
    <p:sldId id="361" r:id="rId10"/>
    <p:sldId id="404" r:id="rId11"/>
    <p:sldId id="420" r:id="rId12"/>
    <p:sldId id="409" r:id="rId13"/>
    <p:sldId id="411" r:id="rId14"/>
    <p:sldId id="421" r:id="rId15"/>
    <p:sldId id="422" r:id="rId16"/>
    <p:sldId id="424" r:id="rId17"/>
    <p:sldId id="410" r:id="rId18"/>
    <p:sldId id="413" r:id="rId19"/>
    <p:sldId id="279" r:id="rId20"/>
  </p:sldIdLst>
  <p:sldSz cx="9906000" cy="6858000" type="A4"/>
  <p:notesSz cx="6797675" cy="9926638"/>
  <p:defaultTextStyle>
    <a:defPPr>
      <a:defRPr lang="zh-CN"/>
    </a:defPPr>
    <a:lvl1pPr algn="l" rtl="0" fontAlgn="base">
      <a:spcBef>
        <a:spcPct val="0"/>
      </a:spcBef>
      <a:spcAft>
        <a:spcPct val="0"/>
      </a:spcAft>
      <a:defRPr sz="2000" kern="1200">
        <a:solidFill>
          <a:schemeClr val="tx1"/>
        </a:solidFill>
        <a:latin typeface="Arial" charset="0"/>
        <a:ea typeface="宋体" charset="-122"/>
        <a:cs typeface="+mn-cs"/>
      </a:defRPr>
    </a:lvl1pPr>
    <a:lvl2pPr marL="457200" algn="l" rtl="0" fontAlgn="base">
      <a:spcBef>
        <a:spcPct val="0"/>
      </a:spcBef>
      <a:spcAft>
        <a:spcPct val="0"/>
      </a:spcAft>
      <a:defRPr sz="2000" kern="1200">
        <a:solidFill>
          <a:schemeClr val="tx1"/>
        </a:solidFill>
        <a:latin typeface="Arial" charset="0"/>
        <a:ea typeface="宋体" charset="-122"/>
        <a:cs typeface="+mn-cs"/>
      </a:defRPr>
    </a:lvl2pPr>
    <a:lvl3pPr marL="914400" algn="l" rtl="0" fontAlgn="base">
      <a:spcBef>
        <a:spcPct val="0"/>
      </a:spcBef>
      <a:spcAft>
        <a:spcPct val="0"/>
      </a:spcAft>
      <a:defRPr sz="2000" kern="1200">
        <a:solidFill>
          <a:schemeClr val="tx1"/>
        </a:solidFill>
        <a:latin typeface="Arial" charset="0"/>
        <a:ea typeface="宋体" charset="-122"/>
        <a:cs typeface="+mn-cs"/>
      </a:defRPr>
    </a:lvl3pPr>
    <a:lvl4pPr marL="1371600" algn="l" rtl="0" fontAlgn="base">
      <a:spcBef>
        <a:spcPct val="0"/>
      </a:spcBef>
      <a:spcAft>
        <a:spcPct val="0"/>
      </a:spcAft>
      <a:defRPr sz="2000" kern="1200">
        <a:solidFill>
          <a:schemeClr val="tx1"/>
        </a:solidFill>
        <a:latin typeface="Arial" charset="0"/>
        <a:ea typeface="宋体" charset="-122"/>
        <a:cs typeface="+mn-cs"/>
      </a:defRPr>
    </a:lvl4pPr>
    <a:lvl5pPr marL="1828800" algn="l" rtl="0" fontAlgn="base">
      <a:spcBef>
        <a:spcPct val="0"/>
      </a:spcBef>
      <a:spcAft>
        <a:spcPct val="0"/>
      </a:spcAft>
      <a:defRPr sz="2000" kern="1200">
        <a:solidFill>
          <a:schemeClr val="tx1"/>
        </a:solidFill>
        <a:latin typeface="Arial" charset="0"/>
        <a:ea typeface="宋体" charset="-122"/>
        <a:cs typeface="+mn-cs"/>
      </a:defRPr>
    </a:lvl5pPr>
    <a:lvl6pPr marL="2286000" algn="l" defTabSz="914400" rtl="0" eaLnBrk="1" latinLnBrk="0" hangingPunct="1">
      <a:defRPr sz="2000" kern="1200">
        <a:solidFill>
          <a:schemeClr val="tx1"/>
        </a:solidFill>
        <a:latin typeface="Arial" charset="0"/>
        <a:ea typeface="宋体" charset="-122"/>
        <a:cs typeface="+mn-cs"/>
      </a:defRPr>
    </a:lvl6pPr>
    <a:lvl7pPr marL="2743200" algn="l" defTabSz="914400" rtl="0" eaLnBrk="1" latinLnBrk="0" hangingPunct="1">
      <a:defRPr sz="2000" kern="1200">
        <a:solidFill>
          <a:schemeClr val="tx1"/>
        </a:solidFill>
        <a:latin typeface="Arial" charset="0"/>
        <a:ea typeface="宋体" charset="-122"/>
        <a:cs typeface="+mn-cs"/>
      </a:defRPr>
    </a:lvl7pPr>
    <a:lvl8pPr marL="3200400" algn="l" defTabSz="914400" rtl="0" eaLnBrk="1" latinLnBrk="0" hangingPunct="1">
      <a:defRPr sz="2000" kern="1200">
        <a:solidFill>
          <a:schemeClr val="tx1"/>
        </a:solidFill>
        <a:latin typeface="Arial" charset="0"/>
        <a:ea typeface="宋体" charset="-122"/>
        <a:cs typeface="+mn-cs"/>
      </a:defRPr>
    </a:lvl8pPr>
    <a:lvl9pPr marL="3657600" algn="l" defTabSz="914400" rtl="0" eaLnBrk="1" latinLnBrk="0" hangingPunct="1">
      <a:defRPr sz="2000"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8000"/>
    <a:srgbClr val="009900"/>
    <a:srgbClr val="FFCCCC"/>
    <a:srgbClr val="FF9900"/>
    <a:srgbClr val="CC6600"/>
    <a:srgbClr val="0000FF"/>
    <a:srgbClr val="0000DC"/>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9" autoAdjust="0"/>
    <p:restoredTop sz="75000" autoAdjust="0"/>
  </p:normalViewPr>
  <p:slideViewPr>
    <p:cSldViewPr>
      <p:cViewPr varScale="1">
        <p:scale>
          <a:sx n="60" d="100"/>
          <a:sy n="60" d="100"/>
        </p:scale>
        <p:origin x="-1008" y="-78"/>
      </p:cViewPr>
      <p:guideLst>
        <p:guide orient="horz" pos="2160"/>
        <p:guide pos="3120"/>
      </p:guideLst>
    </p:cSldViewPr>
  </p:slideViewPr>
  <p:outlineViewPr>
    <p:cViewPr>
      <p:scale>
        <a:sx n="33" d="100"/>
        <a:sy n="33" d="100"/>
      </p:scale>
      <p:origin x="60" y="24276"/>
    </p:cViewPr>
  </p:outlineViewPr>
  <p:notesTextViewPr>
    <p:cViewPr>
      <p:scale>
        <a:sx n="125" d="100"/>
        <a:sy n="125" d="100"/>
      </p:scale>
      <p:origin x="0" y="0"/>
    </p:cViewPr>
  </p:notesTextViewPr>
  <p:sorterViewPr>
    <p:cViewPr>
      <p:scale>
        <a:sx n="66" d="100"/>
        <a:sy n="66" d="100"/>
      </p:scale>
      <p:origin x="0" y="0"/>
    </p:cViewPr>
  </p:sorterViewPr>
  <p:gridSpacing cx="36868100" cy="3686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atin typeface="Arial" pitchFamily="34" charset="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smtClean="0">
                <a:latin typeface="Arial" pitchFamily="34" charset="0"/>
                <a:ea typeface="宋体" pitchFamily="2" charset="-122"/>
              </a:defRPr>
            </a:lvl1pPr>
          </a:lstStyle>
          <a:p>
            <a:pPr>
              <a:defRPr/>
            </a:pPr>
            <a:fld id="{9C16F012-4238-4786-8752-4FA1F0253A47}" type="datetimeFigureOut">
              <a:rPr lang="zh-CN" altLang="en-US"/>
              <a:pPr>
                <a:defRPr/>
              </a:pPr>
              <a:t>2009/12/17</a:t>
            </a:fld>
            <a:endParaRPr lang="zh-CN" altLang="en-US"/>
          </a:p>
        </p:txBody>
      </p:sp>
      <p:sp>
        <p:nvSpPr>
          <p:cNvPr id="4" name="页脚占位符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a:defRPr sz="1200">
                <a:latin typeface="Arial" pitchFamily="34" charset="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a:defRPr sz="1200" smtClean="0">
                <a:latin typeface="Arial" pitchFamily="34" charset="0"/>
                <a:ea typeface="宋体" pitchFamily="2" charset="-122"/>
              </a:defRPr>
            </a:lvl1pPr>
          </a:lstStyle>
          <a:p>
            <a:pPr>
              <a:defRPr/>
            </a:pPr>
            <a:fld id="{A43C868E-9C08-41F5-81EE-8EE70067A69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4099"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24580" name="Rectangle 4"/>
          <p:cNvSpPr>
            <a:spLocks noGrp="1" noRot="1" noChangeAspect="1" noChangeArrowheads="1" noTextEdit="1"/>
          </p:cNvSpPr>
          <p:nvPr>
            <p:ph type="sldImg" idx="2"/>
          </p:nvPr>
        </p:nvSpPr>
        <p:spPr bwMode="auto">
          <a:xfrm>
            <a:off x="711200" y="744538"/>
            <a:ext cx="5375275" cy="3722687"/>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4102"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4103"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528D4DDC-4020-4CD0-AFFE-D9EF393FF0A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E7A0B6E3-722A-4567-919B-32337455D944}" type="slidenum">
              <a:rPr lang="en-US" altLang="zh-CN" smtClean="0">
                <a:ea typeface="宋体" charset="-122"/>
              </a:rPr>
              <a:pPr/>
              <a:t>1</a:t>
            </a:fld>
            <a:endParaRPr lang="en-US" altLang="zh-CN" smtClean="0">
              <a:ea typeface="宋体" charset="-122"/>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n-US" altLang="zh-CN" smtClean="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r>
              <a:rPr lang="en-US" altLang="zh-CN" smtClean="0">
                <a:ea typeface="宋体" charset="-122"/>
              </a:rPr>
              <a:t>We conducted experiments to evaluate the effectiveness of our proposed approach.</a:t>
            </a:r>
            <a:endParaRPr lang="zh-CN" altLang="en-US" smtClean="0">
              <a:ea typeface="宋体" charset="-122"/>
            </a:endParaRPr>
          </a:p>
        </p:txBody>
      </p:sp>
      <p:sp>
        <p:nvSpPr>
          <p:cNvPr id="34820" name="Slide Number Placeholder 3"/>
          <p:cNvSpPr>
            <a:spLocks noGrp="1"/>
          </p:cNvSpPr>
          <p:nvPr>
            <p:ph type="sldNum" sz="quarter" idx="5"/>
          </p:nvPr>
        </p:nvSpPr>
        <p:spPr>
          <a:noFill/>
        </p:spPr>
        <p:txBody>
          <a:bodyPr/>
          <a:lstStyle/>
          <a:p>
            <a:fld id="{27E2BB2E-D61F-426B-B668-E55AC2AEC758}" type="slidenum">
              <a:rPr lang="en-US" altLang="zh-CN" smtClean="0">
                <a:ea typeface="宋体" charset="-122"/>
              </a:rPr>
              <a:pPr/>
              <a:t>12</a:t>
            </a:fld>
            <a:endParaRPr lang="en-US" altLang="zh-CN" smtClean="0">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D543CAE-8A68-4FA0-96C3-13E2AD983529}" type="slidenum">
              <a:rPr lang="zh-CN" altLang="en-US" smtClean="0">
                <a:ea typeface="宋体" charset="-122"/>
              </a:rPr>
              <a:pPr/>
              <a:t>13</a:t>
            </a:fld>
            <a:endParaRPr lang="en-US" altLang="zh-CN" smtClean="0">
              <a:ea typeface="宋体" charset="-122"/>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r>
              <a:rPr lang="en-US" altLang="zh-CN" smtClean="0">
                <a:ea typeface="宋体" charset="-122"/>
              </a:rPr>
              <a:t>We use two data sets: arnetminer and wikipedia. In arnetminer, we have 978,504 papers and 14 millions citations, 50 words surrounding each citation position are extracted as citation context words.</a:t>
            </a:r>
          </a:p>
          <a:p>
            <a:r>
              <a:rPr lang="en-US" altLang="zh-CN" smtClean="0">
                <a:ea typeface="宋体" charset="-122"/>
              </a:rPr>
              <a:t>In wikipedia, 14,468 “article” pages and 25,817 links were collected from Wikipedia. Also, 50 words before and after each link position are extracted as link context words. </a:t>
            </a:r>
          </a:p>
          <a:p>
            <a:endParaRPr lang="en-US" altLang="zh-CN" smtClean="0">
              <a:ea typeface="宋体" charset="-122"/>
            </a:endParaRPr>
          </a:p>
          <a:p>
            <a:r>
              <a:rPr lang="en-US" altLang="zh-CN" smtClean="0">
                <a:ea typeface="宋体" charset="-122"/>
              </a:rPr>
              <a:t>For evaluation, we manually annotate the link category and influence and evaluate the accuracy of the link categorization.</a:t>
            </a:r>
          </a:p>
          <a:p>
            <a:endParaRPr lang="en-US" altLang="zh-CN" smtClean="0">
              <a:ea typeface="宋体" charset="-122"/>
            </a:endParaRPr>
          </a:p>
          <a:p>
            <a:r>
              <a:rPr lang="en-US" altLang="zh-CN" smtClean="0">
                <a:ea typeface="宋体" charset="-122"/>
              </a:rPr>
              <a:t>As for the baseline, we consider first apply a topic model e.g., latent dirichelet allocation or restricted boltzmann machines to discover the topic distribution, then use support vector machine to find the link category.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r>
              <a:rPr lang="en-US" altLang="zh-CN" smtClean="0">
                <a:ea typeface="宋体" charset="-122"/>
              </a:rPr>
              <a:t>The table lists the five-fold cross-validation results for link category annotation. The results indicate that our approach with the best performance (by hPRBM) significantly outperforms the baseline methods. We can also see that by combining the topic model (from LDA and RBM), the SVM based method also achieves an improvement.</a:t>
            </a:r>
            <a:endParaRPr lang="zh-CN" altLang="en-US" smtClean="0">
              <a:ea typeface="宋体" charset="-122"/>
            </a:endParaRPr>
          </a:p>
        </p:txBody>
      </p:sp>
      <p:sp>
        <p:nvSpPr>
          <p:cNvPr id="36868" name="Slide Number Placeholder 3"/>
          <p:cNvSpPr>
            <a:spLocks noGrp="1"/>
          </p:cNvSpPr>
          <p:nvPr>
            <p:ph type="sldNum" sz="quarter" idx="5"/>
          </p:nvPr>
        </p:nvSpPr>
        <p:spPr>
          <a:noFill/>
        </p:spPr>
        <p:txBody>
          <a:bodyPr/>
          <a:lstStyle/>
          <a:p>
            <a:fld id="{33198BB2-6BE3-4235-8E76-CCE13D1A77BC}" type="slidenum">
              <a:rPr lang="en-US" altLang="zh-CN" smtClean="0">
                <a:ea typeface="宋体" charset="-122"/>
              </a:rPr>
              <a:pPr/>
              <a:t>14</a:t>
            </a:fld>
            <a:endParaRPr lang="en-US" altLang="zh-CN" smtClean="0">
              <a:ea typeface="宋体"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r>
              <a:rPr lang="en-US" altLang="zh-CN" smtClean="0">
                <a:ea typeface="宋体" charset="-122"/>
              </a:rPr>
              <a:t>The table shows the correlation of topics and the citation relationship category. For each category, we show three hot topic-pairs. The last column lists the influential strength of the citing topic on the cited topic. The score was calculated using KL-divergence, thus a lower score indicates a stronger influence.</a:t>
            </a:r>
          </a:p>
          <a:p>
            <a:endParaRPr lang="en-US" altLang="zh-CN" smtClean="0">
              <a:ea typeface="宋体" charset="-122"/>
            </a:endParaRPr>
          </a:p>
          <a:p>
            <a:r>
              <a:rPr lang="en-US" altLang="zh-CN" smtClean="0">
                <a:ea typeface="宋体" charset="-122"/>
              </a:rPr>
              <a:t>we can see that a strong dependency exists between the relationship category and the topic distribution.</a:t>
            </a:r>
            <a:endParaRPr lang="zh-CN" altLang="en-US" smtClean="0">
              <a:ea typeface="宋体" charset="-122"/>
            </a:endParaRPr>
          </a:p>
        </p:txBody>
      </p:sp>
      <p:sp>
        <p:nvSpPr>
          <p:cNvPr id="37892" name="Slide Number Placeholder 3"/>
          <p:cNvSpPr>
            <a:spLocks noGrp="1"/>
          </p:cNvSpPr>
          <p:nvPr>
            <p:ph type="sldNum" sz="quarter" idx="5"/>
          </p:nvPr>
        </p:nvSpPr>
        <p:spPr>
          <a:noFill/>
        </p:spPr>
        <p:txBody>
          <a:bodyPr/>
          <a:lstStyle/>
          <a:p>
            <a:fld id="{F18D58E8-706A-46D0-8D10-4BF9F6871D7D}" type="slidenum">
              <a:rPr lang="en-US" altLang="zh-CN" smtClean="0">
                <a:ea typeface="宋体" charset="-122"/>
              </a:rPr>
              <a:pPr/>
              <a:t>15</a:t>
            </a:fld>
            <a:endParaRPr lang="en-US" altLang="zh-CN" smtClean="0">
              <a:ea typeface="宋体"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r>
              <a:rPr lang="en-US" altLang="zh-CN" smtClean="0">
                <a:ea typeface="宋体" charset="-122"/>
              </a:rPr>
              <a:t>The Table lists several example links (citation relationships) associated with each category. The last column shows</a:t>
            </a:r>
          </a:p>
          <a:p>
            <a:r>
              <a:rPr lang="en-US" altLang="zh-CN" smtClean="0">
                <a:ea typeface="宋体" charset="-122"/>
              </a:rPr>
              <a:t>the influence strength of the target paper on the source paper. Clearly we see, for the “similar” category, the influence of the target paper on the source paper is stronger (with a lower KL-divergence score) than the other two categories; while</a:t>
            </a:r>
          </a:p>
          <a:p>
            <a:r>
              <a:rPr lang="en-US" altLang="zh-CN" smtClean="0">
                <a:ea typeface="宋体" charset="-122"/>
              </a:rPr>
              <a:t>the influence in the “drill down” is stronger than the “other” category.</a:t>
            </a:r>
            <a:endParaRPr lang="zh-CN" altLang="en-US" smtClean="0">
              <a:ea typeface="宋体" charset="-122"/>
            </a:endParaRPr>
          </a:p>
          <a:p>
            <a:endParaRPr lang="zh-CN" altLang="en-US" smtClean="0">
              <a:ea typeface="宋体" charset="-122"/>
            </a:endParaRPr>
          </a:p>
        </p:txBody>
      </p:sp>
      <p:sp>
        <p:nvSpPr>
          <p:cNvPr id="38916" name="Slide Number Placeholder 3"/>
          <p:cNvSpPr>
            <a:spLocks noGrp="1"/>
          </p:cNvSpPr>
          <p:nvPr>
            <p:ph type="sldNum" sz="quarter" idx="5"/>
          </p:nvPr>
        </p:nvSpPr>
        <p:spPr>
          <a:noFill/>
        </p:spPr>
        <p:txBody>
          <a:bodyPr/>
          <a:lstStyle/>
          <a:p>
            <a:fld id="{9A7F2A9B-6501-436A-A33C-F6073941D5FB}" type="slidenum">
              <a:rPr lang="en-US" altLang="zh-CN" smtClean="0">
                <a:ea typeface="宋体" charset="-122"/>
              </a:rPr>
              <a:pPr/>
              <a:t>16</a:t>
            </a:fld>
            <a:endParaRPr lang="en-US" altLang="zh-CN" smtClean="0">
              <a:ea typeface="宋体"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r>
              <a:rPr lang="en-US" altLang="zh-CN" smtClean="0">
                <a:ea typeface="宋体" charset="-122"/>
              </a:rPr>
              <a:t>Finally, we conclude this paper.</a:t>
            </a:r>
            <a:endParaRPr lang="zh-CN" altLang="en-US" smtClean="0">
              <a:ea typeface="宋体" charset="-122"/>
            </a:endParaRPr>
          </a:p>
        </p:txBody>
      </p:sp>
      <p:sp>
        <p:nvSpPr>
          <p:cNvPr id="39940" name="Slide Number Placeholder 3"/>
          <p:cNvSpPr>
            <a:spLocks noGrp="1"/>
          </p:cNvSpPr>
          <p:nvPr>
            <p:ph type="sldNum" sz="quarter" idx="5"/>
          </p:nvPr>
        </p:nvSpPr>
        <p:spPr>
          <a:noFill/>
        </p:spPr>
        <p:txBody>
          <a:bodyPr/>
          <a:lstStyle/>
          <a:p>
            <a:fld id="{56ACB83C-A0BF-4781-8190-9918D9C09458}" type="slidenum">
              <a:rPr lang="en-US" altLang="zh-CN" smtClean="0">
                <a:ea typeface="宋体" charset="-122"/>
              </a:rPr>
              <a:pPr/>
              <a:t>17</a:t>
            </a:fld>
            <a:endParaRPr lang="en-US" altLang="zh-CN" smtClean="0">
              <a:ea typeface="宋体"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r>
              <a:rPr lang="en-US" altLang="zh-CN" smtClean="0">
                <a:ea typeface="宋体" charset="-122"/>
              </a:rPr>
              <a:t>Read the text</a:t>
            </a:r>
            <a:endParaRPr lang="zh-CN" altLang="en-US" smtClean="0">
              <a:ea typeface="宋体" charset="-122"/>
            </a:endParaRPr>
          </a:p>
        </p:txBody>
      </p:sp>
      <p:sp>
        <p:nvSpPr>
          <p:cNvPr id="40964" name="Slide Number Placeholder 3"/>
          <p:cNvSpPr>
            <a:spLocks noGrp="1"/>
          </p:cNvSpPr>
          <p:nvPr>
            <p:ph type="sldNum" sz="quarter" idx="5"/>
          </p:nvPr>
        </p:nvSpPr>
        <p:spPr>
          <a:noFill/>
        </p:spPr>
        <p:txBody>
          <a:bodyPr/>
          <a:lstStyle/>
          <a:p>
            <a:fld id="{8A5B0319-F038-42B2-898B-7AF205D27409}" type="slidenum">
              <a:rPr lang="en-US" altLang="zh-CN" smtClean="0">
                <a:ea typeface="宋体" charset="-122"/>
              </a:rPr>
              <a:pPr/>
              <a:t>18</a:t>
            </a:fld>
            <a:endParaRPr lang="en-US" altLang="zh-CN" smtClean="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r>
              <a:rPr lang="en-US" altLang="zh-CN" smtClean="0">
                <a:ea typeface="宋体" charset="-122"/>
              </a:rPr>
              <a:t>Just read the text</a:t>
            </a:r>
            <a:endParaRPr lang="zh-CN" altLang="en-US" smtClean="0">
              <a:ea typeface="宋体" charset="-122"/>
            </a:endParaRPr>
          </a:p>
        </p:txBody>
      </p:sp>
      <p:sp>
        <p:nvSpPr>
          <p:cNvPr id="26628" name="Slide Number Placeholder 3"/>
          <p:cNvSpPr>
            <a:spLocks noGrp="1"/>
          </p:cNvSpPr>
          <p:nvPr>
            <p:ph type="sldNum" sz="quarter" idx="5"/>
          </p:nvPr>
        </p:nvSpPr>
        <p:spPr>
          <a:noFill/>
        </p:spPr>
        <p:txBody>
          <a:bodyPr/>
          <a:lstStyle/>
          <a:p>
            <a:fld id="{F991C298-4EF3-4604-A4D1-943B6F491947}" type="slidenum">
              <a:rPr lang="en-US" altLang="zh-CN" smtClean="0">
                <a:ea typeface="宋体" charset="-122"/>
              </a:rPr>
              <a:pPr/>
              <a:t>2</a:t>
            </a:fld>
            <a:endParaRPr lang="en-US" altLang="zh-CN" smtClean="0">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a:ln/>
        </p:spPr>
      </p:sp>
      <p:sp>
        <p:nvSpPr>
          <p:cNvPr id="27651" name="备注占位符 2"/>
          <p:cNvSpPr>
            <a:spLocks noGrp="1"/>
          </p:cNvSpPr>
          <p:nvPr>
            <p:ph type="body" idx="1"/>
          </p:nvPr>
        </p:nvSpPr>
        <p:spPr>
          <a:noFill/>
          <a:ln/>
        </p:spPr>
        <p:txBody>
          <a:bodyPr/>
          <a:lstStyle/>
          <a:p>
            <a:r>
              <a:rPr lang="en-US" altLang="zh-CN" smtClean="0">
                <a:ea typeface="宋体" charset="-122"/>
              </a:rPr>
              <a:t>We use an example to demonstrate the importance of the problem we are dealing with.</a:t>
            </a:r>
          </a:p>
          <a:p>
            <a:r>
              <a:rPr lang="en-US" altLang="zh-CN" smtClean="0">
                <a:ea typeface="宋体" charset="-122"/>
              </a:rPr>
              <a:t>This is a citation graph. When starting to work on a new research topic or brainstorming</a:t>
            </a:r>
          </a:p>
          <a:p>
            <a:r>
              <a:rPr lang="en-US" altLang="zh-CN" smtClean="0">
                <a:ea typeface="宋体" charset="-122"/>
              </a:rPr>
              <a:t>for novel ideas, a researcher often wants to have an in-depth understanding of existing literatures in the field</a:t>
            </a:r>
          </a:p>
          <a:p>
            <a:endParaRPr lang="en-US" altLang="zh-CN" smtClean="0">
              <a:ea typeface="宋体" charset="-122"/>
            </a:endParaRPr>
          </a:p>
          <a:p>
            <a:r>
              <a:rPr lang="en-US" altLang="zh-CN" smtClean="0">
                <a:ea typeface="宋体" charset="-122"/>
              </a:rPr>
              <a:t>Suppose we know the topic distribution of each paper and the link category and the influence of each citation, we can easily understand how a research field has been evolving in the past years, what are the</a:t>
            </a:r>
          </a:p>
          <a:p>
            <a:r>
              <a:rPr lang="en-US" altLang="zh-CN" smtClean="0">
                <a:ea typeface="宋体" charset="-122"/>
              </a:rPr>
              <a:t>relationships between research papers or topics, and how a piece of research work influences on its follow-up work.</a:t>
            </a:r>
          </a:p>
          <a:p>
            <a:endParaRPr lang="en-US" altLang="zh-CN" smtClean="0">
              <a:ea typeface="宋体" charset="-122"/>
            </a:endParaRPr>
          </a:p>
          <a:p>
            <a:r>
              <a:rPr lang="en-US" altLang="zh-CN" smtClean="0">
                <a:ea typeface="宋体" charset="-122"/>
              </a:rPr>
              <a:t>However, from the original citation network, which does not have the link semantic information, such an in-depth is highly infeasible. This leads us to think about the link semantic analysis problem.</a:t>
            </a:r>
          </a:p>
          <a:p>
            <a:endParaRPr lang="en-US" altLang="zh-CN" smtClean="0">
              <a:ea typeface="宋体" charset="-122"/>
            </a:endParaRPr>
          </a:p>
          <a:p>
            <a:endParaRPr lang="en-US" altLang="zh-CN" smtClean="0">
              <a:ea typeface="宋体" charset="-122"/>
            </a:endParaRPr>
          </a:p>
          <a:p>
            <a:endParaRPr lang="zh-CN" altLang="en-US" smtClean="0">
              <a:ea typeface="宋体" charset="-122"/>
            </a:endParaRPr>
          </a:p>
        </p:txBody>
      </p:sp>
      <p:sp>
        <p:nvSpPr>
          <p:cNvPr id="27652" name="灯片编号占位符 3"/>
          <p:cNvSpPr>
            <a:spLocks noGrp="1"/>
          </p:cNvSpPr>
          <p:nvPr>
            <p:ph type="sldNum" sz="quarter" idx="5"/>
          </p:nvPr>
        </p:nvSpPr>
        <p:spPr>
          <a:noFill/>
        </p:spPr>
        <p:txBody>
          <a:bodyPr/>
          <a:lstStyle/>
          <a:p>
            <a:fld id="{9635D2A0-E477-452A-B2AE-31E0E1DCDCF4}" type="slidenum">
              <a:rPr lang="en-US" altLang="zh-CN" smtClean="0">
                <a:ea typeface="宋体" charset="-122"/>
              </a:rPr>
              <a:pPr/>
              <a:t>3</a:t>
            </a:fld>
            <a:endParaRPr lang="en-US" altLang="zh-CN" smtClean="0">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r>
              <a:rPr lang="en-US" altLang="zh-CN" smtClean="0">
                <a:ea typeface="宋体" charset="-122"/>
              </a:rPr>
              <a:t>Basically, the link semantic analysis problem can be defined as follows.</a:t>
            </a:r>
          </a:p>
          <a:p>
            <a:endParaRPr lang="en-US" altLang="zh-CN" smtClean="0">
              <a:ea typeface="宋体" charset="-122"/>
            </a:endParaRPr>
          </a:p>
          <a:p>
            <a:r>
              <a:rPr lang="en-US" altLang="zh-CN" smtClean="0">
                <a:ea typeface="宋体" charset="-122"/>
              </a:rPr>
              <a:t>First, discover what topics a web page is about.</a:t>
            </a:r>
          </a:p>
          <a:p>
            <a:r>
              <a:rPr lang="en-US" altLang="zh-CN" smtClean="0">
                <a:ea typeface="宋体" charset="-122"/>
              </a:rPr>
              <a:t>Second, we need consider how to analyze the citation context words, which usually contains hints for understanding the relationship between the current paper and the cited paper.</a:t>
            </a:r>
          </a:p>
          <a:p>
            <a:r>
              <a:rPr lang="en-US" altLang="zh-CN" smtClean="0">
                <a:ea typeface="宋体" charset="-122"/>
              </a:rPr>
              <a:t>Third, the task is to identify the category distribution for each link and estimate the influential strength of the</a:t>
            </a:r>
          </a:p>
          <a:p>
            <a:r>
              <a:rPr lang="en-US" altLang="zh-CN" smtClean="0">
                <a:ea typeface="宋体" charset="-122"/>
              </a:rPr>
              <a:t>Link.</a:t>
            </a:r>
          </a:p>
        </p:txBody>
      </p:sp>
      <p:sp>
        <p:nvSpPr>
          <p:cNvPr id="28676" name="Slide Number Placeholder 3"/>
          <p:cNvSpPr>
            <a:spLocks noGrp="1"/>
          </p:cNvSpPr>
          <p:nvPr>
            <p:ph type="sldNum" sz="quarter" idx="5"/>
          </p:nvPr>
        </p:nvSpPr>
        <p:spPr>
          <a:noFill/>
        </p:spPr>
        <p:txBody>
          <a:bodyPr/>
          <a:lstStyle/>
          <a:p>
            <a:fld id="{EF05A9FF-D096-4AC9-976B-E3A58DC23155}" type="slidenum">
              <a:rPr lang="en-US" altLang="zh-CN" smtClean="0">
                <a:ea typeface="宋体" charset="-122"/>
              </a:rPr>
              <a:pPr/>
              <a:t>4</a:t>
            </a:fld>
            <a:endParaRPr lang="en-US" altLang="zh-CN" smtClean="0">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r>
              <a:rPr lang="en-US" altLang="zh-CN" smtClean="0">
                <a:ea typeface="宋体" charset="-122"/>
              </a:rPr>
              <a:t>Just read the text</a:t>
            </a:r>
          </a:p>
          <a:p>
            <a:r>
              <a:rPr lang="en-US" altLang="zh-CN" smtClean="0">
                <a:ea typeface="宋体" charset="-122"/>
              </a:rPr>
              <a:t>There are three types of related work: link influence analysis, social network anlaysis, and graphical model.</a:t>
            </a:r>
          </a:p>
          <a:p>
            <a:r>
              <a:rPr lang="en-US" altLang="zh-CN" smtClean="0">
                <a:ea typeface="宋体" charset="-122"/>
              </a:rPr>
              <a:t>For link influence analysis, citation influence topic model and several social influence methods have been proposed.</a:t>
            </a:r>
          </a:p>
          <a:p>
            <a:r>
              <a:rPr lang="en-US" altLang="zh-CN" smtClean="0">
                <a:ea typeface="宋体" charset="-122"/>
              </a:rPr>
              <a:t>For</a:t>
            </a:r>
          </a:p>
        </p:txBody>
      </p:sp>
      <p:sp>
        <p:nvSpPr>
          <p:cNvPr id="29700" name="Slide Number Placeholder 3"/>
          <p:cNvSpPr>
            <a:spLocks noGrp="1"/>
          </p:cNvSpPr>
          <p:nvPr>
            <p:ph type="sldNum" sz="quarter" idx="5"/>
          </p:nvPr>
        </p:nvSpPr>
        <p:spPr>
          <a:noFill/>
        </p:spPr>
        <p:txBody>
          <a:bodyPr/>
          <a:lstStyle/>
          <a:p>
            <a:fld id="{2B331E11-0ED2-4D55-A8F2-03F76F066514}" type="slidenum">
              <a:rPr lang="en-US" altLang="zh-CN" smtClean="0">
                <a:ea typeface="宋体" charset="-122"/>
              </a:rPr>
              <a:pPr/>
              <a:t>6</a:t>
            </a:fld>
            <a:endParaRPr lang="en-US" altLang="zh-CN" smtClean="0">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r>
              <a:rPr lang="en-US" altLang="zh-CN" smtClean="0">
                <a:ea typeface="宋体" charset="-122"/>
              </a:rPr>
              <a:t>The proposed model to deal with the link semantic analysis problem is pairwise restricted boltzmann machines.</a:t>
            </a:r>
          </a:p>
          <a:p>
            <a:r>
              <a:rPr lang="en-US" altLang="zh-CN" smtClean="0">
                <a:ea typeface="宋体" charset="-122"/>
              </a:rPr>
              <a:t>In this model, we define the citation context words as a set of observation variables w and a layer of latent variables for modeling the topic distribution. </a:t>
            </a:r>
          </a:p>
          <a:p>
            <a:r>
              <a:rPr lang="en-US" altLang="zh-CN" smtClean="0">
                <a:ea typeface="宋体" charset="-122"/>
              </a:rPr>
              <a:t>Then the link category is also modeled as a set of observation variables.</a:t>
            </a:r>
          </a:p>
          <a:p>
            <a:r>
              <a:rPr lang="en-US" altLang="zh-CN" smtClean="0">
                <a:ea typeface="宋体" charset="-122"/>
              </a:rPr>
              <a:t>Based on citation context words for each link, and the topic distribution on both source page and the target page, we use a layer of latent variables to classify the category of the link.</a:t>
            </a:r>
          </a:p>
          <a:p>
            <a:endParaRPr lang="zh-CN" altLang="en-US" smtClean="0">
              <a:ea typeface="宋体" charset="-122"/>
            </a:endParaRPr>
          </a:p>
        </p:txBody>
      </p:sp>
      <p:sp>
        <p:nvSpPr>
          <p:cNvPr id="30724" name="Slide Number Placeholder 3"/>
          <p:cNvSpPr>
            <a:spLocks noGrp="1"/>
          </p:cNvSpPr>
          <p:nvPr>
            <p:ph type="sldNum" sz="quarter" idx="5"/>
          </p:nvPr>
        </p:nvSpPr>
        <p:spPr>
          <a:noFill/>
        </p:spPr>
        <p:txBody>
          <a:bodyPr/>
          <a:lstStyle/>
          <a:p>
            <a:fld id="{51D74E8A-FCAA-4F1D-AC5A-2349372B29EA}" type="slidenum">
              <a:rPr lang="en-US" altLang="zh-CN" smtClean="0">
                <a:ea typeface="宋体" charset="-122"/>
              </a:rPr>
              <a:pPr/>
              <a:t>8</a:t>
            </a:fld>
            <a:endParaRPr lang="en-US" altLang="zh-CN" smtClean="0">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r>
              <a:rPr lang="en-US" altLang="zh-CN" smtClean="0">
                <a:ea typeface="宋体" charset="-122"/>
              </a:rPr>
              <a:t>The model can be formally formulated as follows.</a:t>
            </a:r>
          </a:p>
          <a:p>
            <a:r>
              <a:rPr lang="en-US" altLang="zh-CN" smtClean="0">
                <a:ea typeface="宋体" charset="-122"/>
              </a:rPr>
              <a:t>The objective function is defined according to the negative loglikelihood of the observation variables, that is words and link category. The probability is defined by the property of Restrict Boltzmann Machine. Further the energy function E is defined like this, where U is the correlation matrix.</a:t>
            </a:r>
            <a:endParaRPr lang="zh-CN" altLang="en-US" smtClean="0">
              <a:ea typeface="宋体" charset="-122"/>
            </a:endParaRPr>
          </a:p>
        </p:txBody>
      </p:sp>
      <p:sp>
        <p:nvSpPr>
          <p:cNvPr id="31748" name="Slide Number Placeholder 3"/>
          <p:cNvSpPr>
            <a:spLocks noGrp="1"/>
          </p:cNvSpPr>
          <p:nvPr>
            <p:ph type="sldNum" sz="quarter" idx="5"/>
          </p:nvPr>
        </p:nvSpPr>
        <p:spPr>
          <a:noFill/>
        </p:spPr>
        <p:txBody>
          <a:bodyPr/>
          <a:lstStyle/>
          <a:p>
            <a:fld id="{E4A32087-81C8-411B-9967-FEC42B71F872}" type="slidenum">
              <a:rPr lang="en-US" altLang="zh-CN" smtClean="0">
                <a:ea typeface="宋体" charset="-122"/>
              </a:rPr>
              <a:pPr/>
              <a:t>9</a:t>
            </a:fld>
            <a:endParaRPr lang="en-US" altLang="zh-CN" smtClean="0">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lnSpcReduction="10000"/>
          </a:bodyPr>
          <a:lstStyle/>
          <a:p>
            <a:pPr>
              <a:defRPr/>
            </a:pPr>
            <a:r>
              <a:rPr lang="en-US" altLang="zh-CN" dirty="0" smtClean="0"/>
              <a:t>We can learn the PRBM model by minimizing the negative log-likelihood. Typically,</a:t>
            </a:r>
          </a:p>
          <a:p>
            <a:pPr>
              <a:defRPr/>
            </a:pPr>
            <a:r>
              <a:rPr lang="en-US" altLang="zh-CN" dirty="0" smtClean="0"/>
              <a:t>this can be done by estimating the gradient of the model parameters. The exact gradient, for any parameter </a:t>
            </a:r>
            <a:r>
              <a:rPr lang="en-US" altLang="zh-CN" i="1" dirty="0" smtClean="0"/>
              <a:t>theta</a:t>
            </a:r>
          </a:p>
          <a:p>
            <a:pPr>
              <a:defRPr/>
            </a:pPr>
            <a:r>
              <a:rPr lang="en-US" altLang="zh-CN" dirty="0" smtClean="0"/>
              <a:t>can be written as follows. We can calculate the gradient by </a:t>
            </a:r>
          </a:p>
          <a:p>
            <a:pPr>
              <a:defRPr/>
            </a:pPr>
            <a:endParaRPr lang="en-US" altLang="zh-CN" dirty="0" smtClean="0"/>
          </a:p>
          <a:p>
            <a:pPr>
              <a:defRPr/>
            </a:pPr>
            <a:r>
              <a:rPr lang="en-US" altLang="zh-CN" dirty="0" smtClean="0"/>
              <a:t>In some applications, we only want to correctly predict the link category based on topic distributions of the linked web pages. Thus we can explicitly emphasize that we want to infer one modality from other modalities, and perform discriminative learning of the PRBM model. The discriminative log-likelihood is defined like this. Accordingly, we can write the new gradient for each parameter as follows.</a:t>
            </a:r>
          </a:p>
          <a:p>
            <a:pPr>
              <a:defRPr/>
            </a:pPr>
            <a:endParaRPr lang="en-US" altLang="zh-CN" dirty="0" smtClean="0"/>
          </a:p>
          <a:p>
            <a:pPr>
              <a:defRPr/>
            </a:pPr>
            <a:r>
              <a:rPr lang="en-US" altLang="zh-CN" dirty="0" smtClean="0"/>
              <a:t>When the training data is sufficient, a discriminative learning usually results in a higher quality model than a counterpart generative model. However, when the data is limited, the discriminative learning may underperform the generative counterpart. In our case, it is difficult to obtain a large number of labeled links. Thus a better way is to adopt a hybrid discriminative/generative learning by combining the respective training criteria.</a:t>
            </a:r>
            <a:endParaRPr lang="zh-CN" altLang="en-US" dirty="0"/>
          </a:p>
        </p:txBody>
      </p:sp>
      <p:sp>
        <p:nvSpPr>
          <p:cNvPr id="32772" name="Slide Number Placeholder 3"/>
          <p:cNvSpPr>
            <a:spLocks noGrp="1"/>
          </p:cNvSpPr>
          <p:nvPr>
            <p:ph type="sldNum" sz="quarter" idx="5"/>
          </p:nvPr>
        </p:nvSpPr>
        <p:spPr>
          <a:noFill/>
        </p:spPr>
        <p:txBody>
          <a:bodyPr/>
          <a:lstStyle/>
          <a:p>
            <a:fld id="{CFAE3598-A47B-4CEA-8FDE-1CC2A1306FBF}" type="slidenum">
              <a:rPr lang="en-US" altLang="zh-CN" smtClean="0">
                <a:ea typeface="宋体" charset="-122"/>
              </a:rPr>
              <a:pPr/>
              <a:t>10</a:t>
            </a:fld>
            <a:endParaRPr lang="en-US" altLang="zh-CN" smtClean="0">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r>
              <a:rPr lang="en-US" altLang="zh-CN" smtClean="0">
                <a:ea typeface="宋体" charset="-122"/>
              </a:rPr>
              <a:t>After learning the PRBM model, we can predict the category of each link. We use a two-step algorithm to solve</a:t>
            </a:r>
          </a:p>
          <a:p>
            <a:r>
              <a:rPr lang="en-US" altLang="zh-CN" smtClean="0">
                <a:ea typeface="宋体" charset="-122"/>
              </a:rPr>
              <a:t>this problem. In the first step, we calculate the probability p(z|w) and in the second step we estimate the probability by a mean field algorithm.</a:t>
            </a:r>
          </a:p>
          <a:p>
            <a:endParaRPr lang="en-US" altLang="zh-CN" smtClean="0">
              <a:ea typeface="宋体" charset="-122"/>
            </a:endParaRPr>
          </a:p>
          <a:p>
            <a:r>
              <a:rPr lang="en-US" altLang="zh-CN" smtClean="0">
                <a:ea typeface="宋体" charset="-122"/>
              </a:rPr>
              <a:t>For estimating the link influence, we consider two means. The first method is to estimate the influence by KL divergence and an alternative method is to generate the influence score in the PRBM model, for example, by a Gaussian distribution.</a:t>
            </a:r>
            <a:endParaRPr lang="zh-CN" altLang="en-US" smtClean="0">
              <a:ea typeface="宋体" charset="-122"/>
            </a:endParaRPr>
          </a:p>
        </p:txBody>
      </p:sp>
      <p:sp>
        <p:nvSpPr>
          <p:cNvPr id="33796" name="Slide Number Placeholder 3"/>
          <p:cNvSpPr>
            <a:spLocks noGrp="1"/>
          </p:cNvSpPr>
          <p:nvPr>
            <p:ph type="sldNum" sz="quarter" idx="5"/>
          </p:nvPr>
        </p:nvSpPr>
        <p:spPr>
          <a:noFill/>
        </p:spPr>
        <p:txBody>
          <a:bodyPr/>
          <a:lstStyle/>
          <a:p>
            <a:fld id="{FBD19C20-A9EC-479F-A5CD-1AE2BF4206F8}" type="slidenum">
              <a:rPr lang="en-US" altLang="zh-CN" smtClean="0">
                <a:ea typeface="宋体" charset="-122"/>
              </a:rPr>
              <a:pPr/>
              <a:t>11</a:t>
            </a:fld>
            <a:endParaRPr lang="en-US" altLang="zh-CN" smtClean="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8" descr="Picture2"/>
          <p:cNvPicPr>
            <a:picLocks noChangeAspect="1" noChangeArrowheads="1"/>
          </p:cNvPicPr>
          <p:nvPr userDrawn="1"/>
        </p:nvPicPr>
        <p:blipFill>
          <a:blip r:embed="rId2" cstate="print"/>
          <a:srcRect/>
          <a:stretch>
            <a:fillRect/>
          </a:stretch>
        </p:blipFill>
        <p:spPr bwMode="auto">
          <a:xfrm>
            <a:off x="0" y="6499225"/>
            <a:ext cx="9906000" cy="358775"/>
          </a:xfrm>
          <a:prstGeom prst="rect">
            <a:avLst/>
          </a:prstGeom>
          <a:noFill/>
          <a:ln w="9525">
            <a:noFill/>
            <a:miter lim="800000"/>
            <a:headEnd/>
            <a:tailEnd/>
          </a:ln>
        </p:spPr>
      </p:pic>
      <p:sp>
        <p:nvSpPr>
          <p:cNvPr id="5" name="Rectangle 5"/>
          <p:cNvSpPr>
            <a:spLocks noChangeArrowheads="1"/>
          </p:cNvSpPr>
          <p:nvPr userDrawn="1"/>
        </p:nvSpPr>
        <p:spPr bwMode="auto">
          <a:xfrm>
            <a:off x="0" y="0"/>
            <a:ext cx="9906000" cy="360363"/>
          </a:xfrm>
          <a:prstGeom prst="rect">
            <a:avLst/>
          </a:prstGeom>
          <a:gradFill rotWithShape="1">
            <a:gsLst>
              <a:gs pos="0">
                <a:srgbClr val="99CCFF"/>
              </a:gs>
              <a:gs pos="100000">
                <a:srgbClr val="99CCFF">
                  <a:gamma/>
                  <a:tint val="0"/>
                  <a:invGamma/>
                </a:srgbClr>
              </a:gs>
            </a:gsLst>
            <a:lin ang="5400000" scaled="1"/>
          </a:gradFill>
          <a:ln w="9525">
            <a:noFill/>
            <a:miter lim="800000"/>
            <a:headEnd/>
            <a:tailEnd/>
          </a:ln>
          <a:effectLst/>
        </p:spPr>
        <p:txBody>
          <a:bodyPr wrap="none" anchor="ctr"/>
          <a:lstStyle/>
          <a:p>
            <a:pPr>
              <a:defRPr/>
            </a:pPr>
            <a:endParaRPr lang="zh-CN" altLang="en-US">
              <a:ea typeface="宋体" pitchFamily="2" charset="-122"/>
            </a:endParaRPr>
          </a:p>
        </p:txBody>
      </p:sp>
      <p:pic>
        <p:nvPicPr>
          <p:cNvPr id="6" name="Picture 27" descr="Picture1"/>
          <p:cNvPicPr>
            <a:picLocks noChangeAspect="1" noChangeArrowheads="1"/>
          </p:cNvPicPr>
          <p:nvPr userDrawn="1"/>
        </p:nvPicPr>
        <p:blipFill>
          <a:blip r:embed="rId3" cstate="print"/>
          <a:srcRect/>
          <a:stretch>
            <a:fillRect/>
          </a:stretch>
        </p:blipFill>
        <p:spPr bwMode="auto">
          <a:xfrm>
            <a:off x="0" y="0"/>
            <a:ext cx="9906000" cy="1905000"/>
          </a:xfrm>
          <a:prstGeom prst="rect">
            <a:avLst/>
          </a:prstGeom>
          <a:noFill/>
          <a:ln w="9525">
            <a:noFill/>
            <a:miter lim="800000"/>
            <a:headEnd/>
            <a:tailEnd/>
          </a:ln>
        </p:spPr>
      </p:pic>
      <p:sp>
        <p:nvSpPr>
          <p:cNvPr id="7" name="Rectangle 7"/>
          <p:cNvSpPr>
            <a:spLocks noChangeArrowheads="1"/>
          </p:cNvSpPr>
          <p:nvPr/>
        </p:nvSpPr>
        <p:spPr bwMode="auto">
          <a:xfrm>
            <a:off x="200025" y="6453188"/>
            <a:ext cx="1008063" cy="457200"/>
          </a:xfrm>
          <a:prstGeom prst="rect">
            <a:avLst/>
          </a:prstGeom>
          <a:noFill/>
          <a:ln w="9525">
            <a:noFill/>
            <a:miter lim="800000"/>
            <a:headEnd/>
            <a:tailEnd/>
          </a:ln>
          <a:effectLst/>
        </p:spPr>
        <p:txBody>
          <a:bodyPr wrap="none" lIns="92075" tIns="46038" rIns="92075" bIns="46038" anchor="ctr"/>
          <a:lstStyle/>
          <a:p>
            <a:pPr defTabSz="762000">
              <a:defRPr/>
            </a:pPr>
            <a:fld id="{509EBF21-B750-4037-BF8F-E4BDFF00CCD7}" type="slidenum">
              <a:rPr kumimoji="1" lang="en-US" altLang="ja-JP" sz="1600">
                <a:solidFill>
                  <a:schemeClr val="bg1"/>
                </a:solidFill>
                <a:latin typeface="Times New Roman" pitchFamily="18" charset="0"/>
                <a:ea typeface="MS PGothic" pitchFamily="34" charset="-128"/>
              </a:rPr>
              <a:pPr defTabSz="762000">
                <a:defRPr/>
              </a:pPr>
              <a:t>‹#›</a:t>
            </a:fld>
            <a:endParaRPr kumimoji="1" lang="en-US" altLang="ja-JP" sz="1600">
              <a:solidFill>
                <a:schemeClr val="bg1"/>
              </a:solidFill>
              <a:latin typeface="Times New Roman" pitchFamily="18" charset="0"/>
              <a:ea typeface="MS PGothic" pitchFamily="34" charset="-128"/>
            </a:endParaRPr>
          </a:p>
        </p:txBody>
      </p:sp>
      <p:grpSp>
        <p:nvGrpSpPr>
          <p:cNvPr id="8" name="Group 13"/>
          <p:cNvGrpSpPr>
            <a:grpSpLocks/>
          </p:cNvGrpSpPr>
          <p:nvPr userDrawn="1"/>
        </p:nvGrpSpPr>
        <p:grpSpPr bwMode="auto">
          <a:xfrm>
            <a:off x="-39688" y="-26988"/>
            <a:ext cx="1443038" cy="995363"/>
            <a:chOff x="0" y="0"/>
            <a:chExt cx="5557" cy="4150"/>
          </a:xfrm>
        </p:grpSpPr>
        <p:pic>
          <p:nvPicPr>
            <p:cNvPr id="9" name="Picture 14" descr="リング_2_0924"/>
            <p:cNvPicPr>
              <a:picLocks noChangeAspect="1" noChangeArrowheads="1"/>
            </p:cNvPicPr>
            <p:nvPr userDrawn="1"/>
          </p:nvPicPr>
          <p:blipFill>
            <a:blip r:embed="rId4" cstate="print"/>
            <a:srcRect t="9818"/>
            <a:stretch>
              <a:fillRect/>
            </a:stretch>
          </p:blipFill>
          <p:spPr bwMode="auto">
            <a:xfrm>
              <a:off x="249" y="0"/>
              <a:ext cx="3991" cy="3590"/>
            </a:xfrm>
            <a:prstGeom prst="rect">
              <a:avLst/>
            </a:prstGeom>
            <a:noFill/>
            <a:ln w="9525">
              <a:noFill/>
              <a:miter lim="800000"/>
              <a:headEnd/>
              <a:tailEnd/>
            </a:ln>
          </p:spPr>
        </p:pic>
        <p:pic>
          <p:nvPicPr>
            <p:cNvPr id="10" name="Picture 15" descr="リング_2_0924"/>
            <p:cNvPicPr>
              <a:picLocks noChangeAspect="1" noChangeArrowheads="1"/>
            </p:cNvPicPr>
            <p:nvPr userDrawn="1"/>
          </p:nvPicPr>
          <p:blipFill>
            <a:blip r:embed="rId4" cstate="print"/>
            <a:srcRect/>
            <a:stretch>
              <a:fillRect/>
            </a:stretch>
          </p:blipFill>
          <p:spPr bwMode="auto">
            <a:xfrm>
              <a:off x="4332" y="122"/>
              <a:ext cx="1225" cy="1222"/>
            </a:xfrm>
            <a:prstGeom prst="rect">
              <a:avLst/>
            </a:prstGeom>
            <a:noFill/>
            <a:ln w="9525">
              <a:noFill/>
              <a:miter lim="800000"/>
              <a:headEnd/>
              <a:tailEnd/>
            </a:ln>
          </p:spPr>
        </p:pic>
        <p:pic>
          <p:nvPicPr>
            <p:cNvPr id="11" name="Picture 16" descr="リング_2_0924"/>
            <p:cNvPicPr>
              <a:picLocks noChangeAspect="1" noChangeArrowheads="1"/>
            </p:cNvPicPr>
            <p:nvPr userDrawn="1"/>
          </p:nvPicPr>
          <p:blipFill>
            <a:blip r:embed="rId4" cstate="print"/>
            <a:srcRect l="15576"/>
            <a:stretch>
              <a:fillRect/>
            </a:stretch>
          </p:blipFill>
          <p:spPr bwMode="auto">
            <a:xfrm>
              <a:off x="0" y="1389"/>
              <a:ext cx="2336" cy="2761"/>
            </a:xfrm>
            <a:prstGeom prst="rect">
              <a:avLst/>
            </a:prstGeom>
            <a:noFill/>
            <a:ln w="9525">
              <a:noFill/>
              <a:miter lim="800000"/>
              <a:headEnd/>
              <a:tailEnd/>
            </a:ln>
          </p:spPr>
        </p:pic>
      </p:grpSp>
      <p:grpSp>
        <p:nvGrpSpPr>
          <p:cNvPr id="12" name="Group 20"/>
          <p:cNvGrpSpPr>
            <a:grpSpLocks/>
          </p:cNvGrpSpPr>
          <p:nvPr userDrawn="1"/>
        </p:nvGrpSpPr>
        <p:grpSpPr bwMode="auto">
          <a:xfrm>
            <a:off x="-39688" y="-26988"/>
            <a:ext cx="1443038" cy="995363"/>
            <a:chOff x="0" y="0"/>
            <a:chExt cx="5557" cy="4150"/>
          </a:xfrm>
        </p:grpSpPr>
        <p:pic>
          <p:nvPicPr>
            <p:cNvPr id="13" name="Picture 21" descr="リング_2_0924"/>
            <p:cNvPicPr>
              <a:picLocks noChangeAspect="1" noChangeArrowheads="1"/>
            </p:cNvPicPr>
            <p:nvPr userDrawn="1"/>
          </p:nvPicPr>
          <p:blipFill>
            <a:blip r:embed="rId4" cstate="print"/>
            <a:srcRect t="9818"/>
            <a:stretch>
              <a:fillRect/>
            </a:stretch>
          </p:blipFill>
          <p:spPr bwMode="auto">
            <a:xfrm>
              <a:off x="249" y="0"/>
              <a:ext cx="3991" cy="3590"/>
            </a:xfrm>
            <a:prstGeom prst="rect">
              <a:avLst/>
            </a:prstGeom>
            <a:noFill/>
            <a:ln w="9525">
              <a:noFill/>
              <a:miter lim="800000"/>
              <a:headEnd/>
              <a:tailEnd/>
            </a:ln>
          </p:spPr>
        </p:pic>
        <p:pic>
          <p:nvPicPr>
            <p:cNvPr id="14" name="Picture 22" descr="リング_2_0924"/>
            <p:cNvPicPr>
              <a:picLocks noChangeAspect="1" noChangeArrowheads="1"/>
            </p:cNvPicPr>
            <p:nvPr userDrawn="1"/>
          </p:nvPicPr>
          <p:blipFill>
            <a:blip r:embed="rId4" cstate="print"/>
            <a:srcRect/>
            <a:stretch>
              <a:fillRect/>
            </a:stretch>
          </p:blipFill>
          <p:spPr bwMode="auto">
            <a:xfrm>
              <a:off x="4332" y="122"/>
              <a:ext cx="1225" cy="1222"/>
            </a:xfrm>
            <a:prstGeom prst="rect">
              <a:avLst/>
            </a:prstGeom>
            <a:noFill/>
            <a:ln w="9525">
              <a:noFill/>
              <a:miter lim="800000"/>
              <a:headEnd/>
              <a:tailEnd/>
            </a:ln>
          </p:spPr>
        </p:pic>
        <p:pic>
          <p:nvPicPr>
            <p:cNvPr id="15" name="Picture 23" descr="リング_2_0924"/>
            <p:cNvPicPr>
              <a:picLocks noChangeAspect="1" noChangeArrowheads="1"/>
            </p:cNvPicPr>
            <p:nvPr userDrawn="1"/>
          </p:nvPicPr>
          <p:blipFill>
            <a:blip r:embed="rId4" cstate="print"/>
            <a:srcRect l="15576"/>
            <a:stretch>
              <a:fillRect/>
            </a:stretch>
          </p:blipFill>
          <p:spPr bwMode="auto">
            <a:xfrm>
              <a:off x="0" y="1389"/>
              <a:ext cx="2336" cy="2761"/>
            </a:xfrm>
            <a:prstGeom prst="rect">
              <a:avLst/>
            </a:prstGeom>
            <a:noFill/>
            <a:ln w="9525">
              <a:noFill/>
              <a:miter lim="800000"/>
              <a:headEnd/>
              <a:tailEnd/>
            </a:ln>
          </p:spPr>
        </p:pic>
      </p:grpSp>
      <p:sp>
        <p:nvSpPr>
          <p:cNvPr id="124931" name="Rectangle 3"/>
          <p:cNvSpPr>
            <a:spLocks noGrp="1" noChangeArrowheads="1"/>
          </p:cNvSpPr>
          <p:nvPr>
            <p:ph type="subTitle" idx="1"/>
          </p:nvPr>
        </p:nvSpPr>
        <p:spPr>
          <a:xfrm>
            <a:off x="1485900" y="3886200"/>
            <a:ext cx="6934200" cy="1752600"/>
          </a:xfrm>
        </p:spPr>
        <p:txBody>
          <a:bodyPr/>
          <a:lstStyle>
            <a:lvl1pPr marL="0" indent="0" algn="ctr">
              <a:buFontTx/>
              <a:buNone/>
              <a:defRPr/>
            </a:lvl1pPr>
          </a:lstStyle>
          <a:p>
            <a:r>
              <a:rPr lang="en-US" altLang="zh-CN"/>
              <a:t>Click to edit Master subtitle style</a:t>
            </a:r>
          </a:p>
        </p:txBody>
      </p:sp>
      <p:sp>
        <p:nvSpPr>
          <p:cNvPr id="124934" name="Rectangle 6"/>
          <p:cNvSpPr>
            <a:spLocks noGrp="1" noChangeArrowheads="1"/>
          </p:cNvSpPr>
          <p:nvPr>
            <p:ph type="ctrTitle"/>
          </p:nvPr>
        </p:nvSpPr>
        <p:spPr>
          <a:xfrm>
            <a:off x="742950" y="2130439"/>
            <a:ext cx="8420100" cy="1470025"/>
          </a:xfrm>
        </p:spPr>
        <p:txBody>
          <a:bodyPr/>
          <a:lstStyle>
            <a:lvl1pPr>
              <a:defRPr/>
            </a:lvl1pPr>
          </a:lstStyle>
          <a:p>
            <a:r>
              <a:rPr lang="en-US" altLang="zh-CN"/>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94570" y="188913"/>
            <a:ext cx="2339975" cy="59372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71470" y="188913"/>
            <a:ext cx="6870700" cy="59372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71469" y="188913"/>
            <a:ext cx="9363075" cy="79216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350846" y="1196975"/>
            <a:ext cx="9139237" cy="4929188"/>
          </a:xfrm>
        </p:spPr>
        <p:txBody>
          <a:bodyPr/>
          <a:lstStyle/>
          <a:p>
            <a:pPr lvl="0"/>
            <a:endParaRPr lang="zh-CN" altLang="en-US" noProof="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26988"/>
            <a:ext cx="8915400" cy="1143001"/>
          </a:xfrm>
        </p:spPr>
        <p:txBody>
          <a:bodyPr/>
          <a:lstStyle/>
          <a:p>
            <a:r>
              <a:rPr lang="zh-CN" altLang="en-US" smtClean="0"/>
              <a:t>单击此处编辑母版标题样式</a:t>
            </a:r>
            <a:endParaRPr lang="en-US"/>
          </a:p>
        </p:txBody>
      </p:sp>
      <p:sp>
        <p:nvSpPr>
          <p:cNvPr id="3" name="文本占位符 2"/>
          <p:cNvSpPr>
            <a:spLocks noGrp="1"/>
          </p:cNvSpPr>
          <p:nvPr>
            <p:ph type="body" sz="half" idx="1"/>
          </p:nvPr>
        </p:nvSpPr>
        <p:spPr>
          <a:xfrm>
            <a:off x="507339" y="1628776"/>
            <a:ext cx="437515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5047589" y="1628776"/>
            <a:ext cx="437515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a:xfrm>
            <a:off x="495300" y="6381750"/>
            <a:ext cx="2311400" cy="339725"/>
          </a:xfrm>
          <a:prstGeom prst="rect">
            <a:avLst/>
          </a:prstGeom>
        </p:spPr>
        <p:txBody>
          <a:bodyPr/>
          <a:lstStyle>
            <a:lvl1pPr>
              <a:defRPr>
                <a:latin typeface="Arial" pitchFamily="34" charset="0"/>
                <a:ea typeface="宋体" pitchFamily="2" charset="-122"/>
              </a:defRPr>
            </a:lvl1pPr>
          </a:lstStyle>
          <a:p>
            <a:pPr>
              <a:defRPr/>
            </a:pPr>
            <a:r>
              <a:rPr lang="en-US" altLang="zh-CN"/>
              <a:t>2008-5-23</a:t>
            </a:r>
          </a:p>
        </p:txBody>
      </p:sp>
      <p:sp>
        <p:nvSpPr>
          <p:cNvPr id="6" name="页脚占位符 5"/>
          <p:cNvSpPr>
            <a:spLocks noGrp="1"/>
          </p:cNvSpPr>
          <p:nvPr>
            <p:ph type="ftr" sz="quarter" idx="11"/>
          </p:nvPr>
        </p:nvSpPr>
        <p:spPr>
          <a:xfrm>
            <a:off x="2066925" y="6381750"/>
            <a:ext cx="5851525" cy="339725"/>
          </a:xfrm>
          <a:prstGeom prst="rect">
            <a:avLst/>
          </a:prstGeom>
        </p:spPr>
        <p:txBody>
          <a:bodyPr/>
          <a:lstStyle>
            <a:lvl1pPr>
              <a:defRPr>
                <a:latin typeface="Arial" pitchFamily="34" charset="0"/>
                <a:ea typeface="宋体" pitchFamily="2" charset="-122"/>
              </a:defRPr>
            </a:lvl1pPr>
          </a:lstStyle>
          <a:p>
            <a:pPr>
              <a:defRPr/>
            </a:pPr>
            <a:r>
              <a:rPr lang="en-US" altLang="zh-CN"/>
              <a:t>Knowledge Engineering Group, Tsinghua University</a:t>
            </a:r>
          </a:p>
        </p:txBody>
      </p:sp>
      <p:sp>
        <p:nvSpPr>
          <p:cNvPr id="7" name="灯片编号占位符 6"/>
          <p:cNvSpPr>
            <a:spLocks noGrp="1"/>
          </p:cNvSpPr>
          <p:nvPr>
            <p:ph type="sldNum" sz="quarter" idx="12"/>
          </p:nvPr>
        </p:nvSpPr>
        <p:spPr>
          <a:xfrm>
            <a:off x="7099300" y="6381750"/>
            <a:ext cx="2311400" cy="339725"/>
          </a:xfrm>
          <a:prstGeom prst="rect">
            <a:avLst/>
          </a:prstGeom>
        </p:spPr>
        <p:txBody>
          <a:bodyPr/>
          <a:lstStyle>
            <a:lvl1pPr>
              <a:defRPr>
                <a:latin typeface="Arial" pitchFamily="34" charset="0"/>
                <a:ea typeface="宋体" pitchFamily="2" charset="-122"/>
              </a:defRPr>
            </a:lvl1pPr>
          </a:lstStyle>
          <a:p>
            <a:pPr>
              <a:defRPr/>
            </a:pPr>
            <a:fld id="{D9A0ED01-E5B7-4330-A381-909F6D0E48C2}" type="slidenum">
              <a:rPr lang="zh-CN" altLang="en-US"/>
              <a:pPr>
                <a:defRPr/>
              </a:pPr>
              <a:t>‹#›</a:t>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14"/>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50838" y="1196975"/>
            <a:ext cx="4492625" cy="4929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95870" y="1196975"/>
            <a:ext cx="4494212" cy="4929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383"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383"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7" y="273050"/>
            <a:ext cx="3259138"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499" y="273064"/>
            <a:ext cx="5537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7" y="1435103"/>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15" descr="Picture2"/>
          <p:cNvPicPr>
            <a:picLocks noChangeAspect="1" noChangeArrowheads="1"/>
          </p:cNvPicPr>
          <p:nvPr userDrawn="1"/>
        </p:nvPicPr>
        <p:blipFill>
          <a:blip r:embed="rId15" cstate="print"/>
          <a:srcRect/>
          <a:stretch>
            <a:fillRect/>
          </a:stretch>
        </p:blipFill>
        <p:spPr bwMode="auto">
          <a:xfrm>
            <a:off x="0" y="6499225"/>
            <a:ext cx="9906000" cy="358775"/>
          </a:xfrm>
          <a:prstGeom prst="rect">
            <a:avLst/>
          </a:prstGeom>
          <a:noFill/>
          <a:ln w="9525">
            <a:noFill/>
            <a:miter lim="800000"/>
            <a:headEnd/>
            <a:tailEnd/>
          </a:ln>
        </p:spPr>
      </p:pic>
      <p:sp>
        <p:nvSpPr>
          <p:cNvPr id="2051" name="Rectangle 3"/>
          <p:cNvSpPr>
            <a:spLocks noGrp="1" noChangeArrowheads="1"/>
          </p:cNvSpPr>
          <p:nvPr>
            <p:ph type="body" idx="1"/>
          </p:nvPr>
        </p:nvSpPr>
        <p:spPr bwMode="auto">
          <a:xfrm>
            <a:off x="350838" y="1196975"/>
            <a:ext cx="9139237" cy="49291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35" name="Rectangle 11"/>
          <p:cNvSpPr>
            <a:spLocks noChangeArrowheads="1"/>
          </p:cNvSpPr>
          <p:nvPr userDrawn="1"/>
        </p:nvSpPr>
        <p:spPr bwMode="auto">
          <a:xfrm>
            <a:off x="0" y="0"/>
            <a:ext cx="9906000" cy="360363"/>
          </a:xfrm>
          <a:prstGeom prst="rect">
            <a:avLst/>
          </a:prstGeom>
          <a:gradFill rotWithShape="1">
            <a:gsLst>
              <a:gs pos="0">
                <a:srgbClr val="99CCFF"/>
              </a:gs>
              <a:gs pos="100000">
                <a:srgbClr val="99CCFF">
                  <a:gamma/>
                  <a:tint val="0"/>
                  <a:invGamma/>
                </a:srgbClr>
              </a:gs>
            </a:gsLst>
            <a:lin ang="5400000" scaled="1"/>
          </a:gradFill>
          <a:ln w="9525">
            <a:noFill/>
            <a:miter lim="800000"/>
            <a:headEnd/>
            <a:tailEnd/>
          </a:ln>
          <a:effectLst/>
        </p:spPr>
        <p:txBody>
          <a:bodyPr wrap="none" anchor="ctr"/>
          <a:lstStyle/>
          <a:p>
            <a:pPr>
              <a:defRPr/>
            </a:pPr>
            <a:endParaRPr lang="zh-CN" altLang="en-US">
              <a:ea typeface="宋体" pitchFamily="2" charset="-122"/>
            </a:endParaRPr>
          </a:p>
        </p:txBody>
      </p:sp>
      <p:sp>
        <p:nvSpPr>
          <p:cNvPr id="2053" name="Rectangle 2"/>
          <p:cNvSpPr>
            <a:spLocks noGrp="1" noChangeArrowheads="1"/>
          </p:cNvSpPr>
          <p:nvPr>
            <p:ph type="title"/>
          </p:nvPr>
        </p:nvSpPr>
        <p:spPr bwMode="auto">
          <a:xfrm>
            <a:off x="271463" y="188913"/>
            <a:ext cx="9363075" cy="7921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36" name="Rectangle 12"/>
          <p:cNvSpPr>
            <a:spLocks noChangeArrowheads="1"/>
          </p:cNvSpPr>
          <p:nvPr/>
        </p:nvSpPr>
        <p:spPr bwMode="auto">
          <a:xfrm>
            <a:off x="200025" y="6453188"/>
            <a:ext cx="1008063" cy="457200"/>
          </a:xfrm>
          <a:prstGeom prst="rect">
            <a:avLst/>
          </a:prstGeom>
          <a:noFill/>
          <a:ln w="9525">
            <a:noFill/>
            <a:miter lim="800000"/>
            <a:headEnd/>
            <a:tailEnd/>
          </a:ln>
          <a:effectLst/>
        </p:spPr>
        <p:txBody>
          <a:bodyPr wrap="none" lIns="92075" tIns="46038" rIns="92075" bIns="46038" anchor="ctr"/>
          <a:lstStyle/>
          <a:p>
            <a:pPr defTabSz="762000">
              <a:defRPr/>
            </a:pPr>
            <a:fld id="{0EE060B9-4D59-4A1D-AACF-B572EA00F3D6}" type="slidenum">
              <a:rPr kumimoji="1" lang="en-US" altLang="ja-JP" sz="1600">
                <a:solidFill>
                  <a:schemeClr val="bg1"/>
                </a:solidFill>
                <a:latin typeface="Times New Roman" pitchFamily="18" charset="0"/>
                <a:ea typeface="MS PGothic" pitchFamily="34" charset="-128"/>
              </a:rPr>
              <a:pPr defTabSz="762000">
                <a:defRPr/>
              </a:pPr>
              <a:t>‹#›</a:t>
            </a:fld>
            <a:endParaRPr kumimoji="1" lang="en-US" altLang="ja-JP" sz="1600">
              <a:solidFill>
                <a:schemeClr val="bg1"/>
              </a:solidFill>
              <a:latin typeface="Times New Roman" pitchFamily="18" charset="0"/>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3833"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4" r:id="rId13"/>
  </p:sldLayoutIdLst>
  <p:timing>
    <p:tnLst>
      <p:par>
        <p:cTn id="1" dur="indefinite" restart="never" nodeType="tmRoot"/>
      </p:par>
    </p:tnLst>
  </p:timing>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charset="0"/>
          <a:ea typeface="宋体" pitchFamily="2" charset="-122"/>
        </a:defRPr>
      </a:lvl2pPr>
      <a:lvl3pPr algn="ctr" rtl="0" eaLnBrk="0" fontAlgn="base" hangingPunct="0">
        <a:spcBef>
          <a:spcPct val="0"/>
        </a:spcBef>
        <a:spcAft>
          <a:spcPct val="0"/>
        </a:spcAft>
        <a:defRPr sz="4000">
          <a:solidFill>
            <a:schemeClr val="tx2"/>
          </a:solidFill>
          <a:latin typeface="Arial" charset="0"/>
          <a:ea typeface="宋体" pitchFamily="2" charset="-122"/>
        </a:defRPr>
      </a:lvl3pPr>
      <a:lvl4pPr algn="ctr" rtl="0" eaLnBrk="0" fontAlgn="base" hangingPunct="0">
        <a:spcBef>
          <a:spcPct val="0"/>
        </a:spcBef>
        <a:spcAft>
          <a:spcPct val="0"/>
        </a:spcAft>
        <a:defRPr sz="4000">
          <a:solidFill>
            <a:schemeClr val="tx2"/>
          </a:solidFill>
          <a:latin typeface="Arial" charset="0"/>
          <a:ea typeface="宋体" pitchFamily="2" charset="-122"/>
        </a:defRPr>
      </a:lvl4pPr>
      <a:lvl5pPr algn="ctr" rtl="0" eaLnBrk="0" fontAlgn="base" hangingPunct="0">
        <a:spcBef>
          <a:spcPct val="0"/>
        </a:spcBef>
        <a:spcAft>
          <a:spcPct val="0"/>
        </a:spcAft>
        <a:defRPr sz="4000">
          <a:solidFill>
            <a:schemeClr val="tx2"/>
          </a:solidFill>
          <a:latin typeface="Arial" charset="0"/>
          <a:ea typeface="宋体" pitchFamily="2" charset="-122"/>
        </a:defRPr>
      </a:lvl5pPr>
      <a:lvl6pPr marL="457200" algn="ctr" rtl="0" fontAlgn="base">
        <a:spcBef>
          <a:spcPct val="0"/>
        </a:spcBef>
        <a:spcAft>
          <a:spcPct val="0"/>
        </a:spcAft>
        <a:defRPr sz="4000">
          <a:solidFill>
            <a:schemeClr val="tx2"/>
          </a:solidFill>
          <a:latin typeface="Arial" charset="0"/>
          <a:ea typeface="宋体" pitchFamily="2" charset="-122"/>
        </a:defRPr>
      </a:lvl6pPr>
      <a:lvl7pPr marL="914400" algn="ctr" rtl="0" fontAlgn="base">
        <a:spcBef>
          <a:spcPct val="0"/>
        </a:spcBef>
        <a:spcAft>
          <a:spcPct val="0"/>
        </a:spcAft>
        <a:defRPr sz="4000">
          <a:solidFill>
            <a:schemeClr val="tx2"/>
          </a:solidFill>
          <a:latin typeface="Arial" charset="0"/>
          <a:ea typeface="宋体" pitchFamily="2" charset="-122"/>
        </a:defRPr>
      </a:lvl7pPr>
      <a:lvl8pPr marL="1371600" algn="ctr" rtl="0" fontAlgn="base">
        <a:spcBef>
          <a:spcPct val="0"/>
        </a:spcBef>
        <a:spcAft>
          <a:spcPct val="0"/>
        </a:spcAft>
        <a:defRPr sz="4000">
          <a:solidFill>
            <a:schemeClr val="tx2"/>
          </a:solidFill>
          <a:latin typeface="Arial" charset="0"/>
          <a:ea typeface="宋体" pitchFamily="2" charset="-122"/>
        </a:defRPr>
      </a:lvl8pPr>
      <a:lvl9pPr marL="1828800" algn="ctr" rtl="0" fontAlgn="base">
        <a:spcBef>
          <a:spcPct val="0"/>
        </a:spcBef>
        <a:spcAft>
          <a:spcPct val="0"/>
        </a:spcAft>
        <a:defRPr sz="40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keg.cs.tsinghua.edu.cn/persons/tj/"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6.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5.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742950" y="1931988"/>
            <a:ext cx="8420100" cy="1470025"/>
          </a:xfrm>
        </p:spPr>
        <p:txBody>
          <a:bodyPr/>
          <a:lstStyle/>
          <a:p>
            <a:pPr eaLnBrk="1" hangingPunct="1"/>
            <a:r>
              <a:rPr lang="en-US" altLang="zh-CN" sz="3600" smtClean="0"/>
              <a:t>Topic Distributions over Links on Web</a:t>
            </a:r>
            <a:endParaRPr lang="en-US" altLang="zh-CN" sz="2000" smtClean="0"/>
          </a:p>
        </p:txBody>
      </p:sp>
      <p:sp>
        <p:nvSpPr>
          <p:cNvPr id="5123" name="Rectangle 5"/>
          <p:cNvSpPr>
            <a:spLocks noGrp="1" noChangeArrowheads="1"/>
          </p:cNvSpPr>
          <p:nvPr>
            <p:ph type="subTitle" idx="1"/>
          </p:nvPr>
        </p:nvSpPr>
        <p:spPr>
          <a:xfrm>
            <a:off x="1046163" y="3522663"/>
            <a:ext cx="7740650" cy="2555875"/>
          </a:xfrm>
        </p:spPr>
        <p:txBody>
          <a:bodyPr/>
          <a:lstStyle/>
          <a:p>
            <a:pPr eaLnBrk="1" hangingPunct="1">
              <a:lnSpc>
                <a:spcPct val="125000"/>
              </a:lnSpc>
              <a:spcBef>
                <a:spcPts val="1200"/>
              </a:spcBef>
            </a:pPr>
            <a:r>
              <a:rPr lang="en-US" altLang="zh-CN" sz="2400" smtClean="0"/>
              <a:t>Jie Tang</a:t>
            </a:r>
            <a:r>
              <a:rPr lang="en-US" altLang="zh-CN" sz="2400" baseline="30000" smtClean="0"/>
              <a:t>1</a:t>
            </a:r>
            <a:r>
              <a:rPr lang="en-US" altLang="zh-CN" sz="2400" smtClean="0"/>
              <a:t>, Jing Zhang</a:t>
            </a:r>
            <a:r>
              <a:rPr lang="en-US" altLang="zh-CN" sz="2400" baseline="30000" smtClean="0"/>
              <a:t>1</a:t>
            </a:r>
            <a:r>
              <a:rPr lang="en-US" altLang="zh-CN" sz="2400" smtClean="0"/>
              <a:t>, Jeffrey Xu Yu</a:t>
            </a:r>
            <a:r>
              <a:rPr lang="en-US" altLang="zh-CN" sz="2400" baseline="30000" smtClean="0"/>
              <a:t>2</a:t>
            </a:r>
            <a:r>
              <a:rPr lang="en-US" altLang="zh-CN" sz="2400" smtClean="0"/>
              <a:t>, Zi Yang</a:t>
            </a:r>
            <a:r>
              <a:rPr lang="en-US" altLang="zh-CN" sz="2400" baseline="30000" smtClean="0"/>
              <a:t>1</a:t>
            </a:r>
            <a:r>
              <a:rPr lang="en-US" altLang="zh-CN" sz="2400" smtClean="0"/>
              <a:t>, Keke Cai</a:t>
            </a:r>
            <a:r>
              <a:rPr lang="en-US" altLang="zh-CN" sz="2400" baseline="30000" smtClean="0"/>
              <a:t>3</a:t>
            </a:r>
            <a:r>
              <a:rPr lang="en-US" altLang="zh-CN" sz="2400" smtClean="0"/>
              <a:t>, Rui Ma</a:t>
            </a:r>
            <a:r>
              <a:rPr lang="en-US" altLang="zh-CN" sz="2400" baseline="30000" smtClean="0"/>
              <a:t>3</a:t>
            </a:r>
            <a:r>
              <a:rPr lang="en-US" altLang="zh-CN" sz="2400" smtClean="0"/>
              <a:t>, Li Zhang</a:t>
            </a:r>
            <a:r>
              <a:rPr lang="en-US" altLang="zh-CN" sz="2400" baseline="30000" smtClean="0"/>
              <a:t>3</a:t>
            </a:r>
            <a:r>
              <a:rPr lang="en-US" altLang="zh-CN" sz="2400" smtClean="0"/>
              <a:t>, and Zhong Su</a:t>
            </a:r>
            <a:r>
              <a:rPr lang="en-US" altLang="zh-CN" sz="2400" baseline="30000" smtClean="0"/>
              <a:t>3</a:t>
            </a:r>
          </a:p>
          <a:p>
            <a:pPr eaLnBrk="1" hangingPunct="1">
              <a:lnSpc>
                <a:spcPct val="80000"/>
              </a:lnSpc>
            </a:pPr>
            <a:endParaRPr lang="en-US" altLang="zh-CN" sz="2400" baseline="30000" smtClean="0"/>
          </a:p>
          <a:p>
            <a:pPr eaLnBrk="1" hangingPunct="1">
              <a:lnSpc>
                <a:spcPct val="80000"/>
              </a:lnSpc>
            </a:pPr>
            <a:r>
              <a:rPr lang="en-US" altLang="zh-CN" sz="2400" baseline="30000" smtClean="0"/>
              <a:t>1</a:t>
            </a:r>
            <a:r>
              <a:rPr lang="en-US" altLang="zh-CN" sz="2400" smtClean="0"/>
              <a:t> Tsinghua University</a:t>
            </a:r>
          </a:p>
          <a:p>
            <a:pPr eaLnBrk="1" hangingPunct="1">
              <a:lnSpc>
                <a:spcPct val="80000"/>
              </a:lnSpc>
            </a:pPr>
            <a:r>
              <a:rPr lang="en-US" altLang="zh-CN" sz="2400" baseline="30000" smtClean="0"/>
              <a:t>2</a:t>
            </a:r>
            <a:r>
              <a:rPr lang="en-US" altLang="zh-CN" sz="2400" smtClean="0"/>
              <a:t> Chinese University of Hong Kong </a:t>
            </a:r>
          </a:p>
          <a:p>
            <a:pPr eaLnBrk="1" hangingPunct="1">
              <a:lnSpc>
                <a:spcPct val="80000"/>
              </a:lnSpc>
            </a:pPr>
            <a:r>
              <a:rPr lang="en-US" altLang="zh-CN" sz="2400" baseline="30000" smtClean="0"/>
              <a:t>3</a:t>
            </a:r>
            <a:r>
              <a:rPr lang="en-US" altLang="zh-CN" sz="2400" smtClean="0"/>
              <a:t> IBM, China Research Lab</a:t>
            </a:r>
          </a:p>
          <a:p>
            <a:pPr eaLnBrk="1" hangingPunct="1">
              <a:lnSpc>
                <a:spcPct val="80000"/>
              </a:lnSpc>
            </a:pPr>
            <a:r>
              <a:rPr lang="en-US" altLang="zh-CN" sz="2400" smtClean="0"/>
              <a:t>Dec. 7</a:t>
            </a:r>
            <a:r>
              <a:rPr lang="en-US" altLang="zh-CN" sz="2400" baseline="30000" smtClean="0"/>
              <a:t>th</a:t>
            </a:r>
            <a:r>
              <a:rPr lang="en-US" altLang="zh-CN" sz="2400" smtClean="0"/>
              <a:t> 2009</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en-US" altLang="zh-CN" sz="3600" smtClean="0"/>
              <a:t>Model Learning</a:t>
            </a:r>
          </a:p>
        </p:txBody>
      </p:sp>
      <p:sp>
        <p:nvSpPr>
          <p:cNvPr id="13" name="矩形 6"/>
          <p:cNvSpPr/>
          <p:nvPr/>
        </p:nvSpPr>
        <p:spPr>
          <a:xfrm>
            <a:off x="717550" y="1201738"/>
            <a:ext cx="3432175" cy="5476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2400" dirty="0">
                <a:solidFill>
                  <a:schemeClr val="tx1"/>
                </a:solidFill>
              </a:rPr>
              <a:t>Generative learning</a:t>
            </a:r>
            <a:endParaRPr lang="zh-CN" altLang="en-US" sz="2400" dirty="0">
              <a:solidFill>
                <a:schemeClr val="tx1"/>
              </a:solidFill>
            </a:endParaRPr>
          </a:p>
        </p:txBody>
      </p:sp>
      <p:pic>
        <p:nvPicPr>
          <p:cNvPr id="13316" name="Picture 4"/>
          <p:cNvPicPr>
            <a:picLocks noChangeAspect="1" noChangeArrowheads="1"/>
          </p:cNvPicPr>
          <p:nvPr/>
        </p:nvPicPr>
        <p:blipFill>
          <a:blip r:embed="rId4" cstate="print"/>
          <a:srcRect/>
          <a:stretch>
            <a:fillRect/>
          </a:stretch>
        </p:blipFill>
        <p:spPr bwMode="auto">
          <a:xfrm>
            <a:off x="2324100" y="1741488"/>
            <a:ext cx="3897313" cy="519112"/>
          </a:xfrm>
          <a:prstGeom prst="rect">
            <a:avLst/>
          </a:prstGeom>
          <a:noFill/>
          <a:ln w="9525">
            <a:noFill/>
            <a:miter lim="800000"/>
            <a:headEnd/>
            <a:tailEnd/>
          </a:ln>
        </p:spPr>
      </p:pic>
      <p:sp>
        <p:nvSpPr>
          <p:cNvPr id="14" name="矩形 6"/>
          <p:cNvSpPr/>
          <p:nvPr/>
        </p:nvSpPr>
        <p:spPr>
          <a:xfrm>
            <a:off x="754063" y="2366963"/>
            <a:ext cx="3432175" cy="5476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2400" dirty="0">
                <a:solidFill>
                  <a:schemeClr val="tx1"/>
                </a:solidFill>
              </a:rPr>
              <a:t>Discriminative learning</a:t>
            </a:r>
            <a:endParaRPr lang="zh-CN" altLang="en-US" sz="2400" dirty="0">
              <a:solidFill>
                <a:schemeClr val="tx1"/>
              </a:solidFill>
            </a:endParaRPr>
          </a:p>
        </p:txBody>
      </p:sp>
      <p:pic>
        <p:nvPicPr>
          <p:cNvPr id="13318" name="Picture 5"/>
          <p:cNvPicPr>
            <a:picLocks noChangeAspect="1" noChangeArrowheads="1"/>
          </p:cNvPicPr>
          <p:nvPr/>
        </p:nvPicPr>
        <p:blipFill>
          <a:blip r:embed="rId5" cstate="print"/>
          <a:srcRect/>
          <a:stretch>
            <a:fillRect/>
          </a:stretch>
        </p:blipFill>
        <p:spPr bwMode="auto">
          <a:xfrm>
            <a:off x="2397125" y="2914650"/>
            <a:ext cx="4283075" cy="623888"/>
          </a:xfrm>
          <a:prstGeom prst="rect">
            <a:avLst/>
          </a:prstGeom>
          <a:noFill/>
          <a:ln w="9525">
            <a:noFill/>
            <a:miter lim="800000"/>
            <a:headEnd/>
            <a:tailEnd/>
          </a:ln>
        </p:spPr>
      </p:pic>
      <p:pic>
        <p:nvPicPr>
          <p:cNvPr id="13319" name="Picture 6"/>
          <p:cNvPicPr>
            <a:picLocks noChangeAspect="1" noChangeArrowheads="1"/>
          </p:cNvPicPr>
          <p:nvPr/>
        </p:nvPicPr>
        <p:blipFill>
          <a:blip r:embed="rId6" cstate="print"/>
          <a:srcRect/>
          <a:stretch>
            <a:fillRect/>
          </a:stretch>
        </p:blipFill>
        <p:spPr bwMode="auto">
          <a:xfrm>
            <a:off x="2324100" y="3575050"/>
            <a:ext cx="3833813" cy="1682750"/>
          </a:xfrm>
          <a:prstGeom prst="rect">
            <a:avLst/>
          </a:prstGeom>
          <a:noFill/>
          <a:ln w="9525">
            <a:noFill/>
            <a:miter lim="800000"/>
            <a:headEnd/>
            <a:tailEnd/>
          </a:ln>
        </p:spPr>
      </p:pic>
      <p:sp>
        <p:nvSpPr>
          <p:cNvPr id="17" name="矩形 6"/>
          <p:cNvSpPr/>
          <p:nvPr/>
        </p:nvSpPr>
        <p:spPr>
          <a:xfrm>
            <a:off x="754063" y="5327650"/>
            <a:ext cx="3432175" cy="5476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2400" dirty="0">
                <a:solidFill>
                  <a:schemeClr val="tx1"/>
                </a:solidFill>
              </a:rPr>
              <a:t>Hybrid learning</a:t>
            </a:r>
            <a:endParaRPr lang="zh-CN" altLang="en-US" sz="2400" dirty="0">
              <a:solidFill>
                <a:schemeClr val="tx1"/>
              </a:solidFill>
            </a:endParaRPr>
          </a:p>
        </p:txBody>
      </p:sp>
      <p:pic>
        <p:nvPicPr>
          <p:cNvPr id="13321" name="Picture 7"/>
          <p:cNvPicPr>
            <a:picLocks noChangeAspect="1" noChangeArrowheads="1"/>
          </p:cNvPicPr>
          <p:nvPr/>
        </p:nvPicPr>
        <p:blipFill>
          <a:blip r:embed="rId7" cstate="print"/>
          <a:srcRect/>
          <a:stretch>
            <a:fillRect/>
          </a:stretch>
        </p:blipFill>
        <p:spPr bwMode="auto">
          <a:xfrm>
            <a:off x="2470150" y="5984875"/>
            <a:ext cx="3468688" cy="406400"/>
          </a:xfrm>
          <a:prstGeom prst="rect">
            <a:avLst/>
          </a:prstGeom>
          <a:noFill/>
          <a:ln w="9525">
            <a:noFill/>
            <a:miter lim="800000"/>
            <a:headEnd/>
            <a:tailEnd/>
          </a:ln>
        </p:spPr>
      </p:pic>
      <p:sp>
        <p:nvSpPr>
          <p:cNvPr id="19" name="Rectangle 18"/>
          <p:cNvSpPr/>
          <p:nvPr/>
        </p:nvSpPr>
        <p:spPr>
          <a:xfrm>
            <a:off x="2251075" y="2881313"/>
            <a:ext cx="4600575" cy="657225"/>
          </a:xfrm>
          <a:prstGeom prst="rect">
            <a:avLst/>
          </a:prstGeom>
          <a:noFill/>
          <a:ln w="28575">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矩形 6"/>
          <p:cNvSpPr/>
          <p:nvPr/>
        </p:nvSpPr>
        <p:spPr>
          <a:xfrm>
            <a:off x="1009650" y="2917825"/>
            <a:ext cx="1204913" cy="5476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1800" dirty="0">
                <a:solidFill>
                  <a:schemeClr val="tx1"/>
                </a:solidFill>
              </a:rPr>
              <a:t>Obj. </a:t>
            </a:r>
            <a:r>
              <a:rPr lang="en-US" altLang="zh-CN" sz="1800" dirty="0" err="1">
                <a:solidFill>
                  <a:schemeClr val="tx1"/>
                </a:solidFill>
              </a:rPr>
              <a:t>Func</a:t>
            </a:r>
            <a:r>
              <a:rPr lang="en-US" altLang="zh-CN" sz="1800" dirty="0">
                <a:solidFill>
                  <a:schemeClr val="tx1"/>
                </a:solidFill>
              </a:rPr>
              <a:t>:</a:t>
            </a:r>
            <a:endParaRPr lang="zh-CN" altLang="en-US" sz="1800" dirty="0">
              <a:solidFill>
                <a:schemeClr val="tx1"/>
              </a:solidFill>
            </a:endParaRPr>
          </a:p>
        </p:txBody>
      </p:sp>
      <p:sp>
        <p:nvSpPr>
          <p:cNvPr id="21" name="Rectangle 20"/>
          <p:cNvSpPr/>
          <p:nvPr/>
        </p:nvSpPr>
        <p:spPr>
          <a:xfrm>
            <a:off x="2251075" y="3611563"/>
            <a:ext cx="4600575" cy="1643062"/>
          </a:xfrm>
          <a:prstGeom prst="rect">
            <a:avLst/>
          </a:prstGeom>
          <a:noFill/>
          <a:ln w="28575">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Rectangle 21"/>
          <p:cNvSpPr/>
          <p:nvPr/>
        </p:nvSpPr>
        <p:spPr>
          <a:xfrm>
            <a:off x="2287588" y="5948363"/>
            <a:ext cx="4600575" cy="511175"/>
          </a:xfrm>
          <a:prstGeom prst="rect">
            <a:avLst/>
          </a:prstGeom>
          <a:noFill/>
          <a:ln w="28575">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Rectangle 22"/>
          <p:cNvSpPr/>
          <p:nvPr/>
        </p:nvSpPr>
        <p:spPr>
          <a:xfrm>
            <a:off x="3382963" y="1785938"/>
            <a:ext cx="1387475" cy="43815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24" name="Straight Arrow Connector 23"/>
          <p:cNvCxnSpPr>
            <a:stCxn id="25" idx="2"/>
            <a:endCxn id="23" idx="0"/>
          </p:cNvCxnSpPr>
          <p:nvPr/>
        </p:nvCxnSpPr>
        <p:spPr>
          <a:xfrm rot="5400000">
            <a:off x="4267994" y="1448594"/>
            <a:ext cx="146050" cy="528638"/>
          </a:xfrm>
          <a:prstGeom prst="straightConnector1">
            <a:avLst/>
          </a:prstGeom>
          <a:ln w="190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419475" y="1092200"/>
            <a:ext cx="2373313" cy="5476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rgbClr val="C00000"/>
                </a:solidFill>
              </a:rPr>
              <a:t>Expectation </a:t>
            </a:r>
            <a:r>
              <a:rPr lang="en-US" altLang="zh-CN" sz="1400" dirty="0" err="1">
                <a:solidFill>
                  <a:srgbClr val="C00000"/>
                </a:solidFill>
              </a:rPr>
              <a:t>w.r.t</a:t>
            </a:r>
            <a:r>
              <a:rPr lang="en-US" altLang="zh-CN" sz="1400" dirty="0">
                <a:solidFill>
                  <a:srgbClr val="C00000"/>
                </a:solidFill>
              </a:rPr>
              <a:t>. the data distribution</a:t>
            </a:r>
            <a:endParaRPr lang="zh-CN" altLang="en-US" sz="1400" dirty="0">
              <a:solidFill>
                <a:srgbClr val="C00000"/>
              </a:solidFill>
            </a:endParaRPr>
          </a:p>
        </p:txBody>
      </p:sp>
      <p:sp>
        <p:nvSpPr>
          <p:cNvPr id="38" name="Rectangle 37"/>
          <p:cNvSpPr/>
          <p:nvPr/>
        </p:nvSpPr>
        <p:spPr>
          <a:xfrm>
            <a:off x="6669088" y="1128713"/>
            <a:ext cx="2373312" cy="5476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rgbClr val="C00000"/>
                </a:solidFill>
              </a:rPr>
              <a:t>Expectation </a:t>
            </a:r>
            <a:r>
              <a:rPr lang="en-US" altLang="zh-CN" sz="1400" dirty="0" err="1">
                <a:solidFill>
                  <a:srgbClr val="C00000"/>
                </a:solidFill>
              </a:rPr>
              <a:t>w.r.t</a:t>
            </a:r>
            <a:r>
              <a:rPr lang="en-US" altLang="zh-CN" sz="1400" dirty="0">
                <a:solidFill>
                  <a:srgbClr val="C00000"/>
                </a:solidFill>
              </a:rPr>
              <a:t>. the distribution defined by the model</a:t>
            </a:r>
            <a:endParaRPr lang="zh-CN" altLang="en-US" sz="1400" dirty="0">
              <a:solidFill>
                <a:srgbClr val="C00000"/>
              </a:solidFill>
            </a:endParaRPr>
          </a:p>
        </p:txBody>
      </p:sp>
      <p:sp>
        <p:nvSpPr>
          <p:cNvPr id="40" name="Rectangle 39"/>
          <p:cNvSpPr/>
          <p:nvPr/>
        </p:nvSpPr>
        <p:spPr>
          <a:xfrm>
            <a:off x="4879975" y="1785938"/>
            <a:ext cx="1277938" cy="43815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45" name="Straight Arrow Connector 44"/>
          <p:cNvCxnSpPr>
            <a:stCxn id="38" idx="1"/>
            <a:endCxn id="365572" idx="3"/>
          </p:cNvCxnSpPr>
          <p:nvPr/>
        </p:nvCxnSpPr>
        <p:spPr>
          <a:xfrm rot="10800000" flipV="1">
            <a:off x="6221413" y="1401763"/>
            <a:ext cx="447675" cy="600075"/>
          </a:xfrm>
          <a:prstGeom prst="straightConnector1">
            <a:avLst/>
          </a:prstGeom>
          <a:ln w="190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6815138" y="1895475"/>
            <a:ext cx="2811462" cy="10588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b="1" dirty="0">
                <a:solidFill>
                  <a:srgbClr val="0000CC"/>
                </a:solidFill>
              </a:rPr>
              <a:t>We use the Contrast Divergence to learn the model distribution </a:t>
            </a:r>
            <a:r>
              <a:rPr lang="en-US" altLang="zh-CN" sz="1600" b="1" i="1" dirty="0">
                <a:solidFill>
                  <a:srgbClr val="0000CC"/>
                </a:solidFill>
              </a:rPr>
              <a:t>P</a:t>
            </a:r>
            <a:r>
              <a:rPr lang="en-US" altLang="zh-CN" sz="1600" b="1" i="1" baseline="-25000" dirty="0">
                <a:solidFill>
                  <a:srgbClr val="0000CC"/>
                </a:solidFill>
              </a:rPr>
              <a:t>M</a:t>
            </a:r>
            <a:endParaRPr lang="zh-CN" altLang="en-US" sz="1600" b="1" i="1" baseline="-25000" dirty="0">
              <a:solidFill>
                <a:srgbClr val="0000CC"/>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par>
                                <p:cTn id="8" presetID="3" presetClass="entr" presetSubtype="1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blinds(horizontal)">
                                      <p:cBhvr>
                                        <p:cTn id="10" dur="500"/>
                                        <p:tgtEl>
                                          <p:spTgt spid="2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blinds(horizontal)">
                                      <p:cBhvr>
                                        <p:cTn id="13" dur="500"/>
                                        <p:tgtEl>
                                          <p:spTgt spid="2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blinds(horizontal)">
                                      <p:cBhvr>
                                        <p:cTn id="16" dur="500"/>
                                        <p:tgtEl>
                                          <p:spTgt spid="38"/>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blinds(horizontal)">
                                      <p:cBhvr>
                                        <p:cTn id="19" dur="500"/>
                                        <p:tgtEl>
                                          <p:spTgt spid="40"/>
                                        </p:tgtEl>
                                      </p:cBhvr>
                                    </p:animEffect>
                                  </p:childTnLst>
                                </p:cTn>
                              </p:par>
                              <p:par>
                                <p:cTn id="20" presetID="3" presetClass="entr" presetSubtype="10" fill="hold"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blinds(horizontal)">
                                      <p:cBhvr>
                                        <p:cTn id="22" dur="500"/>
                                        <p:tgtEl>
                                          <p:spTgt spid="45"/>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blinds(horizontal)">
                                      <p:cBhvr>
                                        <p:cTn id="25" dur="500"/>
                                        <p:tgtEl>
                                          <p:spTgt spid="48"/>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blinds(horizontal)">
                                      <p:cBhvr>
                                        <p:cTn id="30" dur="500"/>
                                        <p:tgtEl>
                                          <p:spTgt spid="19"/>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blinds(horizontal)">
                                      <p:cBhvr>
                                        <p:cTn id="33" dur="500"/>
                                        <p:tgtEl>
                                          <p:spTgt spid="21"/>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blinds(horizontal)">
                                      <p:cBhvr>
                                        <p:cTn id="3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2" grpId="0" animBg="1"/>
      <p:bldP spid="23" grpId="0" animBg="1"/>
      <p:bldP spid="25" grpId="0"/>
      <p:bldP spid="38" grpId="0"/>
      <p:bldP spid="40" grpId="0" animBg="1"/>
      <p:bldP spid="4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zh-CN" smtClean="0"/>
              <a:t>Link Semantic Analysis</a:t>
            </a:r>
            <a:endParaRPr lang="zh-CN" altLang="en-US" smtClean="0"/>
          </a:p>
        </p:txBody>
      </p:sp>
      <p:sp>
        <p:nvSpPr>
          <p:cNvPr id="14339" name="Content Placeholder 2"/>
          <p:cNvSpPr>
            <a:spLocks noGrp="1"/>
          </p:cNvSpPr>
          <p:nvPr>
            <p:ph idx="1"/>
          </p:nvPr>
        </p:nvSpPr>
        <p:spPr/>
        <p:txBody>
          <a:bodyPr/>
          <a:lstStyle/>
          <a:p>
            <a:r>
              <a:rPr lang="en-US" altLang="zh-CN" sz="2800" smtClean="0"/>
              <a:t>Link category annotation</a:t>
            </a:r>
          </a:p>
          <a:p>
            <a:pPr lvl="1"/>
            <a:r>
              <a:rPr lang="en-US" altLang="zh-CN" sz="2400" smtClean="0"/>
              <a:t>First we calculate </a:t>
            </a:r>
          </a:p>
          <a:p>
            <a:pPr lvl="1"/>
            <a:r>
              <a:rPr lang="en-US" altLang="zh-CN" sz="2400" smtClean="0"/>
              <a:t>Then we estimate the probability </a:t>
            </a:r>
            <a:r>
              <a:rPr lang="en-US" altLang="zh-CN" sz="2400" i="1" smtClean="0"/>
              <a:t>p</a:t>
            </a:r>
            <a:r>
              <a:rPr lang="en-US" altLang="zh-CN" sz="2400" smtClean="0"/>
              <a:t>(</a:t>
            </a:r>
            <a:r>
              <a:rPr lang="en-US" altLang="zh-CN" sz="2400" i="1" smtClean="0"/>
              <a:t>c</a:t>
            </a:r>
            <a:r>
              <a:rPr lang="en-US" altLang="zh-CN" sz="2400" smtClean="0"/>
              <a:t>|</a:t>
            </a:r>
            <a:r>
              <a:rPr lang="en-US" altLang="zh-CN" sz="2400" i="1" smtClean="0"/>
              <a:t>e</a:t>
            </a:r>
            <a:r>
              <a:rPr lang="en-US" altLang="zh-CN" sz="2400" smtClean="0"/>
              <a:t>) by a mean field algorithm</a:t>
            </a:r>
          </a:p>
          <a:p>
            <a:r>
              <a:rPr lang="en-US" altLang="zh-CN" sz="2800" smtClean="0"/>
              <a:t>Link influence estimation</a:t>
            </a:r>
          </a:p>
          <a:p>
            <a:pPr lvl="1"/>
            <a:r>
              <a:rPr lang="en-US" altLang="zh-CN" sz="2400" smtClean="0"/>
              <a:t>Estimate influence by KL divergence</a:t>
            </a:r>
          </a:p>
          <a:p>
            <a:pPr lvl="1"/>
            <a:endParaRPr lang="en-US" altLang="zh-CN" sz="4400" smtClean="0"/>
          </a:p>
          <a:p>
            <a:pPr lvl="1"/>
            <a:r>
              <a:rPr lang="en-US" altLang="zh-CN" sz="2400" smtClean="0"/>
              <a:t>An alternative way is to generate the influence score by a Gaussian distribution, thus</a:t>
            </a:r>
            <a:endParaRPr lang="zh-CN" altLang="en-US" sz="2400" smtClean="0"/>
          </a:p>
        </p:txBody>
      </p:sp>
      <p:pic>
        <p:nvPicPr>
          <p:cNvPr id="14340" name="Picture 3"/>
          <p:cNvPicPr>
            <a:picLocks noChangeAspect="1" noChangeArrowheads="1"/>
          </p:cNvPicPr>
          <p:nvPr/>
        </p:nvPicPr>
        <p:blipFill>
          <a:blip r:embed="rId3" cstate="print"/>
          <a:srcRect/>
          <a:stretch>
            <a:fillRect/>
          </a:stretch>
        </p:blipFill>
        <p:spPr bwMode="auto">
          <a:xfrm>
            <a:off x="3784600" y="1712913"/>
            <a:ext cx="2905125" cy="514350"/>
          </a:xfrm>
          <a:prstGeom prst="rect">
            <a:avLst/>
          </a:prstGeom>
          <a:noFill/>
          <a:ln w="9525">
            <a:noFill/>
            <a:miter lim="800000"/>
            <a:headEnd/>
            <a:tailEnd/>
          </a:ln>
        </p:spPr>
      </p:pic>
      <p:pic>
        <p:nvPicPr>
          <p:cNvPr id="14341" name="Picture 4"/>
          <p:cNvPicPr>
            <a:picLocks noChangeAspect="1" noChangeArrowheads="1"/>
          </p:cNvPicPr>
          <p:nvPr/>
        </p:nvPicPr>
        <p:blipFill>
          <a:blip r:embed="rId4" cstate="print"/>
          <a:srcRect/>
          <a:stretch>
            <a:fillRect/>
          </a:stretch>
        </p:blipFill>
        <p:spPr bwMode="auto">
          <a:xfrm>
            <a:off x="2981325" y="4013200"/>
            <a:ext cx="3248025" cy="638175"/>
          </a:xfrm>
          <a:prstGeom prst="rect">
            <a:avLst/>
          </a:prstGeom>
          <a:noFill/>
          <a:ln w="9525">
            <a:noFill/>
            <a:miter lim="800000"/>
            <a:headEnd/>
            <a:tailEnd/>
          </a:ln>
        </p:spPr>
      </p:pic>
      <p:pic>
        <p:nvPicPr>
          <p:cNvPr id="14342" name="Picture 6"/>
          <p:cNvPicPr>
            <a:picLocks noChangeAspect="1" noChangeArrowheads="1"/>
          </p:cNvPicPr>
          <p:nvPr/>
        </p:nvPicPr>
        <p:blipFill>
          <a:blip r:embed="rId5" cstate="print"/>
          <a:srcRect/>
          <a:stretch>
            <a:fillRect/>
          </a:stretch>
        </p:blipFill>
        <p:spPr bwMode="auto">
          <a:xfrm>
            <a:off x="2908300" y="5583238"/>
            <a:ext cx="3752850" cy="666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en-US" altLang="zh-CN" smtClean="0"/>
              <a:t>Outline</a:t>
            </a:r>
          </a:p>
        </p:txBody>
      </p:sp>
      <p:sp>
        <p:nvSpPr>
          <p:cNvPr id="15363" name="内容占位符 2"/>
          <p:cNvSpPr>
            <a:spLocks noGrp="1"/>
          </p:cNvSpPr>
          <p:nvPr>
            <p:ph idx="1"/>
          </p:nvPr>
        </p:nvSpPr>
        <p:spPr>
          <a:xfrm>
            <a:off x="534988" y="1603375"/>
            <a:ext cx="8955087" cy="4522788"/>
          </a:xfrm>
        </p:spPr>
        <p:txBody>
          <a:bodyPr/>
          <a:lstStyle/>
          <a:p>
            <a:pPr>
              <a:spcBef>
                <a:spcPts val="1200"/>
              </a:spcBef>
            </a:pPr>
            <a:r>
              <a:rPr lang="en-US" altLang="zh-CN" smtClean="0"/>
              <a:t>Previous Work</a:t>
            </a:r>
          </a:p>
          <a:p>
            <a:pPr>
              <a:spcBef>
                <a:spcPts val="1200"/>
              </a:spcBef>
            </a:pPr>
            <a:r>
              <a:rPr lang="en-US" altLang="zh-CN" smtClean="0"/>
              <a:t>Our Approach</a:t>
            </a:r>
          </a:p>
          <a:p>
            <a:pPr lvl="1">
              <a:spcBef>
                <a:spcPts val="1200"/>
              </a:spcBef>
            </a:pPr>
            <a:r>
              <a:rPr lang="en-US" altLang="zh-CN" smtClean="0"/>
              <a:t>Pairwise Restricted Boltzmann Machines (PRBMs)</a:t>
            </a:r>
          </a:p>
          <a:p>
            <a:pPr>
              <a:spcBef>
                <a:spcPts val="1200"/>
              </a:spcBef>
            </a:pPr>
            <a:r>
              <a:rPr lang="en-US" altLang="zh-CN" smtClean="0">
                <a:solidFill>
                  <a:srgbClr val="C00000"/>
                </a:solidFill>
              </a:rPr>
              <a:t>Experimental Results</a:t>
            </a:r>
          </a:p>
          <a:p>
            <a:pPr>
              <a:spcBef>
                <a:spcPts val="1200"/>
              </a:spcBef>
            </a:pPr>
            <a:r>
              <a:rPr lang="en-US" altLang="zh-CN" smtClean="0"/>
              <a:t>Conclusion &amp; Future Work</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zh-CN" sz="3200" smtClean="0"/>
              <a:t>Experimental Setting</a:t>
            </a:r>
          </a:p>
        </p:txBody>
      </p:sp>
      <p:sp>
        <p:nvSpPr>
          <p:cNvPr id="16387" name="Rectangle 3"/>
          <p:cNvSpPr>
            <a:spLocks noGrp="1" noChangeArrowheads="1"/>
          </p:cNvSpPr>
          <p:nvPr>
            <p:ph type="body" sz="half" idx="1"/>
          </p:nvPr>
        </p:nvSpPr>
        <p:spPr>
          <a:xfrm>
            <a:off x="495300" y="1341438"/>
            <a:ext cx="8435975" cy="4525962"/>
          </a:xfrm>
        </p:spPr>
        <p:txBody>
          <a:bodyPr/>
          <a:lstStyle/>
          <a:p>
            <a:r>
              <a:rPr lang="en-US" altLang="zh-CN" smtClean="0"/>
              <a:t>Data sets</a:t>
            </a:r>
          </a:p>
          <a:p>
            <a:pPr lvl="1"/>
            <a:r>
              <a:rPr lang="en-US" altLang="zh-CN" smtClean="0"/>
              <a:t>Arnetminer data: 978,504 papers, 14M citations</a:t>
            </a:r>
          </a:p>
          <a:p>
            <a:pPr lvl="1"/>
            <a:r>
              <a:rPr lang="en-US" altLang="zh-CN" smtClean="0"/>
              <a:t>Wikipedia: 14K “article” pages and 25 K links</a:t>
            </a:r>
          </a:p>
          <a:p>
            <a:r>
              <a:rPr lang="en-US" altLang="zh-CN" smtClean="0"/>
              <a:t>Evaluation measures </a:t>
            </a:r>
          </a:p>
          <a:p>
            <a:pPr lvl="1"/>
            <a:r>
              <a:rPr lang="en-US" altLang="zh-CN" smtClean="0"/>
              <a:t>Link categorization accuracy</a:t>
            </a:r>
          </a:p>
          <a:p>
            <a:pPr lvl="1"/>
            <a:r>
              <a:rPr lang="en-US" altLang="zh-CN" smtClean="0"/>
              <a:t>Topical analysis</a:t>
            </a:r>
          </a:p>
          <a:p>
            <a:r>
              <a:rPr lang="en-US" altLang="zh-CN" smtClean="0"/>
              <a:t>Baselines:</a:t>
            </a:r>
          </a:p>
          <a:p>
            <a:pPr lvl="1"/>
            <a:r>
              <a:rPr lang="en-US" altLang="zh-CN" smtClean="0"/>
              <a:t>SVM+LDA</a:t>
            </a:r>
          </a:p>
          <a:p>
            <a:pPr lvl="1"/>
            <a:r>
              <a:rPr lang="en-US" altLang="zh-CN" smtClean="0"/>
              <a:t>SVM+RBM</a:t>
            </a:r>
          </a:p>
          <a:p>
            <a:pPr>
              <a:buFontTx/>
              <a:buNone/>
            </a:pPr>
            <a:endParaRPr lang="en-US" altLang="zh-CN" smtClean="0"/>
          </a:p>
        </p:txBody>
      </p:sp>
    </p:spTree>
  </p:cSld>
  <p:clrMapOvr>
    <a:masterClrMapping/>
  </p:clrMapOvr>
  <p:transition advTm="43187"/>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zh-CN" smtClean="0"/>
              <a:t>Accuracy of Link Categorization</a:t>
            </a:r>
            <a:endParaRPr lang="zh-CN" altLang="en-US" smtClean="0"/>
          </a:p>
        </p:txBody>
      </p:sp>
      <p:pic>
        <p:nvPicPr>
          <p:cNvPr id="17411" name="Picture 3"/>
          <p:cNvPicPr>
            <a:picLocks noChangeAspect="1" noChangeArrowheads="1"/>
          </p:cNvPicPr>
          <p:nvPr/>
        </p:nvPicPr>
        <p:blipFill>
          <a:blip r:embed="rId3" cstate="print"/>
          <a:srcRect/>
          <a:stretch>
            <a:fillRect/>
          </a:stretch>
        </p:blipFill>
        <p:spPr bwMode="auto">
          <a:xfrm>
            <a:off x="754063" y="1128713"/>
            <a:ext cx="6437312" cy="5476875"/>
          </a:xfrm>
          <a:prstGeom prst="rect">
            <a:avLst/>
          </a:prstGeom>
          <a:noFill/>
          <a:ln w="9525">
            <a:noFill/>
            <a:miter lim="800000"/>
            <a:headEnd/>
            <a:tailEnd/>
          </a:ln>
        </p:spPr>
      </p:pic>
      <p:sp>
        <p:nvSpPr>
          <p:cNvPr id="7" name="Rectangle 6"/>
          <p:cNvSpPr/>
          <p:nvPr/>
        </p:nvSpPr>
        <p:spPr>
          <a:xfrm>
            <a:off x="7326313" y="4122738"/>
            <a:ext cx="2495550" cy="23002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ts val="600"/>
              </a:spcBef>
              <a:defRPr/>
            </a:pPr>
            <a:r>
              <a:rPr lang="en-US" altLang="zh-CN" sz="1600" b="1" dirty="0" err="1">
                <a:solidFill>
                  <a:srgbClr val="0000CC"/>
                </a:solidFill>
              </a:rPr>
              <a:t>gPRBM</a:t>
            </a:r>
            <a:r>
              <a:rPr lang="en-US" altLang="zh-CN" sz="1600" b="1" dirty="0">
                <a:solidFill>
                  <a:srgbClr val="0000CC"/>
                </a:solidFill>
              </a:rPr>
              <a:t>: </a:t>
            </a:r>
            <a:r>
              <a:rPr lang="en-US" altLang="zh-CN" sz="1600" b="1" dirty="0">
                <a:solidFill>
                  <a:schemeClr val="tx1"/>
                </a:solidFill>
              </a:rPr>
              <a:t>our approach with generative learning</a:t>
            </a:r>
          </a:p>
          <a:p>
            <a:pPr>
              <a:spcBef>
                <a:spcPts val="600"/>
              </a:spcBef>
              <a:defRPr/>
            </a:pPr>
            <a:r>
              <a:rPr lang="en-US" altLang="zh-CN" sz="1600" b="1" dirty="0" err="1">
                <a:solidFill>
                  <a:srgbClr val="0000CC"/>
                </a:solidFill>
              </a:rPr>
              <a:t>dPRBM</a:t>
            </a:r>
            <a:r>
              <a:rPr lang="en-US" altLang="zh-CN" sz="1600" b="1" dirty="0">
                <a:solidFill>
                  <a:srgbClr val="0000CC"/>
                </a:solidFill>
              </a:rPr>
              <a:t>: </a:t>
            </a:r>
            <a:r>
              <a:rPr lang="en-US" altLang="zh-CN" sz="1600" b="1" dirty="0">
                <a:solidFill>
                  <a:schemeClr val="tx1"/>
                </a:solidFill>
              </a:rPr>
              <a:t>our approach with discriminative learning</a:t>
            </a:r>
          </a:p>
          <a:p>
            <a:pPr>
              <a:spcBef>
                <a:spcPts val="600"/>
              </a:spcBef>
              <a:defRPr/>
            </a:pPr>
            <a:r>
              <a:rPr lang="en-US" altLang="zh-CN" sz="1600" b="1" dirty="0" err="1">
                <a:solidFill>
                  <a:srgbClr val="0000CC"/>
                </a:solidFill>
              </a:rPr>
              <a:t>hPRBM</a:t>
            </a:r>
            <a:r>
              <a:rPr lang="en-US" altLang="zh-CN" sz="1600" b="1" dirty="0">
                <a:solidFill>
                  <a:srgbClr val="0000CC"/>
                </a:solidFill>
              </a:rPr>
              <a:t>: </a:t>
            </a:r>
            <a:r>
              <a:rPr lang="en-US" altLang="zh-CN" sz="1600" b="1" dirty="0">
                <a:solidFill>
                  <a:schemeClr val="tx1"/>
                </a:solidFill>
              </a:rPr>
              <a:t>our approach with hybrid learning</a:t>
            </a:r>
          </a:p>
          <a:p>
            <a:pPr>
              <a:spcBef>
                <a:spcPts val="600"/>
              </a:spcBef>
              <a:defRPr/>
            </a:pPr>
            <a:endParaRPr lang="zh-CN" altLang="en-US" sz="1600" b="1" i="1" baseline="30000" dirty="0">
              <a:solidFill>
                <a:srgbClr val="0000CC"/>
              </a:solidFill>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zh-CN" smtClean="0"/>
              <a:t>Category-Topic Mixture</a:t>
            </a:r>
            <a:endParaRPr lang="zh-CN" altLang="en-US" smtClean="0"/>
          </a:p>
        </p:txBody>
      </p:sp>
      <p:pic>
        <p:nvPicPr>
          <p:cNvPr id="18435" name="Picture 3"/>
          <p:cNvPicPr>
            <a:picLocks noChangeAspect="1" noChangeArrowheads="1"/>
          </p:cNvPicPr>
          <p:nvPr/>
        </p:nvPicPr>
        <p:blipFill>
          <a:blip r:embed="rId3" cstate="print"/>
          <a:srcRect/>
          <a:stretch>
            <a:fillRect/>
          </a:stretch>
        </p:blipFill>
        <p:spPr bwMode="auto">
          <a:xfrm>
            <a:off x="1557338" y="1274763"/>
            <a:ext cx="6596062" cy="531971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zh-CN" smtClean="0"/>
              <a:t>Example Analysis</a:t>
            </a:r>
            <a:endParaRPr lang="zh-CN" altLang="en-US" smtClean="0"/>
          </a:p>
        </p:txBody>
      </p:sp>
      <p:pic>
        <p:nvPicPr>
          <p:cNvPr id="19459" name="Picture 2"/>
          <p:cNvPicPr>
            <a:picLocks noChangeAspect="1" noChangeArrowheads="1"/>
          </p:cNvPicPr>
          <p:nvPr/>
        </p:nvPicPr>
        <p:blipFill>
          <a:blip r:embed="rId3" cstate="print"/>
          <a:srcRect/>
          <a:stretch>
            <a:fillRect/>
          </a:stretch>
        </p:blipFill>
        <p:spPr bwMode="auto">
          <a:xfrm>
            <a:off x="1520825" y="1201738"/>
            <a:ext cx="6900863" cy="51943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en-US" altLang="zh-CN" smtClean="0"/>
              <a:t>Outline</a:t>
            </a:r>
          </a:p>
        </p:txBody>
      </p:sp>
      <p:sp>
        <p:nvSpPr>
          <p:cNvPr id="20483" name="内容占位符 2"/>
          <p:cNvSpPr>
            <a:spLocks noGrp="1"/>
          </p:cNvSpPr>
          <p:nvPr>
            <p:ph idx="1"/>
          </p:nvPr>
        </p:nvSpPr>
        <p:spPr>
          <a:xfrm>
            <a:off x="534988" y="1603375"/>
            <a:ext cx="8955087" cy="4522788"/>
          </a:xfrm>
        </p:spPr>
        <p:txBody>
          <a:bodyPr/>
          <a:lstStyle/>
          <a:p>
            <a:pPr>
              <a:spcBef>
                <a:spcPts val="1200"/>
              </a:spcBef>
            </a:pPr>
            <a:r>
              <a:rPr lang="en-US" altLang="zh-CN" smtClean="0"/>
              <a:t>Previous Work</a:t>
            </a:r>
          </a:p>
          <a:p>
            <a:pPr>
              <a:spcBef>
                <a:spcPts val="1200"/>
              </a:spcBef>
            </a:pPr>
            <a:r>
              <a:rPr lang="en-US" altLang="zh-CN" smtClean="0"/>
              <a:t>Our Approach</a:t>
            </a:r>
          </a:p>
          <a:p>
            <a:pPr lvl="1">
              <a:spcBef>
                <a:spcPts val="1200"/>
              </a:spcBef>
            </a:pPr>
            <a:r>
              <a:rPr lang="en-US" altLang="zh-CN" smtClean="0"/>
              <a:t>Pairwise Restricted Boltzmann Machines (PRBMs)</a:t>
            </a:r>
          </a:p>
          <a:p>
            <a:pPr>
              <a:spcBef>
                <a:spcPts val="1200"/>
              </a:spcBef>
            </a:pPr>
            <a:r>
              <a:rPr lang="en-US" altLang="zh-CN" smtClean="0"/>
              <a:t>Experimental Results</a:t>
            </a:r>
          </a:p>
          <a:p>
            <a:pPr>
              <a:spcBef>
                <a:spcPts val="1200"/>
              </a:spcBef>
            </a:pPr>
            <a:r>
              <a:rPr lang="en-US" altLang="zh-CN" smtClean="0">
                <a:solidFill>
                  <a:srgbClr val="C00000"/>
                </a:solidFill>
              </a:rPr>
              <a:t>Conclusion &amp; Future Work</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en-US" altLang="zh-CN" smtClean="0">
                <a:solidFill>
                  <a:schemeClr val="tx1"/>
                </a:solidFill>
              </a:rPr>
              <a:t>Conclusion &amp; Future Work</a:t>
            </a:r>
          </a:p>
        </p:txBody>
      </p:sp>
      <p:sp>
        <p:nvSpPr>
          <p:cNvPr id="21507" name="内容占位符 2"/>
          <p:cNvSpPr>
            <a:spLocks noGrp="1"/>
          </p:cNvSpPr>
          <p:nvPr>
            <p:ph idx="1"/>
          </p:nvPr>
        </p:nvSpPr>
        <p:spPr/>
        <p:txBody>
          <a:bodyPr/>
          <a:lstStyle/>
          <a:p>
            <a:pPr>
              <a:spcBef>
                <a:spcPts val="1200"/>
              </a:spcBef>
            </a:pPr>
            <a:r>
              <a:rPr lang="en-US" altLang="zh-CN" sz="2800" smtClean="0"/>
              <a:t>Concluding remarks</a:t>
            </a:r>
          </a:p>
          <a:p>
            <a:pPr lvl="1">
              <a:spcBef>
                <a:spcPts val="1200"/>
              </a:spcBef>
            </a:pPr>
            <a:r>
              <a:rPr lang="en-US" altLang="zh-CN" sz="2400" smtClean="0"/>
              <a:t>Investigate the problem of quantifying link semantics on the Web</a:t>
            </a:r>
          </a:p>
          <a:p>
            <a:pPr lvl="1">
              <a:spcBef>
                <a:spcPts val="1200"/>
              </a:spcBef>
            </a:pPr>
            <a:r>
              <a:rPr lang="en-US" altLang="zh-CN" sz="2400" smtClean="0"/>
              <a:t>Propose a Pairwise Restricted Boltzmann Machines to solve this problem</a:t>
            </a:r>
          </a:p>
          <a:p>
            <a:pPr>
              <a:spcBef>
                <a:spcPts val="1200"/>
              </a:spcBef>
            </a:pPr>
            <a:r>
              <a:rPr lang="en-US" altLang="zh-CN" sz="2800" smtClean="0"/>
              <a:t>Future Work</a:t>
            </a:r>
          </a:p>
          <a:p>
            <a:pPr lvl="1">
              <a:spcBef>
                <a:spcPts val="1200"/>
              </a:spcBef>
            </a:pPr>
            <a:r>
              <a:rPr lang="en-US" altLang="zh-CN" sz="2400" smtClean="0"/>
              <a:t>Semantic analysis over </a:t>
            </a:r>
            <a:r>
              <a:rPr lang="en-US" altLang="zh-CN" sz="2400" smtClean="0">
                <a:solidFill>
                  <a:srgbClr val="C00000"/>
                </a:solidFill>
              </a:rPr>
              <a:t>social relationships</a:t>
            </a:r>
          </a:p>
          <a:p>
            <a:pPr lvl="1">
              <a:spcBef>
                <a:spcPts val="1200"/>
              </a:spcBef>
            </a:pPr>
            <a:r>
              <a:rPr lang="en-US" altLang="zh-CN" sz="2400" smtClean="0">
                <a:solidFill>
                  <a:srgbClr val="C00000"/>
                </a:solidFill>
              </a:rPr>
              <a:t>Correlation</a:t>
            </a:r>
            <a:r>
              <a:rPr lang="en-US" altLang="zh-CN" sz="2400" smtClean="0"/>
              <a:t> between the link semantics and the information propagation</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ctrTitle"/>
          </p:nvPr>
        </p:nvSpPr>
        <p:spPr>
          <a:xfrm>
            <a:off x="742950" y="2078038"/>
            <a:ext cx="8420100" cy="1470025"/>
          </a:xfrm>
        </p:spPr>
        <p:txBody>
          <a:bodyPr/>
          <a:lstStyle/>
          <a:p>
            <a:pPr eaLnBrk="1" hangingPunct="1"/>
            <a:r>
              <a:rPr lang="en-US" altLang="zh-CN" smtClean="0"/>
              <a:t>Thanks!</a:t>
            </a:r>
          </a:p>
        </p:txBody>
      </p:sp>
      <p:sp>
        <p:nvSpPr>
          <p:cNvPr id="22531" name="Rectangle 5"/>
          <p:cNvSpPr>
            <a:spLocks noGrp="1" noChangeArrowheads="1"/>
          </p:cNvSpPr>
          <p:nvPr>
            <p:ph type="subTitle" idx="1"/>
          </p:nvPr>
        </p:nvSpPr>
        <p:spPr>
          <a:xfrm>
            <a:off x="1485900" y="3355975"/>
            <a:ext cx="6934200" cy="2282825"/>
          </a:xfrm>
        </p:spPr>
        <p:txBody>
          <a:bodyPr/>
          <a:lstStyle/>
          <a:p>
            <a:pPr eaLnBrk="1" hangingPunct="1"/>
            <a:r>
              <a:rPr lang="en-US" altLang="zh-CN" dirty="0" smtClean="0"/>
              <a:t>Q&amp;A</a:t>
            </a:r>
          </a:p>
          <a:p>
            <a:pPr eaLnBrk="1" hangingPunct="1"/>
            <a:r>
              <a:rPr lang="en-US" altLang="zh-CN" sz="2400" dirty="0" smtClean="0"/>
              <a:t>HP: </a:t>
            </a:r>
            <a:r>
              <a:rPr lang="en-US" altLang="zh-CN" sz="2400" dirty="0" smtClean="0">
                <a:hlinkClick r:id="rId2"/>
              </a:rPr>
              <a:t>http://keg.cs.tsinghua.edu.cn/persons/tj/</a:t>
            </a:r>
            <a:r>
              <a:rPr lang="zh-CN" altLang="en-US" sz="2400" dirty="0" smtClean="0"/>
              <a:t> </a:t>
            </a:r>
            <a:endParaRPr lang="en-US" altLang="zh-CN" sz="2400" dirty="0"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zh-CN" smtClean="0"/>
              <a:t>Motivation</a:t>
            </a:r>
            <a:endParaRPr lang="zh-CN" altLang="en-US" smtClean="0"/>
          </a:p>
        </p:txBody>
      </p:sp>
      <p:sp>
        <p:nvSpPr>
          <p:cNvPr id="6147" name="Content Placeholder 2"/>
          <p:cNvSpPr>
            <a:spLocks noGrp="1"/>
          </p:cNvSpPr>
          <p:nvPr>
            <p:ph idx="1"/>
          </p:nvPr>
        </p:nvSpPr>
        <p:spPr>
          <a:xfrm>
            <a:off x="350838" y="1457325"/>
            <a:ext cx="9139237" cy="4668838"/>
          </a:xfrm>
        </p:spPr>
        <p:txBody>
          <a:bodyPr/>
          <a:lstStyle/>
          <a:p>
            <a:r>
              <a:rPr lang="en-US" altLang="zh-CN" sz="2800" smtClean="0"/>
              <a:t>Web users create links with significantly different intentions</a:t>
            </a:r>
          </a:p>
          <a:p>
            <a:r>
              <a:rPr lang="en-US" altLang="zh-CN" sz="2800" smtClean="0"/>
              <a:t>Understanding of the category and the influence of each link can benefit many applications, e.g.,</a:t>
            </a:r>
          </a:p>
          <a:p>
            <a:pPr lvl="1"/>
            <a:r>
              <a:rPr lang="en-US" altLang="zh-CN" sz="2400" smtClean="0"/>
              <a:t>Expert finding</a:t>
            </a:r>
          </a:p>
          <a:p>
            <a:pPr lvl="1"/>
            <a:r>
              <a:rPr lang="en-US" altLang="zh-CN" sz="2400" smtClean="0"/>
              <a:t>Collaborator finding</a:t>
            </a:r>
          </a:p>
          <a:p>
            <a:pPr lvl="1"/>
            <a:r>
              <a:rPr lang="en-US" altLang="zh-CN" sz="2400" smtClean="0"/>
              <a:t>New friends recommendation</a:t>
            </a:r>
          </a:p>
          <a:p>
            <a:pPr lvl="1"/>
            <a:r>
              <a:rPr lang="en-US" altLang="zh-CN" sz="2400" smtClean="0"/>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8099" name="Picture 3"/>
          <p:cNvPicPr>
            <a:picLocks noChangeAspect="1" noChangeArrowheads="1"/>
          </p:cNvPicPr>
          <p:nvPr/>
        </p:nvPicPr>
        <p:blipFill>
          <a:blip r:embed="rId5" cstate="print"/>
          <a:srcRect/>
          <a:stretch>
            <a:fillRect/>
          </a:stretch>
        </p:blipFill>
        <p:spPr bwMode="auto">
          <a:xfrm>
            <a:off x="5537200" y="3444875"/>
            <a:ext cx="4344988" cy="2195513"/>
          </a:xfrm>
          <a:prstGeom prst="rect">
            <a:avLst/>
          </a:prstGeom>
          <a:noFill/>
          <a:ln w="9525">
            <a:noFill/>
            <a:miter lim="800000"/>
            <a:headEnd/>
            <a:tailEnd/>
          </a:ln>
        </p:spPr>
      </p:pic>
      <p:sp>
        <p:nvSpPr>
          <p:cNvPr id="11" name="Rectangle 10"/>
          <p:cNvSpPr/>
          <p:nvPr/>
        </p:nvSpPr>
        <p:spPr>
          <a:xfrm>
            <a:off x="6413500" y="6167438"/>
            <a:ext cx="2665413" cy="4016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b="1" dirty="0">
                <a:solidFill>
                  <a:schemeClr val="tx1"/>
                </a:solidFill>
              </a:rPr>
              <a:t>Original citation network</a:t>
            </a:r>
            <a:endParaRPr lang="zh-CN" altLang="en-US" sz="1600" b="1" dirty="0">
              <a:solidFill>
                <a:schemeClr val="tx1"/>
              </a:solidFill>
            </a:endParaRPr>
          </a:p>
        </p:txBody>
      </p:sp>
      <p:sp>
        <p:nvSpPr>
          <p:cNvPr id="12" name="Rectangle 11"/>
          <p:cNvSpPr/>
          <p:nvPr/>
        </p:nvSpPr>
        <p:spPr>
          <a:xfrm>
            <a:off x="1119188" y="6167438"/>
            <a:ext cx="3067050" cy="4016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b="1" dirty="0">
                <a:solidFill>
                  <a:schemeClr val="tx1"/>
                </a:solidFill>
              </a:rPr>
              <a:t>Semantic citation network</a:t>
            </a:r>
            <a:endParaRPr lang="zh-CN" altLang="en-US" sz="1600" b="1" dirty="0">
              <a:solidFill>
                <a:schemeClr val="tx1"/>
              </a:solidFill>
            </a:endParaRPr>
          </a:p>
        </p:txBody>
      </p:sp>
      <p:sp>
        <p:nvSpPr>
          <p:cNvPr id="1030" name="标题 1"/>
          <p:cNvSpPr>
            <a:spLocks noGrp="1"/>
          </p:cNvSpPr>
          <p:nvPr>
            <p:ph type="title"/>
          </p:nvPr>
        </p:nvSpPr>
        <p:spPr/>
        <p:txBody>
          <a:bodyPr/>
          <a:lstStyle/>
          <a:p>
            <a:r>
              <a:rPr lang="en-US" altLang="zh-CN" smtClean="0"/>
              <a:t>Examples </a:t>
            </a:r>
            <a:r>
              <a:rPr lang="en-US" altLang="zh-CN" sz="2800" smtClean="0"/>
              <a:t>– Topic distribution analysis over citations</a:t>
            </a:r>
            <a:endParaRPr lang="zh-CN" altLang="en-US" smtClean="0"/>
          </a:p>
        </p:txBody>
      </p:sp>
      <p:graphicFrame>
        <p:nvGraphicFramePr>
          <p:cNvPr id="1026" name="Object 2"/>
          <p:cNvGraphicFramePr>
            <a:graphicFrameLocks noChangeAspect="1"/>
          </p:cNvGraphicFramePr>
          <p:nvPr/>
        </p:nvGraphicFramePr>
        <p:xfrm>
          <a:off x="620713" y="1639888"/>
          <a:ext cx="2476500" cy="1576387"/>
        </p:xfrm>
        <a:graphic>
          <a:graphicData uri="http://schemas.openxmlformats.org/presentationml/2006/ole">
            <p:oleObj spid="_x0000_s1026" name="CorelDRAW" r:id="rId6" imgW="2099880" imgH="1450080" progId="">
              <p:embed/>
            </p:oleObj>
          </a:graphicData>
        </a:graphic>
      </p:graphicFrame>
      <p:sp>
        <p:nvSpPr>
          <p:cNvPr id="1031" name="Text Box 10"/>
          <p:cNvSpPr txBox="1">
            <a:spLocks noChangeArrowheads="1"/>
          </p:cNvSpPr>
          <p:nvPr/>
        </p:nvSpPr>
        <p:spPr bwMode="auto">
          <a:xfrm>
            <a:off x="0" y="1201738"/>
            <a:ext cx="1898650" cy="400050"/>
          </a:xfrm>
          <a:prstGeom prst="rect">
            <a:avLst/>
          </a:prstGeom>
          <a:noFill/>
          <a:ln w="9525">
            <a:noFill/>
            <a:miter lim="800000"/>
            <a:headEnd/>
            <a:tailEnd/>
          </a:ln>
        </p:spPr>
        <p:txBody>
          <a:bodyPr>
            <a:spAutoFit/>
          </a:bodyPr>
          <a:lstStyle/>
          <a:p>
            <a:pPr>
              <a:spcBef>
                <a:spcPct val="50000"/>
              </a:spcBef>
            </a:pPr>
            <a:r>
              <a:rPr lang="en-US" altLang="zh-CN" b="1"/>
              <a:t>Researcher A</a:t>
            </a:r>
          </a:p>
        </p:txBody>
      </p:sp>
      <p:sp>
        <p:nvSpPr>
          <p:cNvPr id="1032" name="AutoShape 15"/>
          <p:cNvSpPr>
            <a:spLocks noChangeArrowheads="1"/>
          </p:cNvSpPr>
          <p:nvPr/>
        </p:nvSpPr>
        <p:spPr bwMode="auto">
          <a:xfrm>
            <a:off x="2835275" y="1128713"/>
            <a:ext cx="4856163" cy="1204912"/>
          </a:xfrm>
          <a:prstGeom prst="cloudCallout">
            <a:avLst>
              <a:gd name="adj1" fmla="val -63722"/>
              <a:gd name="adj2" fmla="val 9921"/>
            </a:avLst>
          </a:prstGeom>
          <a:noFill/>
          <a:ln w="9525">
            <a:solidFill>
              <a:schemeClr val="bg2"/>
            </a:solidFill>
            <a:round/>
            <a:headEnd/>
            <a:tailEnd/>
          </a:ln>
        </p:spPr>
        <p:txBody>
          <a:bodyPr lIns="36000" rIns="0"/>
          <a:lstStyle/>
          <a:p>
            <a:pPr algn="ctr">
              <a:spcBef>
                <a:spcPct val="50000"/>
              </a:spcBef>
              <a:buFont typeface="Arial" charset="0"/>
              <a:buChar char="•"/>
            </a:pPr>
            <a:r>
              <a:rPr lang="en-US" altLang="zh-CN"/>
              <a:t> an in-depth understanding of the research field?</a:t>
            </a:r>
          </a:p>
        </p:txBody>
      </p:sp>
      <p:sp>
        <p:nvSpPr>
          <p:cNvPr id="1033" name="WordArt 17"/>
          <p:cNvSpPr>
            <a:spLocks noChangeArrowheads="1" noChangeShapeType="1" noTextEdit="1"/>
          </p:cNvSpPr>
          <p:nvPr/>
        </p:nvSpPr>
        <p:spPr bwMode="auto">
          <a:xfrm>
            <a:off x="7727950" y="1128713"/>
            <a:ext cx="803275" cy="985837"/>
          </a:xfrm>
          <a:prstGeom prst="rect">
            <a:avLst/>
          </a:prstGeom>
        </p:spPr>
        <p:txBody>
          <a:bodyPr wrap="none" fromWordArt="1">
            <a:prstTxWarp prst="textPlain">
              <a:avLst>
                <a:gd name="adj" fmla="val 50000"/>
              </a:avLst>
            </a:prstTxWarp>
          </a:bodyPr>
          <a:lstStyle/>
          <a:p>
            <a:pPr algn="ctr"/>
            <a:r>
              <a:rPr lang="en-US" altLang="zh-CN" sz="36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Arial Black"/>
              </a:rPr>
              <a:t>?</a:t>
            </a:r>
            <a:endParaRPr lang="zh-CN" altLang="en-US" sz="36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Arial Black"/>
            </a:endParaRPr>
          </a:p>
        </p:txBody>
      </p:sp>
      <p:sp>
        <p:nvSpPr>
          <p:cNvPr id="14" name="Rectangle 13"/>
          <p:cNvSpPr/>
          <p:nvPr/>
        </p:nvSpPr>
        <p:spPr>
          <a:xfrm>
            <a:off x="5026025" y="4451350"/>
            <a:ext cx="547688" cy="401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FF0000"/>
                </a:solidFill>
              </a:rPr>
              <a:t>VS.</a:t>
            </a:r>
            <a:endParaRPr lang="zh-CN" altLang="en-US" b="1" dirty="0">
              <a:solidFill>
                <a:srgbClr val="FF0000"/>
              </a:solidFill>
            </a:endParaRPr>
          </a:p>
        </p:txBody>
      </p:sp>
      <p:pic>
        <p:nvPicPr>
          <p:cNvPr id="82947" name="Picture 3" descr="D:\Privacy\Paper\Topic Model\citation tracing\pic\rank_example.emf"/>
          <p:cNvPicPr>
            <a:picLocks noChangeAspect="1" noChangeArrowheads="1"/>
          </p:cNvPicPr>
          <p:nvPr/>
        </p:nvPicPr>
        <p:blipFill>
          <a:blip r:embed="rId7" cstate="print"/>
          <a:srcRect/>
          <a:stretch>
            <a:fillRect/>
          </a:stretch>
        </p:blipFill>
        <p:spPr bwMode="auto">
          <a:xfrm>
            <a:off x="6350" y="2735263"/>
            <a:ext cx="9912350" cy="3833812"/>
          </a:xfrm>
          <a:prstGeom prst="rect">
            <a:avLst/>
          </a:prstGeom>
          <a:solidFill>
            <a:schemeClr val="bg1"/>
          </a:solidFill>
          <a:ln w="9525">
            <a:noFill/>
            <a:miter lim="800000"/>
            <a:headEnd/>
            <a:tailEnd/>
          </a:ln>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path" presetSubtype="0" accel="50000" decel="50000" fill="hold" nodeType="clickEffect">
                                  <p:stCondLst>
                                    <p:cond delay="0"/>
                                  </p:stCondLst>
                                  <p:childTnLst>
                                    <p:animMotion origin="layout" path="M -6.1499E-7 -3.321E-6 L -0.24439 0.00023 " pathEditMode="relative" rAng="0" ptsTypes="AA">
                                      <p:cBhvr>
                                        <p:cTn id="6" dur="1000" fill="hold"/>
                                        <p:tgtEl>
                                          <p:spTgt spid="82947"/>
                                        </p:tgtEl>
                                        <p:attrNameLst>
                                          <p:attrName>ppt_x</p:attrName>
                                          <p:attrName>ppt_y</p:attrName>
                                        </p:attrNameLst>
                                      </p:cBhvr>
                                      <p:rCtr x="-122" y="0"/>
                                    </p:animMotion>
                                  </p:childTnLst>
                                </p:cTn>
                              </p:par>
                              <p:par>
                                <p:cTn id="7" presetID="6" presetClass="emph" presetSubtype="0" fill="hold" nodeType="withEffect">
                                  <p:stCondLst>
                                    <p:cond delay="0"/>
                                  </p:stCondLst>
                                  <p:childTnLst>
                                    <p:animScale>
                                      <p:cBhvr>
                                        <p:cTn id="8" dur="1000" fill="hold"/>
                                        <p:tgtEl>
                                          <p:spTgt spid="82947"/>
                                        </p:tgtEl>
                                      </p:cBhvr>
                                      <p:by x="50000" y="50000"/>
                                    </p:animScale>
                                  </p:childTnLst>
                                </p:cTn>
                              </p:par>
                              <p:par>
                                <p:cTn id="9" presetID="3" presetClass="entr" presetSubtype="1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linds(horizontal)">
                                      <p:cBhvr>
                                        <p:cTn id="11" dur="500"/>
                                        <p:tgtEl>
                                          <p:spTgt spid="14"/>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blinds(horizontal)">
                                      <p:cBhvr>
                                        <p:cTn id="14" dur="500"/>
                                        <p:tgtEl>
                                          <p:spTgt spid="12"/>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par>
                                <p:cTn id="18" presetID="3" presetClass="entr" presetSubtype="10" fill="hold" nodeType="withEffect">
                                  <p:stCondLst>
                                    <p:cond delay="0"/>
                                  </p:stCondLst>
                                  <p:childTnLst>
                                    <p:set>
                                      <p:cBhvr>
                                        <p:cTn id="19" dur="1" fill="hold">
                                          <p:stCondLst>
                                            <p:cond delay="0"/>
                                          </p:stCondLst>
                                        </p:cTn>
                                        <p:tgtEl>
                                          <p:spTgt spid="388099"/>
                                        </p:tgtEl>
                                        <p:attrNameLst>
                                          <p:attrName>style.visibility</p:attrName>
                                        </p:attrNameLst>
                                      </p:cBhvr>
                                      <p:to>
                                        <p:strVal val="visible"/>
                                      </p:to>
                                    </p:set>
                                    <p:animEffect transition="in" filter="blinds(horizontal)">
                                      <p:cBhvr>
                                        <p:cTn id="20" dur="500"/>
                                        <p:tgtEl>
                                          <p:spTgt spid="388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3"/>
          <p:cNvPicPr>
            <a:picLocks noChangeAspect="1" noChangeArrowheads="1"/>
          </p:cNvPicPr>
          <p:nvPr/>
        </p:nvPicPr>
        <p:blipFill>
          <a:blip r:embed="rId3" cstate="print"/>
          <a:srcRect/>
          <a:stretch>
            <a:fillRect/>
          </a:stretch>
        </p:blipFill>
        <p:spPr bwMode="auto">
          <a:xfrm>
            <a:off x="1447800" y="1084263"/>
            <a:ext cx="7302500" cy="5667375"/>
          </a:xfrm>
          <a:prstGeom prst="rect">
            <a:avLst/>
          </a:prstGeom>
          <a:noFill/>
          <a:ln w="9525">
            <a:noFill/>
            <a:miter lim="800000"/>
            <a:headEnd/>
            <a:tailEnd/>
          </a:ln>
        </p:spPr>
      </p:pic>
      <p:sp>
        <p:nvSpPr>
          <p:cNvPr id="7171" name="Title 1"/>
          <p:cNvSpPr>
            <a:spLocks noGrp="1"/>
          </p:cNvSpPr>
          <p:nvPr>
            <p:ph type="title"/>
          </p:nvPr>
        </p:nvSpPr>
        <p:spPr/>
        <p:txBody>
          <a:bodyPr/>
          <a:lstStyle/>
          <a:p>
            <a:r>
              <a:rPr lang="en-US" altLang="zh-CN" smtClean="0"/>
              <a:t>Problem: Link Semantic Analysis</a:t>
            </a:r>
            <a:endParaRPr lang="zh-CN" altLang="en-US" smtClean="0"/>
          </a:p>
        </p:txBody>
      </p:sp>
      <p:sp>
        <p:nvSpPr>
          <p:cNvPr id="6" name="Oval 6"/>
          <p:cNvSpPr>
            <a:spLocks noChangeArrowheads="1"/>
          </p:cNvSpPr>
          <p:nvPr/>
        </p:nvSpPr>
        <p:spPr bwMode="auto">
          <a:xfrm>
            <a:off x="2981325" y="1238250"/>
            <a:ext cx="3906838" cy="730250"/>
          </a:xfrm>
          <a:prstGeom prst="ellipse">
            <a:avLst/>
          </a:prstGeom>
          <a:noFill/>
          <a:ln w="25400">
            <a:solidFill>
              <a:srgbClr val="FF0000"/>
            </a:solidFill>
            <a:round/>
            <a:headEnd/>
            <a:tailEnd/>
          </a:ln>
        </p:spPr>
        <p:txBody>
          <a:bodyPr wrap="none" anchor="ctr"/>
          <a:lstStyle/>
          <a:p>
            <a:endParaRPr lang="en-US" altLang="zh-CN"/>
          </a:p>
        </p:txBody>
      </p:sp>
      <p:sp>
        <p:nvSpPr>
          <p:cNvPr id="10" name="Oval 6"/>
          <p:cNvSpPr>
            <a:spLocks noChangeArrowheads="1"/>
          </p:cNvSpPr>
          <p:nvPr/>
        </p:nvSpPr>
        <p:spPr bwMode="auto">
          <a:xfrm>
            <a:off x="2689225" y="4816475"/>
            <a:ext cx="1387475" cy="547688"/>
          </a:xfrm>
          <a:prstGeom prst="ellipse">
            <a:avLst/>
          </a:prstGeom>
          <a:noFill/>
          <a:ln w="25400">
            <a:solidFill>
              <a:srgbClr val="008000"/>
            </a:solidFill>
            <a:round/>
            <a:headEnd/>
            <a:tailEnd/>
          </a:ln>
        </p:spPr>
        <p:txBody>
          <a:bodyPr wrap="none" anchor="ctr"/>
          <a:lstStyle/>
          <a:p>
            <a:endParaRPr lang="en-US" altLang="zh-CN"/>
          </a:p>
        </p:txBody>
      </p:sp>
      <p:sp>
        <p:nvSpPr>
          <p:cNvPr id="12" name="Oval 6"/>
          <p:cNvSpPr>
            <a:spLocks noChangeArrowheads="1"/>
          </p:cNvSpPr>
          <p:nvPr/>
        </p:nvSpPr>
        <p:spPr bwMode="auto">
          <a:xfrm>
            <a:off x="2397125" y="2005013"/>
            <a:ext cx="4856163" cy="474662"/>
          </a:xfrm>
          <a:prstGeom prst="ellipse">
            <a:avLst/>
          </a:prstGeom>
          <a:noFill/>
          <a:ln w="25400">
            <a:solidFill>
              <a:srgbClr val="0000CC"/>
            </a:solidFill>
            <a:round/>
            <a:headEnd/>
            <a:tailEnd/>
          </a:ln>
        </p:spPr>
        <p:txBody>
          <a:bodyPr wrap="none" anchor="ctr"/>
          <a:lstStyle/>
          <a:p>
            <a:endParaRPr lang="en-US" altLang="zh-CN">
              <a:solidFill>
                <a:srgbClr val="0000CC"/>
              </a:solidFill>
            </a:endParaRPr>
          </a:p>
        </p:txBody>
      </p:sp>
      <p:cxnSp>
        <p:nvCxnSpPr>
          <p:cNvPr id="13" name="Straight Arrow Connector 12"/>
          <p:cNvCxnSpPr>
            <a:stCxn id="14" idx="1"/>
            <a:endCxn id="6" idx="6"/>
          </p:cNvCxnSpPr>
          <p:nvPr/>
        </p:nvCxnSpPr>
        <p:spPr>
          <a:xfrm rot="10800000" flipV="1">
            <a:off x="6888163" y="1292225"/>
            <a:ext cx="584200" cy="311150"/>
          </a:xfrm>
          <a:prstGeom prst="straightConnector1">
            <a:avLst/>
          </a:prstGeom>
          <a:ln w="190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7472363" y="946150"/>
            <a:ext cx="2044700" cy="6937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800" b="1" dirty="0">
                <a:solidFill>
                  <a:srgbClr val="C00000"/>
                </a:solidFill>
              </a:rPr>
              <a:t>Topic modeling over links</a:t>
            </a:r>
            <a:endParaRPr lang="zh-CN" altLang="en-US" sz="1800" b="1" dirty="0">
              <a:solidFill>
                <a:srgbClr val="C00000"/>
              </a:solidFill>
            </a:endParaRPr>
          </a:p>
        </p:txBody>
      </p:sp>
      <p:sp>
        <p:nvSpPr>
          <p:cNvPr id="21" name="Rectangle 20"/>
          <p:cNvSpPr/>
          <p:nvPr/>
        </p:nvSpPr>
        <p:spPr>
          <a:xfrm>
            <a:off x="206375" y="1128713"/>
            <a:ext cx="2044700" cy="6937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800" b="1" dirty="0">
                <a:solidFill>
                  <a:srgbClr val="0000CC"/>
                </a:solidFill>
              </a:rPr>
              <a:t>Citation context words</a:t>
            </a:r>
            <a:endParaRPr lang="zh-CN" altLang="en-US" sz="1800" b="1" dirty="0">
              <a:solidFill>
                <a:srgbClr val="0000CC"/>
              </a:solidFill>
            </a:endParaRPr>
          </a:p>
        </p:txBody>
      </p:sp>
      <p:cxnSp>
        <p:nvCxnSpPr>
          <p:cNvPr id="22" name="Straight Arrow Connector 21"/>
          <p:cNvCxnSpPr>
            <a:stCxn id="21" idx="3"/>
            <a:endCxn id="12" idx="1"/>
          </p:cNvCxnSpPr>
          <p:nvPr/>
        </p:nvCxnSpPr>
        <p:spPr>
          <a:xfrm>
            <a:off x="2251075" y="1474788"/>
            <a:ext cx="857250" cy="600075"/>
          </a:xfrm>
          <a:prstGeom prst="straightConnector1">
            <a:avLst/>
          </a:prstGeom>
          <a:ln w="19050">
            <a:solidFill>
              <a:srgbClr val="0000CC"/>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242888" y="4305300"/>
            <a:ext cx="2044700" cy="6937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800" b="1" dirty="0">
                <a:solidFill>
                  <a:srgbClr val="008000"/>
                </a:solidFill>
              </a:rPr>
              <a:t>Link semantics</a:t>
            </a:r>
            <a:endParaRPr lang="zh-CN" altLang="en-US" sz="1800" b="1" dirty="0">
              <a:solidFill>
                <a:srgbClr val="008000"/>
              </a:solidFill>
            </a:endParaRPr>
          </a:p>
        </p:txBody>
      </p:sp>
      <p:cxnSp>
        <p:nvCxnSpPr>
          <p:cNvPr id="27" name="Straight Arrow Connector 26"/>
          <p:cNvCxnSpPr>
            <a:stCxn id="26" idx="3"/>
            <a:endCxn id="10" idx="1"/>
          </p:cNvCxnSpPr>
          <p:nvPr/>
        </p:nvCxnSpPr>
        <p:spPr>
          <a:xfrm>
            <a:off x="2287588" y="4652963"/>
            <a:ext cx="604837" cy="244475"/>
          </a:xfrm>
          <a:prstGeom prst="straightConnector1">
            <a:avLst/>
          </a:prstGeom>
          <a:ln w="19050">
            <a:solidFill>
              <a:srgbClr val="008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linds(horizontal)">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blinds(horizontal)">
                                      <p:cBhvr>
                                        <p:cTn id="21" dur="500"/>
                                        <p:tgtEl>
                                          <p:spTgt spid="21"/>
                                        </p:tgtEl>
                                      </p:cBhvr>
                                    </p:animEffect>
                                  </p:childTnLst>
                                </p:cTn>
                              </p:par>
                              <p:par>
                                <p:cTn id="22" presetID="3" presetClass="entr" presetSubtype="10" fill="hold"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blinds(horizontal)">
                                      <p:cBhvr>
                                        <p:cTn id="24" dur="5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linds(horizontal)">
                                      <p:cBhvr>
                                        <p:cTn id="29" dur="500"/>
                                        <p:tgtEl>
                                          <p:spTgt spid="10"/>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blinds(horizontal)">
                                      <p:cBhvr>
                                        <p:cTn id="32" dur="500"/>
                                        <p:tgtEl>
                                          <p:spTgt spid="26"/>
                                        </p:tgtEl>
                                      </p:cBhvr>
                                    </p:animEffect>
                                  </p:childTnLst>
                                </p:cTn>
                              </p:par>
                              <p:par>
                                <p:cTn id="33" presetID="3" presetClass="entr" presetSubtype="1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blinds(horizontal)">
                                      <p:cBhvr>
                                        <p:cTn id="3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2" grpId="0" animBg="1"/>
      <p:bldP spid="14" grpId="0"/>
      <p:bldP spid="21" grpId="0"/>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Outline</a:t>
            </a:r>
          </a:p>
        </p:txBody>
      </p:sp>
      <p:sp>
        <p:nvSpPr>
          <p:cNvPr id="8195" name="内容占位符 2"/>
          <p:cNvSpPr>
            <a:spLocks noGrp="1"/>
          </p:cNvSpPr>
          <p:nvPr>
            <p:ph idx="1"/>
          </p:nvPr>
        </p:nvSpPr>
        <p:spPr>
          <a:xfrm>
            <a:off x="534988" y="1603375"/>
            <a:ext cx="8955087" cy="4522788"/>
          </a:xfrm>
        </p:spPr>
        <p:txBody>
          <a:bodyPr/>
          <a:lstStyle/>
          <a:p>
            <a:pPr>
              <a:spcBef>
                <a:spcPts val="1200"/>
              </a:spcBef>
            </a:pPr>
            <a:r>
              <a:rPr lang="en-US" altLang="zh-CN" smtClean="0">
                <a:solidFill>
                  <a:srgbClr val="C00000"/>
                </a:solidFill>
              </a:rPr>
              <a:t>Previous Work</a:t>
            </a:r>
          </a:p>
          <a:p>
            <a:pPr>
              <a:spcBef>
                <a:spcPts val="1200"/>
              </a:spcBef>
            </a:pPr>
            <a:r>
              <a:rPr lang="en-US" altLang="zh-CN" smtClean="0"/>
              <a:t>Our Approach</a:t>
            </a:r>
          </a:p>
          <a:p>
            <a:pPr lvl="1">
              <a:spcBef>
                <a:spcPts val="1200"/>
              </a:spcBef>
            </a:pPr>
            <a:r>
              <a:rPr lang="en-US" altLang="zh-CN" smtClean="0"/>
              <a:t>Pairwise Restricted Boltzmann Machines (PRBMs)</a:t>
            </a:r>
          </a:p>
          <a:p>
            <a:pPr>
              <a:spcBef>
                <a:spcPts val="1200"/>
              </a:spcBef>
            </a:pPr>
            <a:r>
              <a:rPr lang="en-US" altLang="zh-CN" smtClean="0"/>
              <a:t>Experimental Results</a:t>
            </a:r>
          </a:p>
          <a:p>
            <a:pPr>
              <a:spcBef>
                <a:spcPts val="1200"/>
              </a:spcBef>
            </a:pPr>
            <a:r>
              <a:rPr lang="en-US" altLang="zh-CN" smtClean="0"/>
              <a:t>Conclusion &amp; Future Work</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3"/>
          <p:cNvPicPr>
            <a:picLocks noChangeAspect="1" noChangeArrowheads="1"/>
          </p:cNvPicPr>
          <p:nvPr/>
        </p:nvPicPr>
        <p:blipFill>
          <a:blip r:embed="rId4" cstate="print"/>
          <a:srcRect/>
          <a:stretch>
            <a:fillRect/>
          </a:stretch>
        </p:blipFill>
        <p:spPr bwMode="auto">
          <a:xfrm>
            <a:off x="315913" y="2297113"/>
            <a:ext cx="3575050" cy="2774950"/>
          </a:xfrm>
          <a:prstGeom prst="rect">
            <a:avLst/>
          </a:prstGeom>
          <a:noFill/>
          <a:ln w="9525">
            <a:noFill/>
            <a:miter lim="800000"/>
            <a:headEnd/>
            <a:tailEnd/>
          </a:ln>
        </p:spPr>
      </p:pic>
      <p:sp>
        <p:nvSpPr>
          <p:cNvPr id="9219" name="Oval 6"/>
          <p:cNvSpPr>
            <a:spLocks noChangeArrowheads="1"/>
          </p:cNvSpPr>
          <p:nvPr/>
        </p:nvSpPr>
        <p:spPr bwMode="auto">
          <a:xfrm>
            <a:off x="60325" y="1758950"/>
            <a:ext cx="4084638" cy="3751263"/>
          </a:xfrm>
          <a:prstGeom prst="ellipse">
            <a:avLst/>
          </a:prstGeom>
          <a:noFill/>
          <a:ln w="25400">
            <a:solidFill>
              <a:srgbClr val="FF0000"/>
            </a:solidFill>
            <a:round/>
            <a:headEnd/>
            <a:tailEnd/>
          </a:ln>
        </p:spPr>
        <p:txBody>
          <a:bodyPr wrap="none" anchor="ctr"/>
          <a:lstStyle/>
          <a:p>
            <a:endParaRPr lang="en-US" altLang="zh-CN"/>
          </a:p>
        </p:txBody>
      </p:sp>
      <p:sp>
        <p:nvSpPr>
          <p:cNvPr id="9220" name="标题 3"/>
          <p:cNvSpPr>
            <a:spLocks noGrp="1"/>
          </p:cNvSpPr>
          <p:nvPr>
            <p:ph type="title"/>
          </p:nvPr>
        </p:nvSpPr>
        <p:spPr/>
        <p:txBody>
          <a:bodyPr/>
          <a:lstStyle/>
          <a:p>
            <a:r>
              <a:rPr lang="en-US" altLang="zh-CN" smtClean="0"/>
              <a:t>Previous Work</a:t>
            </a:r>
          </a:p>
        </p:txBody>
      </p:sp>
      <p:sp>
        <p:nvSpPr>
          <p:cNvPr id="5" name="右箭头 4"/>
          <p:cNvSpPr/>
          <p:nvPr/>
        </p:nvSpPr>
        <p:spPr>
          <a:xfrm rot="20761237">
            <a:off x="3984625" y="2144713"/>
            <a:ext cx="650875" cy="223837"/>
          </a:xfrm>
          <a:prstGeom prst="rightArrow">
            <a:avLst/>
          </a:prstGeom>
          <a:solidFill>
            <a:srgbClr val="FFCC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矩形 5"/>
          <p:cNvSpPr/>
          <p:nvPr/>
        </p:nvSpPr>
        <p:spPr>
          <a:xfrm>
            <a:off x="4733925" y="1457325"/>
            <a:ext cx="4819650" cy="98583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lang="en-US" sz="1800" dirty="0">
                <a:solidFill>
                  <a:srgbClr val="0000CC"/>
                </a:solidFill>
              </a:rPr>
              <a:t>Link influence analysis</a:t>
            </a:r>
          </a:p>
          <a:p>
            <a:pPr>
              <a:buFont typeface="Arial" pitchFamily="34" charset="0"/>
              <a:buChar char="•"/>
              <a:defRPr/>
            </a:pPr>
            <a:r>
              <a:rPr lang="en-US" sz="1600" dirty="0">
                <a:solidFill>
                  <a:srgbClr val="008000"/>
                </a:solidFill>
              </a:rPr>
              <a:t> Citation influence topic [Dietz, 07];</a:t>
            </a:r>
          </a:p>
          <a:p>
            <a:pPr>
              <a:buFont typeface="Arial" pitchFamily="34" charset="0"/>
              <a:buChar char="•"/>
              <a:defRPr/>
            </a:pPr>
            <a:r>
              <a:rPr lang="en-US" sz="1600" dirty="0">
                <a:solidFill>
                  <a:srgbClr val="008000"/>
                </a:solidFill>
              </a:rPr>
              <a:t> Social influence analysis [Crandall, 08; Tang, 09];</a:t>
            </a:r>
            <a:endParaRPr lang="en-US" sz="1600" dirty="0">
              <a:solidFill>
                <a:srgbClr val="008000"/>
              </a:solidFill>
            </a:endParaRPr>
          </a:p>
        </p:txBody>
      </p:sp>
      <p:sp>
        <p:nvSpPr>
          <p:cNvPr id="11" name="右箭头 10"/>
          <p:cNvSpPr/>
          <p:nvPr/>
        </p:nvSpPr>
        <p:spPr>
          <a:xfrm>
            <a:off x="4259263" y="3533775"/>
            <a:ext cx="527050" cy="223838"/>
          </a:xfrm>
          <a:prstGeom prst="rightArrow">
            <a:avLst/>
          </a:prstGeom>
          <a:solidFill>
            <a:srgbClr val="FFCC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矩形 11"/>
          <p:cNvSpPr/>
          <p:nvPr/>
        </p:nvSpPr>
        <p:spPr>
          <a:xfrm>
            <a:off x="4879975" y="4706938"/>
            <a:ext cx="4637088" cy="12779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lang="en-US" sz="1800" dirty="0">
                <a:solidFill>
                  <a:srgbClr val="0000CC"/>
                </a:solidFill>
              </a:rPr>
              <a:t>Graphical model</a:t>
            </a:r>
          </a:p>
          <a:p>
            <a:pPr>
              <a:buFont typeface="Arial" pitchFamily="34" charset="0"/>
              <a:buChar char="•"/>
              <a:defRPr/>
            </a:pPr>
            <a:r>
              <a:rPr lang="en-US" sz="1600" dirty="0">
                <a:solidFill>
                  <a:srgbClr val="008000"/>
                </a:solidFill>
              </a:rPr>
              <a:t> Probabilistic LSI [Hofmann, 99], </a:t>
            </a:r>
          </a:p>
          <a:p>
            <a:pPr>
              <a:buFont typeface="Arial" pitchFamily="34" charset="0"/>
              <a:buChar char="•"/>
              <a:defRPr/>
            </a:pPr>
            <a:r>
              <a:rPr lang="en-US" sz="1600" dirty="0">
                <a:solidFill>
                  <a:srgbClr val="008000"/>
                </a:solidFill>
              </a:rPr>
              <a:t> Latent </a:t>
            </a:r>
            <a:r>
              <a:rPr lang="en-US" sz="1600" dirty="0" err="1">
                <a:solidFill>
                  <a:srgbClr val="008000"/>
                </a:solidFill>
              </a:rPr>
              <a:t>Dirichlet</a:t>
            </a:r>
            <a:r>
              <a:rPr lang="en-US" sz="1600" dirty="0">
                <a:solidFill>
                  <a:srgbClr val="008000"/>
                </a:solidFill>
              </a:rPr>
              <a:t> Allocation [</a:t>
            </a:r>
            <a:r>
              <a:rPr lang="en-US" sz="1600" dirty="0" err="1">
                <a:solidFill>
                  <a:srgbClr val="008000"/>
                </a:solidFill>
              </a:rPr>
              <a:t>Blei</a:t>
            </a:r>
            <a:r>
              <a:rPr lang="en-US" sz="1600" dirty="0">
                <a:solidFill>
                  <a:srgbClr val="008000"/>
                </a:solidFill>
              </a:rPr>
              <a:t>, 03], </a:t>
            </a:r>
          </a:p>
          <a:p>
            <a:pPr>
              <a:buFont typeface="Arial" pitchFamily="34" charset="0"/>
              <a:buChar char="•"/>
              <a:defRPr/>
            </a:pPr>
            <a:r>
              <a:rPr lang="en-US" sz="1600" dirty="0">
                <a:solidFill>
                  <a:srgbClr val="008000"/>
                </a:solidFill>
              </a:rPr>
              <a:t> Restricted Boltzmann machines [Welling, 01]</a:t>
            </a:r>
            <a:endParaRPr lang="en-US" sz="1600" dirty="0">
              <a:solidFill>
                <a:srgbClr val="008000"/>
              </a:solidFill>
            </a:endParaRPr>
          </a:p>
        </p:txBody>
      </p:sp>
      <p:sp>
        <p:nvSpPr>
          <p:cNvPr id="15" name="右箭头 14"/>
          <p:cNvSpPr/>
          <p:nvPr/>
        </p:nvSpPr>
        <p:spPr>
          <a:xfrm rot="2207179">
            <a:off x="4073525" y="4857750"/>
            <a:ext cx="698500" cy="222250"/>
          </a:xfrm>
          <a:prstGeom prst="rightArrow">
            <a:avLst/>
          </a:prstGeom>
          <a:solidFill>
            <a:srgbClr val="FFCC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矩形 11"/>
          <p:cNvSpPr/>
          <p:nvPr/>
        </p:nvSpPr>
        <p:spPr>
          <a:xfrm>
            <a:off x="4879975" y="3063875"/>
            <a:ext cx="4637088" cy="127793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lang="en-US" sz="1800" dirty="0">
                <a:solidFill>
                  <a:srgbClr val="0000CC"/>
                </a:solidFill>
              </a:rPr>
              <a:t>Social network analysis</a:t>
            </a:r>
          </a:p>
          <a:p>
            <a:pPr>
              <a:buFont typeface="Arial" pitchFamily="34" charset="0"/>
              <a:buChar char="•"/>
              <a:defRPr/>
            </a:pPr>
            <a:r>
              <a:rPr lang="en-US" sz="1600" dirty="0">
                <a:solidFill>
                  <a:srgbClr val="008000"/>
                </a:solidFill>
              </a:rPr>
              <a:t> Social network analysis [Wasserman, 94]</a:t>
            </a:r>
          </a:p>
          <a:p>
            <a:pPr>
              <a:buFont typeface="Arial" pitchFamily="34" charset="0"/>
              <a:buChar char="•"/>
              <a:defRPr/>
            </a:pPr>
            <a:r>
              <a:rPr lang="en-US" sz="1600" dirty="0">
                <a:solidFill>
                  <a:srgbClr val="008000"/>
                </a:solidFill>
              </a:rPr>
              <a:t> Web community discovery [Newman, 04]</a:t>
            </a:r>
            <a:endParaRPr lang="en-US" sz="1600" dirty="0">
              <a:solidFill>
                <a:srgbClr val="008000"/>
              </a:solidFill>
            </a:endParaRPr>
          </a:p>
          <a:p>
            <a:pPr>
              <a:buFont typeface="Arial" pitchFamily="34" charset="0"/>
              <a:buChar char="•"/>
              <a:defRPr/>
            </a:pPr>
            <a:r>
              <a:rPr lang="en-US" sz="1600" dirty="0">
                <a:solidFill>
                  <a:srgbClr val="008000"/>
                </a:solidFill>
              </a:rPr>
              <a:t> ‘Small world’ networks [Watts, 18]</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blinds(horizontal)">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linds(horizontal)">
                                      <p:cBhvr>
                                        <p:cTn id="23" dur="500"/>
                                        <p:tgtEl>
                                          <p:spTgt spid="12"/>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linds(horizontal)">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1" grpId="0" animBg="1"/>
      <p:bldP spid="12" grpId="0" animBg="1"/>
      <p:bldP spid="15" grpId="0" animBg="1"/>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en-US" altLang="zh-CN" smtClean="0"/>
              <a:t>Outline</a:t>
            </a:r>
          </a:p>
        </p:txBody>
      </p:sp>
      <p:sp>
        <p:nvSpPr>
          <p:cNvPr id="10243" name="内容占位符 2"/>
          <p:cNvSpPr>
            <a:spLocks noGrp="1"/>
          </p:cNvSpPr>
          <p:nvPr>
            <p:ph idx="1"/>
          </p:nvPr>
        </p:nvSpPr>
        <p:spPr>
          <a:xfrm>
            <a:off x="534988" y="1603375"/>
            <a:ext cx="8955087" cy="4522788"/>
          </a:xfrm>
        </p:spPr>
        <p:txBody>
          <a:bodyPr/>
          <a:lstStyle/>
          <a:p>
            <a:pPr>
              <a:spcBef>
                <a:spcPts val="1200"/>
              </a:spcBef>
            </a:pPr>
            <a:r>
              <a:rPr lang="en-US" altLang="zh-CN" smtClean="0"/>
              <a:t>Previous Work</a:t>
            </a:r>
          </a:p>
          <a:p>
            <a:pPr>
              <a:spcBef>
                <a:spcPts val="1200"/>
              </a:spcBef>
            </a:pPr>
            <a:r>
              <a:rPr lang="en-US" altLang="zh-CN" smtClean="0">
                <a:solidFill>
                  <a:srgbClr val="C00000"/>
                </a:solidFill>
              </a:rPr>
              <a:t>Our Approach</a:t>
            </a:r>
          </a:p>
          <a:p>
            <a:pPr lvl="1">
              <a:spcBef>
                <a:spcPts val="1200"/>
              </a:spcBef>
            </a:pPr>
            <a:r>
              <a:rPr lang="en-US" altLang="zh-CN" smtClean="0">
                <a:solidFill>
                  <a:srgbClr val="C00000"/>
                </a:solidFill>
              </a:rPr>
              <a:t>Pairwise Restricted Boltzmann Machines (PRBMs)</a:t>
            </a:r>
          </a:p>
          <a:p>
            <a:pPr>
              <a:spcBef>
                <a:spcPts val="1200"/>
              </a:spcBef>
            </a:pPr>
            <a:r>
              <a:rPr lang="en-US" altLang="zh-CN" smtClean="0"/>
              <a:t>Experimental Results</a:t>
            </a:r>
          </a:p>
          <a:p>
            <a:pPr>
              <a:spcBef>
                <a:spcPts val="1200"/>
              </a:spcBef>
            </a:pPr>
            <a:r>
              <a:rPr lang="en-US" altLang="zh-CN" smtClean="0"/>
              <a:t>Conclusion &amp; Future Work</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247650" y="336550"/>
            <a:ext cx="9363075" cy="792163"/>
          </a:xfrm>
        </p:spPr>
        <p:txBody>
          <a:bodyPr/>
          <a:lstStyle/>
          <a:p>
            <a:pPr marL="342900" indent="-342900"/>
            <a:r>
              <a:rPr lang="en-US" altLang="zh-CN" smtClean="0"/>
              <a:t>Pairwise Restricted Boltzmann Machines (PRBMs)</a:t>
            </a:r>
            <a:endParaRPr lang="zh-CN" altLang="en-US" smtClean="0"/>
          </a:p>
        </p:txBody>
      </p:sp>
      <p:pic>
        <p:nvPicPr>
          <p:cNvPr id="11267" name="Picture 4"/>
          <p:cNvPicPr>
            <a:picLocks noChangeAspect="1" noChangeArrowheads="1"/>
          </p:cNvPicPr>
          <p:nvPr/>
        </p:nvPicPr>
        <p:blipFill>
          <a:blip r:embed="rId3" cstate="print"/>
          <a:srcRect/>
          <a:stretch>
            <a:fillRect/>
          </a:stretch>
        </p:blipFill>
        <p:spPr bwMode="auto">
          <a:xfrm>
            <a:off x="4843463" y="2114550"/>
            <a:ext cx="4162425" cy="3076575"/>
          </a:xfrm>
          <a:prstGeom prst="rect">
            <a:avLst/>
          </a:prstGeom>
          <a:noFill/>
          <a:ln w="9525">
            <a:noFill/>
            <a:miter lim="800000"/>
            <a:headEnd/>
            <a:tailEnd/>
          </a:ln>
        </p:spPr>
      </p:pic>
      <p:pic>
        <p:nvPicPr>
          <p:cNvPr id="11268" name="Picture 5"/>
          <p:cNvPicPr>
            <a:picLocks noChangeAspect="1" noChangeArrowheads="1"/>
          </p:cNvPicPr>
          <p:nvPr/>
        </p:nvPicPr>
        <p:blipFill>
          <a:blip r:embed="rId4" cstate="print"/>
          <a:srcRect/>
          <a:stretch>
            <a:fillRect/>
          </a:stretch>
        </p:blipFill>
        <p:spPr bwMode="auto">
          <a:xfrm>
            <a:off x="133350" y="2224088"/>
            <a:ext cx="3859213" cy="3067050"/>
          </a:xfrm>
          <a:prstGeom prst="rect">
            <a:avLst/>
          </a:prstGeom>
          <a:noFill/>
          <a:ln w="9525">
            <a:noFill/>
            <a:miter lim="800000"/>
            <a:headEnd/>
            <a:tailEnd/>
          </a:ln>
        </p:spPr>
      </p:pic>
      <p:sp>
        <p:nvSpPr>
          <p:cNvPr id="8" name="Right Arrow 7"/>
          <p:cNvSpPr/>
          <p:nvPr/>
        </p:nvSpPr>
        <p:spPr>
          <a:xfrm>
            <a:off x="4186238" y="3355975"/>
            <a:ext cx="584200" cy="365125"/>
          </a:xfrm>
          <a:prstGeom prst="rightArrow">
            <a:avLst/>
          </a:prstGeom>
          <a:solidFill>
            <a:srgbClr val="FFCCCC"/>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Rectangle 8"/>
          <p:cNvSpPr/>
          <p:nvPr/>
        </p:nvSpPr>
        <p:spPr>
          <a:xfrm>
            <a:off x="3200400" y="2516188"/>
            <a:ext cx="839788" cy="98583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Oval 9"/>
          <p:cNvSpPr/>
          <p:nvPr/>
        </p:nvSpPr>
        <p:spPr>
          <a:xfrm>
            <a:off x="4843463" y="4086225"/>
            <a:ext cx="1350962" cy="43815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2" name="Straight Arrow Connector 11"/>
          <p:cNvCxnSpPr>
            <a:stCxn id="9" idx="2"/>
            <a:endCxn id="10" idx="0"/>
          </p:cNvCxnSpPr>
          <p:nvPr/>
        </p:nvCxnSpPr>
        <p:spPr>
          <a:xfrm rot="16200000" flipH="1">
            <a:off x="4277519" y="2844006"/>
            <a:ext cx="584200" cy="1900238"/>
          </a:xfrm>
          <a:prstGeom prst="straightConnector1">
            <a:avLst/>
          </a:prstGeom>
          <a:ln w="19050">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681038" y="2735263"/>
            <a:ext cx="2409825" cy="182562"/>
          </a:xfrm>
          <a:prstGeom prst="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6" name="Straight Arrow Connector 15"/>
          <p:cNvCxnSpPr>
            <a:stCxn id="15" idx="3"/>
            <a:endCxn id="19" idx="0"/>
          </p:cNvCxnSpPr>
          <p:nvPr/>
        </p:nvCxnSpPr>
        <p:spPr>
          <a:xfrm>
            <a:off x="3090863" y="2825750"/>
            <a:ext cx="3797300" cy="1296988"/>
          </a:xfrm>
          <a:prstGeom prst="straightConnector1">
            <a:avLst/>
          </a:prstGeom>
          <a:ln w="19050">
            <a:solidFill>
              <a:srgbClr val="0000CC"/>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596063" y="4122738"/>
            <a:ext cx="584200" cy="547687"/>
          </a:xfrm>
          <a:prstGeom prst="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Rectangle 22"/>
          <p:cNvSpPr/>
          <p:nvPr/>
        </p:nvSpPr>
        <p:spPr>
          <a:xfrm>
            <a:off x="6084888" y="2333625"/>
            <a:ext cx="1752600" cy="474663"/>
          </a:xfrm>
          <a:prstGeom prst="rect">
            <a:avLst/>
          </a:prstGeom>
          <a:no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24" name="Straight Arrow Connector 23"/>
          <p:cNvCxnSpPr>
            <a:stCxn id="27" idx="3"/>
          </p:cNvCxnSpPr>
          <p:nvPr/>
        </p:nvCxnSpPr>
        <p:spPr>
          <a:xfrm flipV="1">
            <a:off x="2579688" y="2589213"/>
            <a:ext cx="3651250" cy="1752600"/>
          </a:xfrm>
          <a:prstGeom prst="straightConnector1">
            <a:avLst/>
          </a:prstGeom>
          <a:ln w="19050">
            <a:solidFill>
              <a:srgbClr val="0099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2141538" y="4232275"/>
            <a:ext cx="438150" cy="219075"/>
          </a:xfrm>
          <a:prstGeom prst="rect">
            <a:avLst/>
          </a:prstGeom>
          <a:no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 name="Rectangle 29"/>
          <p:cNvSpPr/>
          <p:nvPr/>
        </p:nvSpPr>
        <p:spPr>
          <a:xfrm>
            <a:off x="6194425" y="5254625"/>
            <a:ext cx="1423988" cy="401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b="1" dirty="0">
                <a:solidFill>
                  <a:srgbClr val="0000CC"/>
                </a:solidFill>
              </a:rPr>
              <a:t>Link context words</a:t>
            </a:r>
            <a:endParaRPr lang="zh-CN" altLang="en-US" sz="1400" b="1" dirty="0">
              <a:solidFill>
                <a:srgbClr val="0000CC"/>
              </a:solidFill>
            </a:endParaRPr>
          </a:p>
        </p:txBody>
      </p:sp>
      <p:cxnSp>
        <p:nvCxnSpPr>
          <p:cNvPr id="31" name="Straight Arrow Connector 30"/>
          <p:cNvCxnSpPr>
            <a:stCxn id="30" idx="0"/>
            <a:endCxn id="19" idx="2"/>
          </p:cNvCxnSpPr>
          <p:nvPr/>
        </p:nvCxnSpPr>
        <p:spPr>
          <a:xfrm rot="16200000" flipV="1">
            <a:off x="6605588" y="4953000"/>
            <a:ext cx="584200" cy="19050"/>
          </a:xfrm>
          <a:prstGeom prst="straightConnector1">
            <a:avLst/>
          </a:prstGeom>
          <a:ln w="19050">
            <a:solidFill>
              <a:srgbClr val="0000CC"/>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273425" y="5145088"/>
            <a:ext cx="1825625" cy="4016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b="1" dirty="0">
                <a:solidFill>
                  <a:srgbClr val="C00000"/>
                </a:solidFill>
              </a:rPr>
              <a:t>Topic distribution</a:t>
            </a:r>
            <a:endParaRPr lang="zh-CN" altLang="en-US" sz="1400" b="1" dirty="0">
              <a:solidFill>
                <a:srgbClr val="C00000"/>
              </a:solidFill>
            </a:endParaRPr>
          </a:p>
        </p:txBody>
      </p:sp>
      <p:cxnSp>
        <p:nvCxnSpPr>
          <p:cNvPr id="35" name="Straight Arrow Connector 34"/>
          <p:cNvCxnSpPr>
            <a:endCxn id="10" idx="3"/>
          </p:cNvCxnSpPr>
          <p:nvPr/>
        </p:nvCxnSpPr>
        <p:spPr>
          <a:xfrm rot="5400000" flipH="1" flipV="1">
            <a:off x="4217193" y="4320382"/>
            <a:ext cx="684213" cy="965200"/>
          </a:xfrm>
          <a:prstGeom prst="straightConnector1">
            <a:avLst/>
          </a:prstGeom>
          <a:ln w="190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6669088" y="1530350"/>
            <a:ext cx="1825625" cy="401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b="1" dirty="0">
                <a:solidFill>
                  <a:srgbClr val="009900"/>
                </a:solidFill>
              </a:rPr>
              <a:t>Link category</a:t>
            </a:r>
            <a:endParaRPr lang="zh-CN" altLang="en-US" sz="1400" b="1" dirty="0">
              <a:solidFill>
                <a:srgbClr val="009900"/>
              </a:solidFill>
            </a:endParaRPr>
          </a:p>
        </p:txBody>
      </p:sp>
      <p:cxnSp>
        <p:nvCxnSpPr>
          <p:cNvPr id="41" name="Straight Arrow Connector 40"/>
          <p:cNvCxnSpPr>
            <a:stCxn id="40" idx="2"/>
            <a:endCxn id="23" idx="0"/>
          </p:cNvCxnSpPr>
          <p:nvPr/>
        </p:nvCxnSpPr>
        <p:spPr>
          <a:xfrm rot="5400000">
            <a:off x="7070725" y="1822451"/>
            <a:ext cx="401637" cy="620712"/>
          </a:xfrm>
          <a:prstGeom prst="straightConnector1">
            <a:avLst/>
          </a:prstGeom>
          <a:ln w="19050">
            <a:solidFill>
              <a:srgbClr val="0099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011863" y="3173413"/>
            <a:ext cx="1898650" cy="47466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47" name="Straight Arrow Connector 46"/>
          <p:cNvCxnSpPr>
            <a:stCxn id="51" idx="1"/>
            <a:endCxn id="46" idx="3"/>
          </p:cNvCxnSpPr>
          <p:nvPr/>
        </p:nvCxnSpPr>
        <p:spPr>
          <a:xfrm rot="10800000" flipV="1">
            <a:off x="7910513" y="3190875"/>
            <a:ext cx="146050" cy="219075"/>
          </a:xfrm>
          <a:prstGeom prst="straightConnector1">
            <a:avLst/>
          </a:prstGeom>
          <a:ln w="190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8056563" y="2662238"/>
            <a:ext cx="1849437" cy="10588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b="1" dirty="0">
                <a:solidFill>
                  <a:srgbClr val="C00000"/>
                </a:solidFill>
              </a:rPr>
              <a:t>Latent variables defined over the link to bridge the two pages</a:t>
            </a:r>
            <a:endParaRPr lang="zh-CN" altLang="en-US" sz="1400" b="1" dirty="0">
              <a:solidFill>
                <a:srgbClr val="C00000"/>
              </a:solidFill>
            </a:endParaRPr>
          </a:p>
        </p:txBody>
      </p:sp>
      <p:sp>
        <p:nvSpPr>
          <p:cNvPr id="60" name="Rectangle 59"/>
          <p:cNvSpPr/>
          <p:nvPr/>
        </p:nvSpPr>
        <p:spPr>
          <a:xfrm>
            <a:off x="5062538" y="5911850"/>
            <a:ext cx="3724275" cy="401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b="1" dirty="0" err="1">
                <a:solidFill>
                  <a:schemeClr val="tx1"/>
                </a:solidFill>
              </a:rPr>
              <a:t>Pairwise</a:t>
            </a:r>
            <a:r>
              <a:rPr lang="en-US" altLang="zh-CN" sz="1600" b="1" dirty="0">
                <a:solidFill>
                  <a:schemeClr val="tx1"/>
                </a:solidFill>
              </a:rPr>
              <a:t> Restricted Boltzmann Machines (PRBMs)</a:t>
            </a:r>
            <a:endParaRPr lang="zh-CN" altLang="en-US" sz="1600" b="1" dirty="0">
              <a:solidFill>
                <a:schemeClr val="tx1"/>
              </a:solidFill>
            </a:endParaRPr>
          </a:p>
        </p:txBody>
      </p:sp>
      <p:sp>
        <p:nvSpPr>
          <p:cNvPr id="61" name="Rectangle 60"/>
          <p:cNvSpPr/>
          <p:nvPr/>
        </p:nvSpPr>
        <p:spPr>
          <a:xfrm>
            <a:off x="461963" y="5911850"/>
            <a:ext cx="3030537" cy="401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b="1" dirty="0">
                <a:solidFill>
                  <a:schemeClr val="tx1"/>
                </a:solidFill>
              </a:rPr>
              <a:t>Example</a:t>
            </a:r>
            <a:endParaRPr lang="zh-CN" altLang="en-US" sz="16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par>
                                <p:cTn id="8" presetID="3" presetClass="entr" presetSubtype="1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linds(horizontal)">
                                      <p:cBhvr>
                                        <p:cTn id="10" dur="500"/>
                                        <p:tgtEl>
                                          <p:spTgt spid="1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linds(horizontal)">
                                      <p:cBhvr>
                                        <p:cTn id="13" dur="500"/>
                                        <p:tgtEl>
                                          <p:spTgt spid="1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blinds(horizontal)">
                                      <p:cBhvr>
                                        <p:cTn id="16" dur="500"/>
                                        <p:tgtEl>
                                          <p:spTgt spid="30"/>
                                        </p:tgtEl>
                                      </p:cBhvr>
                                    </p:animEffect>
                                  </p:childTnLst>
                                </p:cTn>
                              </p:par>
                              <p:par>
                                <p:cTn id="17" presetID="3" presetClass="entr" presetSubtype="1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blinds(horizontal)">
                                      <p:cBhvr>
                                        <p:cTn id="19" dur="500"/>
                                        <p:tgtEl>
                                          <p:spTgt spid="31"/>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linds(horizontal)">
                                      <p:cBhvr>
                                        <p:cTn id="24" dur="500"/>
                                        <p:tgtEl>
                                          <p:spTgt spid="10"/>
                                        </p:tgtEl>
                                      </p:cBhvr>
                                    </p:animEffect>
                                  </p:childTnLst>
                                </p:cTn>
                              </p:par>
                              <p:par>
                                <p:cTn id="25" presetID="3" presetClass="entr" presetSubtype="1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blinds(horizontal)">
                                      <p:cBhvr>
                                        <p:cTn id="30" dur="500"/>
                                        <p:tgtEl>
                                          <p:spTgt spid="9"/>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blinds(horizontal)">
                                      <p:cBhvr>
                                        <p:cTn id="33" dur="500"/>
                                        <p:tgtEl>
                                          <p:spTgt spid="34"/>
                                        </p:tgtEl>
                                      </p:cBhvr>
                                    </p:animEffect>
                                  </p:childTnLst>
                                </p:cTn>
                              </p:par>
                              <p:par>
                                <p:cTn id="34" presetID="3" presetClass="entr" presetSubtype="10" fill="hold"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blinds(horizontal)">
                                      <p:cBhvr>
                                        <p:cTn id="36" dur="500"/>
                                        <p:tgtEl>
                                          <p:spTgt spid="35"/>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blinds(horizontal)">
                                      <p:cBhvr>
                                        <p:cTn id="41" dur="500"/>
                                        <p:tgtEl>
                                          <p:spTgt spid="23"/>
                                        </p:tgtEl>
                                      </p:cBhvr>
                                    </p:animEffect>
                                  </p:childTnLst>
                                </p:cTn>
                              </p:par>
                              <p:par>
                                <p:cTn id="42" presetID="3" presetClass="entr" presetSubtype="10" fill="hold"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blinds(horizontal)">
                                      <p:cBhvr>
                                        <p:cTn id="44" dur="500"/>
                                        <p:tgtEl>
                                          <p:spTgt spid="24"/>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blinds(horizontal)">
                                      <p:cBhvr>
                                        <p:cTn id="47" dur="500"/>
                                        <p:tgtEl>
                                          <p:spTgt spid="27"/>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blinds(horizontal)">
                                      <p:cBhvr>
                                        <p:cTn id="50" dur="500"/>
                                        <p:tgtEl>
                                          <p:spTgt spid="40"/>
                                        </p:tgtEl>
                                      </p:cBhvr>
                                    </p:animEffect>
                                  </p:childTnLst>
                                </p:cTn>
                              </p:par>
                              <p:par>
                                <p:cTn id="51" presetID="3" presetClass="entr" presetSubtype="10" fill="hold" nodeType="withEffect">
                                  <p:stCondLst>
                                    <p:cond delay="0"/>
                                  </p:stCondLst>
                                  <p:childTnLst>
                                    <p:set>
                                      <p:cBhvr>
                                        <p:cTn id="52" dur="1" fill="hold">
                                          <p:stCondLst>
                                            <p:cond delay="0"/>
                                          </p:stCondLst>
                                        </p:cTn>
                                        <p:tgtEl>
                                          <p:spTgt spid="41"/>
                                        </p:tgtEl>
                                        <p:attrNameLst>
                                          <p:attrName>style.visibility</p:attrName>
                                        </p:attrNameLst>
                                      </p:cBhvr>
                                      <p:to>
                                        <p:strVal val="visible"/>
                                      </p:to>
                                    </p:set>
                                    <p:animEffect transition="in" filter="blinds(horizontal)">
                                      <p:cBhvr>
                                        <p:cTn id="53" dur="500"/>
                                        <p:tgtEl>
                                          <p:spTgt spid="41"/>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46"/>
                                        </p:tgtEl>
                                        <p:attrNameLst>
                                          <p:attrName>style.visibility</p:attrName>
                                        </p:attrNameLst>
                                      </p:cBhvr>
                                      <p:to>
                                        <p:strVal val="visible"/>
                                      </p:to>
                                    </p:set>
                                    <p:animEffect transition="in" filter="blinds(horizontal)">
                                      <p:cBhvr>
                                        <p:cTn id="58" dur="500"/>
                                        <p:tgtEl>
                                          <p:spTgt spid="46"/>
                                        </p:tgtEl>
                                      </p:cBhvr>
                                    </p:animEffect>
                                  </p:childTnLst>
                                </p:cTn>
                              </p:par>
                              <p:par>
                                <p:cTn id="59" presetID="3" presetClass="entr" presetSubtype="10" fill="hold" nodeType="withEffect">
                                  <p:stCondLst>
                                    <p:cond delay="0"/>
                                  </p:stCondLst>
                                  <p:childTnLst>
                                    <p:set>
                                      <p:cBhvr>
                                        <p:cTn id="60" dur="1" fill="hold">
                                          <p:stCondLst>
                                            <p:cond delay="0"/>
                                          </p:stCondLst>
                                        </p:cTn>
                                        <p:tgtEl>
                                          <p:spTgt spid="47"/>
                                        </p:tgtEl>
                                        <p:attrNameLst>
                                          <p:attrName>style.visibility</p:attrName>
                                        </p:attrNameLst>
                                      </p:cBhvr>
                                      <p:to>
                                        <p:strVal val="visible"/>
                                      </p:to>
                                    </p:set>
                                    <p:animEffect transition="in" filter="blinds(horizontal)">
                                      <p:cBhvr>
                                        <p:cTn id="61" dur="500"/>
                                        <p:tgtEl>
                                          <p:spTgt spid="47"/>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51"/>
                                        </p:tgtEl>
                                        <p:attrNameLst>
                                          <p:attrName>style.visibility</p:attrName>
                                        </p:attrNameLst>
                                      </p:cBhvr>
                                      <p:to>
                                        <p:strVal val="visible"/>
                                      </p:to>
                                    </p:set>
                                    <p:animEffect transition="in" filter="blinds(horizontal)">
                                      <p:cBhvr>
                                        <p:cTn id="6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5" grpId="0" animBg="1"/>
      <p:bldP spid="19" grpId="0" animBg="1"/>
      <p:bldP spid="23" grpId="0" animBg="1"/>
      <p:bldP spid="27" grpId="0" animBg="1"/>
      <p:bldP spid="30" grpId="0"/>
      <p:bldP spid="34" grpId="0"/>
      <p:bldP spid="40" grpId="0"/>
      <p:bldP spid="46" grpId="0" animBg="1"/>
      <p:bldP spid="5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en-US" altLang="zh-CN" smtClean="0"/>
              <a:t>Formalization of PRBMs</a:t>
            </a:r>
            <a:endParaRPr lang="zh-CN" altLang="en-US" smtClean="0"/>
          </a:p>
        </p:txBody>
      </p:sp>
      <p:sp>
        <p:nvSpPr>
          <p:cNvPr id="7" name="矩形 6"/>
          <p:cNvSpPr/>
          <p:nvPr/>
        </p:nvSpPr>
        <p:spPr>
          <a:xfrm>
            <a:off x="4003675" y="1274763"/>
            <a:ext cx="2774950" cy="5476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2400" dirty="0">
                <a:solidFill>
                  <a:srgbClr val="0000CC"/>
                </a:solidFill>
              </a:rPr>
              <a:t>Formalization</a:t>
            </a:r>
            <a:endParaRPr lang="zh-CN" altLang="en-US" sz="2400" dirty="0">
              <a:solidFill>
                <a:srgbClr val="0000CC"/>
              </a:solidFill>
            </a:endParaRPr>
          </a:p>
        </p:txBody>
      </p:sp>
      <p:sp>
        <p:nvSpPr>
          <p:cNvPr id="20" name="矩形 19"/>
          <p:cNvSpPr/>
          <p:nvPr/>
        </p:nvSpPr>
        <p:spPr>
          <a:xfrm>
            <a:off x="1009650" y="5035550"/>
            <a:ext cx="1898650" cy="5476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PRBMs</a:t>
            </a:r>
            <a:endParaRPr lang="zh-CN" altLang="en-US" dirty="0">
              <a:solidFill>
                <a:schemeClr val="tx1"/>
              </a:solidFill>
            </a:endParaRPr>
          </a:p>
        </p:txBody>
      </p:sp>
      <p:pic>
        <p:nvPicPr>
          <p:cNvPr id="12293" name="Picture 4"/>
          <p:cNvPicPr>
            <a:picLocks noChangeAspect="1" noChangeArrowheads="1"/>
          </p:cNvPicPr>
          <p:nvPr/>
        </p:nvPicPr>
        <p:blipFill>
          <a:blip r:embed="rId4" cstate="print"/>
          <a:srcRect/>
          <a:stretch>
            <a:fillRect/>
          </a:stretch>
        </p:blipFill>
        <p:spPr bwMode="auto">
          <a:xfrm>
            <a:off x="206375" y="2114550"/>
            <a:ext cx="3556000" cy="2628900"/>
          </a:xfrm>
          <a:prstGeom prst="rect">
            <a:avLst/>
          </a:prstGeom>
          <a:noFill/>
          <a:ln w="9525">
            <a:noFill/>
            <a:miter lim="800000"/>
            <a:headEnd/>
            <a:tailEnd/>
          </a:ln>
        </p:spPr>
      </p:pic>
      <p:pic>
        <p:nvPicPr>
          <p:cNvPr id="12294" name="Picture 2"/>
          <p:cNvPicPr>
            <a:picLocks noChangeAspect="1" noChangeArrowheads="1"/>
          </p:cNvPicPr>
          <p:nvPr/>
        </p:nvPicPr>
        <p:blipFill>
          <a:blip r:embed="rId5" cstate="print"/>
          <a:srcRect/>
          <a:stretch>
            <a:fillRect/>
          </a:stretch>
        </p:blipFill>
        <p:spPr bwMode="auto">
          <a:xfrm>
            <a:off x="5541963" y="2041525"/>
            <a:ext cx="2733675" cy="600075"/>
          </a:xfrm>
          <a:prstGeom prst="rect">
            <a:avLst/>
          </a:prstGeom>
          <a:noFill/>
          <a:ln w="9525">
            <a:noFill/>
            <a:miter lim="800000"/>
            <a:headEnd/>
            <a:tailEnd/>
          </a:ln>
        </p:spPr>
      </p:pic>
      <p:sp>
        <p:nvSpPr>
          <p:cNvPr id="36" name="矩形 6"/>
          <p:cNvSpPr/>
          <p:nvPr/>
        </p:nvSpPr>
        <p:spPr>
          <a:xfrm>
            <a:off x="4076700" y="2005013"/>
            <a:ext cx="1679575" cy="5476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rPr>
              <a:t>Obj. </a:t>
            </a:r>
            <a:r>
              <a:rPr lang="en-US" altLang="zh-CN" dirty="0" err="1">
                <a:solidFill>
                  <a:schemeClr val="tx1"/>
                </a:solidFill>
              </a:rPr>
              <a:t>Func</a:t>
            </a:r>
            <a:r>
              <a:rPr lang="en-US" altLang="zh-CN" dirty="0">
                <a:solidFill>
                  <a:schemeClr val="tx1"/>
                </a:solidFill>
              </a:rPr>
              <a:t>:</a:t>
            </a:r>
            <a:endParaRPr lang="zh-CN" altLang="en-US" dirty="0">
              <a:solidFill>
                <a:schemeClr val="tx1"/>
              </a:solidFill>
            </a:endParaRPr>
          </a:p>
        </p:txBody>
      </p:sp>
      <p:pic>
        <p:nvPicPr>
          <p:cNvPr id="12296" name="Picture 3"/>
          <p:cNvPicPr>
            <a:picLocks noChangeAspect="1" noChangeArrowheads="1"/>
          </p:cNvPicPr>
          <p:nvPr/>
        </p:nvPicPr>
        <p:blipFill>
          <a:blip r:embed="rId6" cstate="print"/>
          <a:srcRect/>
          <a:stretch>
            <a:fillRect/>
          </a:stretch>
        </p:blipFill>
        <p:spPr bwMode="auto">
          <a:xfrm>
            <a:off x="4368800" y="3328988"/>
            <a:ext cx="4152900" cy="647700"/>
          </a:xfrm>
          <a:prstGeom prst="rect">
            <a:avLst/>
          </a:prstGeom>
          <a:noFill/>
          <a:ln w="9525">
            <a:noFill/>
            <a:miter lim="800000"/>
            <a:headEnd/>
            <a:tailEnd/>
          </a:ln>
        </p:spPr>
      </p:pic>
      <p:sp>
        <p:nvSpPr>
          <p:cNvPr id="37" name="矩形 6"/>
          <p:cNvSpPr/>
          <p:nvPr/>
        </p:nvSpPr>
        <p:spPr>
          <a:xfrm>
            <a:off x="4368800" y="2735263"/>
            <a:ext cx="1679575" cy="5476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rPr>
              <a:t>with</a:t>
            </a:r>
            <a:endParaRPr lang="zh-CN" altLang="en-US" dirty="0">
              <a:solidFill>
                <a:schemeClr val="tx1"/>
              </a:solidFill>
            </a:endParaRPr>
          </a:p>
        </p:txBody>
      </p:sp>
      <p:pic>
        <p:nvPicPr>
          <p:cNvPr id="12298" name="Picture 4"/>
          <p:cNvPicPr>
            <a:picLocks noChangeAspect="1" noChangeArrowheads="1"/>
          </p:cNvPicPr>
          <p:nvPr/>
        </p:nvPicPr>
        <p:blipFill>
          <a:blip r:embed="rId7" cstate="print"/>
          <a:srcRect/>
          <a:stretch>
            <a:fillRect/>
          </a:stretch>
        </p:blipFill>
        <p:spPr bwMode="auto">
          <a:xfrm>
            <a:off x="4076700" y="4122738"/>
            <a:ext cx="5124450" cy="1943100"/>
          </a:xfrm>
          <a:prstGeom prst="rect">
            <a:avLst/>
          </a:prstGeom>
          <a:noFill/>
          <a:ln w="9525">
            <a:noFill/>
            <a:miter lim="800000"/>
            <a:headEnd/>
            <a:tailEnd/>
          </a:ln>
        </p:spPr>
      </p:pic>
      <p:sp>
        <p:nvSpPr>
          <p:cNvPr id="39" name="Rectangle 38"/>
          <p:cNvSpPr/>
          <p:nvPr/>
        </p:nvSpPr>
        <p:spPr>
          <a:xfrm>
            <a:off x="7399338" y="2187575"/>
            <a:ext cx="839787" cy="32861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40" name="Straight Arrow Connector 39"/>
          <p:cNvCxnSpPr>
            <a:stCxn id="39" idx="2"/>
            <a:endCxn id="46" idx="0"/>
          </p:cNvCxnSpPr>
          <p:nvPr/>
        </p:nvCxnSpPr>
        <p:spPr>
          <a:xfrm rot="5400000">
            <a:off x="6724650" y="2224088"/>
            <a:ext cx="803275" cy="1387475"/>
          </a:xfrm>
          <a:prstGeom prst="straightConnector1">
            <a:avLst/>
          </a:prstGeom>
          <a:ln w="9525">
            <a:solidFill>
              <a:srgbClr val="0000CC"/>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4368800" y="3319463"/>
            <a:ext cx="4125913" cy="620712"/>
          </a:xfrm>
          <a:prstGeom prst="rect">
            <a:avLst/>
          </a:prstGeom>
          <a:noFill/>
          <a:ln w="9525">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9" name="Rectangle 48"/>
          <p:cNvSpPr/>
          <p:nvPr/>
        </p:nvSpPr>
        <p:spPr>
          <a:xfrm>
            <a:off x="4076700" y="4122738"/>
            <a:ext cx="5038725" cy="1971675"/>
          </a:xfrm>
          <a:prstGeom prst="rect">
            <a:avLst/>
          </a:prstGeom>
          <a:noFill/>
          <a:ln w="9525">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50" name="Straight Arrow Connector 49"/>
          <p:cNvCxnSpPr>
            <a:stCxn id="52" idx="2"/>
            <a:endCxn id="49" idx="0"/>
          </p:cNvCxnSpPr>
          <p:nvPr/>
        </p:nvCxnSpPr>
        <p:spPr>
          <a:xfrm rot="5400000">
            <a:off x="6979444" y="3301207"/>
            <a:ext cx="438150" cy="1204912"/>
          </a:xfrm>
          <a:prstGeom prst="straightConnector1">
            <a:avLst/>
          </a:prstGeom>
          <a:ln w="9525">
            <a:solidFill>
              <a:srgbClr val="0000CC"/>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7143750" y="3355975"/>
            <a:ext cx="1314450" cy="32861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linds(horizontal)">
                                      <p:cBhvr>
                                        <p:cTn id="7" dur="500"/>
                                        <p:tgtEl>
                                          <p:spTgt spid="39"/>
                                        </p:tgtEl>
                                      </p:cBhvr>
                                    </p:animEffect>
                                  </p:childTnLst>
                                </p:cTn>
                              </p:par>
                              <p:par>
                                <p:cTn id="8" presetID="3" presetClass="entr" presetSubtype="10" fill="hold"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blinds(horizontal)">
                                      <p:cBhvr>
                                        <p:cTn id="10" dur="500"/>
                                        <p:tgtEl>
                                          <p:spTgt spid="4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blinds(horizontal)">
                                      <p:cBhvr>
                                        <p:cTn id="13" dur="500"/>
                                        <p:tgtEl>
                                          <p:spTgt spid="4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9"/>
                                        </p:tgtEl>
                                        <p:attrNameLst>
                                          <p:attrName>style.visibility</p:attrName>
                                        </p:attrNameLst>
                                      </p:cBhvr>
                                      <p:to>
                                        <p:strVal val="visible"/>
                                      </p:to>
                                    </p:set>
                                    <p:animEffect transition="in" filter="blinds(horizontal)">
                                      <p:cBhvr>
                                        <p:cTn id="18" dur="500"/>
                                        <p:tgtEl>
                                          <p:spTgt spid="49"/>
                                        </p:tgtEl>
                                      </p:cBhvr>
                                    </p:animEffect>
                                  </p:childTnLst>
                                </p:cTn>
                              </p:par>
                              <p:par>
                                <p:cTn id="19" presetID="3" presetClass="entr" presetSubtype="10" fill="hold" nodeType="with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blinds(horizontal)">
                                      <p:cBhvr>
                                        <p:cTn id="21" dur="500"/>
                                        <p:tgtEl>
                                          <p:spTgt spid="50"/>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52"/>
                                        </p:tgtEl>
                                        <p:attrNameLst>
                                          <p:attrName>style.visibility</p:attrName>
                                        </p:attrNameLst>
                                      </p:cBhvr>
                                      <p:to>
                                        <p:strVal val="visible"/>
                                      </p:to>
                                    </p:set>
                                    <p:animEffect transition="in" filter="blinds(horizontal)">
                                      <p:cBhvr>
                                        <p:cTn id="24"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6" grpId="0" animBg="1"/>
      <p:bldP spid="49" grpId="0" animBg="1"/>
      <p:bldP spid="5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
</p:tagLst>
</file>

<file path=ppt/tags/tag2.xml><?xml version="1.0" encoding="utf-8"?>
<p:tagLst xmlns:a="http://schemas.openxmlformats.org/drawingml/2006/main" xmlns:r="http://schemas.openxmlformats.org/officeDocument/2006/relationships" xmlns:p="http://schemas.openxmlformats.org/presentationml/2006/main">
  <p:tag name="TIMING" val="|6.3|13.5|22.7|20.4"/>
</p:tagLst>
</file>

<file path=ppt/tags/tag3.xml><?xml version="1.0" encoding="utf-8"?>
<p:tagLst xmlns:a="http://schemas.openxmlformats.org/drawingml/2006/main" xmlns:r="http://schemas.openxmlformats.org/officeDocument/2006/relationships" xmlns:p="http://schemas.openxmlformats.org/presentationml/2006/main">
  <p:tag name="TIMING" val="|10.8"/>
</p:tagLst>
</file>

<file path=ppt/tags/tag4.xml><?xml version="1.0" encoding="utf-8"?>
<p:tagLst xmlns:a="http://schemas.openxmlformats.org/drawingml/2006/main" xmlns:r="http://schemas.openxmlformats.org/officeDocument/2006/relationships" xmlns:p="http://schemas.openxmlformats.org/presentationml/2006/main">
  <p:tag name="TIMING" val="|20.6"/>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34760</TotalTime>
  <Words>1615</Words>
  <Application>Microsoft Office PowerPoint</Application>
  <PresentationFormat>A4 Paper (210x297 mm)</PresentationFormat>
  <Paragraphs>184</Paragraphs>
  <Slides>19</Slides>
  <Notes>16</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5" baseType="lpstr">
      <vt:lpstr>Arial</vt:lpstr>
      <vt:lpstr>宋体</vt:lpstr>
      <vt:lpstr>Times New Roman</vt:lpstr>
      <vt:lpstr>MS PGothic</vt:lpstr>
      <vt:lpstr>Default Design</vt:lpstr>
      <vt:lpstr>CorelDRAW</vt:lpstr>
      <vt:lpstr>Topic Distributions over Links on Web</vt:lpstr>
      <vt:lpstr>Motivation</vt:lpstr>
      <vt:lpstr>Examples – Topic distribution analysis over citations</vt:lpstr>
      <vt:lpstr>Problem: Link Semantic Analysis</vt:lpstr>
      <vt:lpstr>Outline</vt:lpstr>
      <vt:lpstr>Previous Work</vt:lpstr>
      <vt:lpstr>Outline</vt:lpstr>
      <vt:lpstr>Pairwise Restricted Boltzmann Machines (PRBMs)</vt:lpstr>
      <vt:lpstr>Formalization of PRBMs</vt:lpstr>
      <vt:lpstr>Model Learning</vt:lpstr>
      <vt:lpstr>Link Semantic Analysis</vt:lpstr>
      <vt:lpstr>Outline</vt:lpstr>
      <vt:lpstr>Experimental Setting</vt:lpstr>
      <vt:lpstr>Accuracy of Link Categorization</vt:lpstr>
      <vt:lpstr>Category-Topic Mixture</vt:lpstr>
      <vt:lpstr>Example Analysis</vt:lpstr>
      <vt:lpstr>Outline</vt:lpstr>
      <vt:lpstr>Conclusion &amp; Future Work</vt:lpstr>
      <vt:lpstr>Thanks!</vt:lpstr>
    </vt:vector>
  </TitlesOfParts>
  <Company>Tsinghua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Distributions over Links on Web</dc:title>
  <dc:creator>Jie Tang</dc:creator>
  <cp:keywords>Topic distribution, arnetminer, semantic link analysis</cp:keywords>
  <cp:lastModifiedBy>Jie</cp:lastModifiedBy>
  <cp:revision>1296</cp:revision>
  <dcterms:created xsi:type="dcterms:W3CDTF">2006-10-23T13:46:31Z</dcterms:created>
  <dcterms:modified xsi:type="dcterms:W3CDTF">2009-12-17T05:10:48Z</dcterms:modified>
</cp:coreProperties>
</file>