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8" r:id="rId3"/>
    <p:sldId id="341" r:id="rId4"/>
    <p:sldId id="399" r:id="rId5"/>
    <p:sldId id="409" r:id="rId6"/>
    <p:sldId id="401" r:id="rId7"/>
    <p:sldId id="402" r:id="rId8"/>
    <p:sldId id="404" r:id="rId9"/>
    <p:sldId id="403" r:id="rId10"/>
    <p:sldId id="405" r:id="rId11"/>
    <p:sldId id="406" r:id="rId12"/>
    <p:sldId id="407" r:id="rId13"/>
    <p:sldId id="408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279" r:id="rId22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CC"/>
    <a:srgbClr val="0000FF"/>
    <a:srgbClr val="0000DC"/>
    <a:srgbClr val="2C6F90"/>
    <a:srgbClr val="2E5C8E"/>
    <a:srgbClr val="316F8B"/>
    <a:srgbClr val="99FF99"/>
    <a:srgbClr val="CC99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9" autoAdjust="0"/>
    <p:restoredTop sz="87097" autoAdjust="0"/>
  </p:normalViewPr>
  <p:slideViewPr>
    <p:cSldViewPr>
      <p:cViewPr varScale="1">
        <p:scale>
          <a:sx n="118" d="100"/>
          <a:sy n="118" d="100"/>
        </p:scale>
        <p:origin x="-1116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0" y="24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3ECEE-0D21-4F07-BB2D-93D9E09592DF}" type="datetimeFigureOut">
              <a:rPr lang="zh-CN" altLang="en-US" smtClean="0"/>
              <a:pPr/>
              <a:t>2009/4/19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4B0-ABFA-48A2-B98F-612E1EF5F5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E79F43-6908-4B1A-A9AD-43D028E4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3055D-2CDD-4FE8-98A6-3E339D7C8628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itchFamily="34" charset="0"/>
              </a:rPr>
              <a:t>Good morning everyone, my</a:t>
            </a:r>
            <a:r>
              <a:rPr lang="en-US" altLang="zh-CN" baseline="0" dirty="0" smtClean="0">
                <a:latin typeface="Arial" pitchFamily="34" charset="0"/>
              </a:rPr>
              <a:t> name is Jie Tang and I am from </a:t>
            </a:r>
            <a:r>
              <a:rPr lang="en-US" altLang="zh-CN" baseline="0" dirty="0" err="1" smtClean="0">
                <a:latin typeface="Arial" pitchFamily="34" charset="0"/>
              </a:rPr>
              <a:t>Tsinghua</a:t>
            </a:r>
            <a:r>
              <a:rPr lang="en-US" altLang="zh-CN" baseline="0" dirty="0" smtClean="0">
                <a:latin typeface="Arial" pitchFamily="34" charset="0"/>
              </a:rPr>
              <a:t> University.</a:t>
            </a:r>
          </a:p>
          <a:p>
            <a:r>
              <a:rPr lang="en-US" altLang="zh-CN" dirty="0" smtClean="0"/>
              <a:t>In this presentation, I am going to talk about “</a:t>
            </a:r>
            <a:r>
              <a:rPr lang="en-US" altLang="zh-CN" sz="1200" dirty="0" smtClean="0"/>
              <a:t>A Discriminative Approach to Topic-Based Citation Recommendation</a:t>
            </a:r>
            <a:r>
              <a:rPr lang="en-US" altLang="zh-CN" dirty="0" smtClean="0"/>
              <a:t>”.  This is a joint work with Jing Zhang.</a:t>
            </a:r>
          </a:p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22E1D-9F7A-4334-8B87-082EB5D8AB9E}" type="slidenum">
              <a:rPr lang="en-US" altLang="zh-CN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Picture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7" descr="Picture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E9A7D18B-0430-4727-A675-243742E22EA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20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570" y="188913"/>
            <a:ext cx="2339975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0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9" y="188913"/>
            <a:ext cx="9363075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46" y="1196975"/>
            <a:ext cx="9139237" cy="49291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196975"/>
            <a:ext cx="449262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0" y="1196975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499" y="27306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7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5" descr="Picture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9" y="1196975"/>
            <a:ext cx="91392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4" y="188913"/>
            <a:ext cx="93630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C9A52826-F6EE-4BDA-A85D-E434E2BAAF16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pic.vsd/&#32472;&#22270;/~paper/&#30697;&#24418;.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rnetminer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keg.cs.tsinghua.edu.cn/persons/tj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pic.vsd/&#32472;&#22270;/~paper/&#30697;&#24418;.17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???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pic.vsd/&#32472;&#22270;/~paper/&#30697;&#24418;.2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pic.vsd/&#32472;&#22270;/~&#39029;-5/&#30697;&#24418;.26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A Discriminative Approach to Topic-Based Citation Recommendation</a:t>
            </a:r>
            <a:endParaRPr lang="en-US" altLang="zh-CN" sz="2000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46110" y="3757612"/>
            <a:ext cx="7740756" cy="259242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Jie Tang and Jing Zhang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Presented by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Pei Li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baseline="30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Knowledge Engineering Group,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Dept. of Computer Science and Technology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err="1" smtClean="0"/>
              <a:t>Tsinghua</a:t>
            </a:r>
            <a:r>
              <a:rPr lang="en-US" altLang="zh-TW" sz="2400" dirty="0" smtClean="0"/>
              <a:t> University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April,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43" y="5218137"/>
            <a:ext cx="7138880" cy="69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Modeling with RBM-CS model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</p:nvPr>
        </p:nvGraphicFramePr>
        <p:xfrm>
          <a:off x="2324065" y="4123826"/>
          <a:ext cx="5440436" cy="984772"/>
        </p:xfrm>
        <a:graphic>
          <a:graphicData uri="http://schemas.openxmlformats.org/presentationml/2006/ole">
            <p:oleObj spid="_x0000_s379907" name="Equation" r:id="rId4" imgW="2806560" imgH="50796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607953" y="3611565"/>
            <a:ext cx="4892742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Discriminative objective function: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0033" y="4378338"/>
            <a:ext cx="1168416" cy="47466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rot="5400000">
            <a:off x="5957108" y="4141004"/>
            <a:ext cx="365130" cy="178913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24064" y="6130962"/>
            <a:ext cx="4198996" cy="4746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Sigmoid </a:t>
            </a:r>
            <a:r>
              <a:rPr lang="en-US" dirty="0" err="1" smtClean="0">
                <a:solidFill>
                  <a:srgbClr val="C00000"/>
                </a:solidFill>
              </a:rPr>
              <a:t>func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l-GR" dirty="0" smtClean="0">
                <a:solidFill>
                  <a:srgbClr val="C00000"/>
                </a:solidFill>
              </a:rPr>
              <a:t>σ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i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) = 1/(1+</a:t>
            </a:r>
            <a:r>
              <a:rPr lang="en-US" i="1" dirty="0" smtClean="0">
                <a:solidFill>
                  <a:srgbClr val="C00000"/>
                </a:solidFill>
              </a:rPr>
              <a:t>exp</a:t>
            </a:r>
            <a:r>
              <a:rPr lang="en-US" dirty="0" smtClean="0">
                <a:solidFill>
                  <a:srgbClr val="C00000"/>
                </a:solidFill>
              </a:rPr>
              <a:t>(-</a:t>
            </a:r>
            <a:r>
              <a:rPr lang="en-US" i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))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5400000">
            <a:off x="5190336" y="5747577"/>
            <a:ext cx="438155" cy="3286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500695" y="5400702"/>
            <a:ext cx="182565" cy="2921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581935" y="6130962"/>
            <a:ext cx="1898677" cy="4746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Bias terms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8147889" y="5747577"/>
            <a:ext cx="438155" cy="32861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58248" y="5400702"/>
            <a:ext cx="255591" cy="2921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接箭头连接符 19"/>
          <p:cNvCxnSpPr>
            <a:stCxn id="21" idx="0"/>
            <a:endCxn id="19" idx="3"/>
          </p:cNvCxnSpPr>
          <p:nvPr/>
        </p:nvCxnSpPr>
        <p:spPr>
          <a:xfrm rot="16200000" flipV="1">
            <a:off x="3419456" y="4433108"/>
            <a:ext cx="346873" cy="1661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95766" y="5437215"/>
            <a:ext cx="255591" cy="2921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1703342" y="5254650"/>
            <a:ext cx="7120035" cy="76677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3544" y="4853007"/>
            <a:ext cx="1898677" cy="4746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Bias terms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98733" y="934753"/>
            <a:ext cx="4418073" cy="27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6" grpId="0" animBg="1"/>
      <p:bldP spid="18" grpId="0" animBg="1"/>
      <p:bldP spid="21" grpId="0" animBg="1"/>
      <p:bldP spid="2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pic>
        <p:nvPicPr>
          <p:cNvPr id="3809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492" y="1420785"/>
            <a:ext cx="7229574" cy="45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4643" y="1785915"/>
            <a:ext cx="4308534" cy="71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3059" y="2662227"/>
            <a:ext cx="3358546" cy="64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5163" y="3794130"/>
            <a:ext cx="2904088" cy="6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09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4442" y="5510241"/>
            <a:ext cx="3303122" cy="6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011877" y="5437215"/>
            <a:ext cx="3541762" cy="73026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11" idx="2"/>
            <a:endCxn id="9" idx="0"/>
          </p:cNvCxnSpPr>
          <p:nvPr/>
        </p:nvCxnSpPr>
        <p:spPr>
          <a:xfrm rot="16200000" flipH="1">
            <a:off x="7079882" y="4734339"/>
            <a:ext cx="328618" cy="10771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121416" y="4487876"/>
            <a:ext cx="1168416" cy="62072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6961215" y="3684591"/>
            <a:ext cx="2701962" cy="7302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>
          <a:xfrm>
            <a:off x="7472397" y="3429000"/>
            <a:ext cx="839799" cy="2555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42137" y="2625714"/>
            <a:ext cx="2921040" cy="6572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 flipV="1">
            <a:off x="6194442" y="2954331"/>
            <a:ext cx="547695" cy="1825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27668" y="1785915"/>
            <a:ext cx="4272021" cy="6572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121416" y="2406637"/>
            <a:ext cx="511182" cy="4381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 animBg="1"/>
      <p:bldP spid="20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Ranking and Recommendation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applying the same modeling procedure to the citation context, we can obtain </a:t>
            </a:r>
            <a:r>
              <a:rPr lang="en-US" dirty="0" smtClean="0">
                <a:solidFill>
                  <a:srgbClr val="C00000"/>
                </a:solidFill>
              </a:rPr>
              <a:t>a topic representation {</a:t>
            </a:r>
            <a:r>
              <a:rPr lang="en-US" b="1" dirty="0" err="1" smtClean="0">
                <a:solidFill>
                  <a:srgbClr val="C00000"/>
                </a:solidFill>
              </a:rPr>
              <a:t>h</a:t>
            </a:r>
            <a:r>
              <a:rPr lang="en-US" baseline="-25000" dirty="0" err="1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} of the citation context </a:t>
            </a:r>
            <a:r>
              <a:rPr lang="en-US" i="1" dirty="0" smtClean="0">
                <a:solidFill>
                  <a:srgbClr val="C00000"/>
                </a:solidFill>
              </a:rPr>
              <a:t>c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Therefore, we can calculate: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Finally, candidate papers are ranked according to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d</a:t>
            </a:r>
            <a:r>
              <a:rPr lang="en-US" dirty="0" err="1" smtClean="0"/>
              <a:t>|</a:t>
            </a:r>
            <a:r>
              <a:rPr lang="en-US" b="1" dirty="0" err="1" smtClean="0"/>
              <a:t>h</a:t>
            </a:r>
            <a:r>
              <a:rPr lang="en-US" i="1" baseline="-25000" dirty="0" err="1" smtClean="0"/>
              <a:t>c</a:t>
            </a:r>
            <a:r>
              <a:rPr lang="en-US" dirty="0" smtClean="0"/>
              <a:t>) and the </a:t>
            </a:r>
            <a:r>
              <a:rPr lang="en-US" dirty="0" smtClean="0">
                <a:solidFill>
                  <a:srgbClr val="C00000"/>
                </a:solidFill>
              </a:rPr>
              <a:t>topic ranked </a:t>
            </a:r>
            <a:r>
              <a:rPr lang="en-US" i="1" dirty="0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 papers </a:t>
            </a:r>
            <a:r>
              <a:rPr lang="en-US" dirty="0" smtClean="0"/>
              <a:t>are returned as the recommended papers.</a:t>
            </a:r>
            <a:endParaRPr lang="en-US" dirty="0"/>
          </a:p>
        </p:txBody>
      </p:sp>
      <p:graphicFrame>
        <p:nvGraphicFramePr>
          <p:cNvPr id="381954" name="内容占位符 4"/>
          <p:cNvGraphicFramePr>
            <a:graphicFrameLocks noChangeAspect="1"/>
          </p:cNvGraphicFramePr>
          <p:nvPr/>
        </p:nvGraphicFramePr>
        <p:xfrm>
          <a:off x="2543142" y="3355974"/>
          <a:ext cx="4692781" cy="1022362"/>
        </p:xfrm>
        <a:graphic>
          <a:graphicData uri="http://schemas.openxmlformats.org/presentationml/2006/ole">
            <p:oleObj spid="_x0000_s381954" name="Equation" r:id="rId3" imgW="19810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4" y="252369"/>
            <a:ext cx="9363075" cy="792162"/>
          </a:xfrm>
        </p:spPr>
        <p:txBody>
          <a:bodyPr/>
          <a:lstStyle/>
          <a:p>
            <a:r>
              <a:rPr lang="en-US" b="1" dirty="0" smtClean="0"/>
              <a:t>Matching Recommended Papers with Citation Sentences</a:t>
            </a:r>
            <a:endParaRPr lang="en-US" dirty="0"/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6408275" y="1603350"/>
          <a:ext cx="3497725" cy="2154267"/>
        </p:xfrm>
        <a:graphic>
          <a:graphicData uri="http://schemas.openxmlformats.org/presentationml/2006/ole">
            <p:oleObj spid="_x0000_s382980" name="Visio" r:id="rId3" imgW="1876343" imgH="1156240" progId="Visio.Drawing.11">
              <p:link updateAutomatic="1"/>
            </p:oleObj>
          </a:graphicData>
        </a:graphic>
      </p:graphicFrame>
      <p:pic>
        <p:nvPicPr>
          <p:cNvPr id="38298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284" y="1624017"/>
            <a:ext cx="54292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>
          <a:xfrm flipV="1">
            <a:off x="5610234" y="1860529"/>
            <a:ext cx="766773" cy="3635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610234" y="1895454"/>
            <a:ext cx="803286" cy="80169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573721" y="2589201"/>
            <a:ext cx="839799" cy="5476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537208" y="3465514"/>
            <a:ext cx="839799" cy="365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6200000" flipH="1">
            <a:off x="5208590" y="2260583"/>
            <a:ext cx="1570060" cy="83979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2982" name="内容占位符 4"/>
          <p:cNvGraphicFramePr>
            <a:graphicFrameLocks noChangeAspect="1"/>
          </p:cNvGraphicFramePr>
          <p:nvPr/>
        </p:nvGraphicFramePr>
        <p:xfrm>
          <a:off x="2209800" y="4816494"/>
          <a:ext cx="5505450" cy="1052512"/>
        </p:xfrm>
        <a:graphic>
          <a:graphicData uri="http://schemas.openxmlformats.org/presentationml/2006/ole">
            <p:oleObj spid="_x0000_s382982" name="Equation" r:id="rId5" imgW="2323800" imgH="44424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571439" y="4305312"/>
            <a:ext cx="7850295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CC"/>
                </a:solidFill>
              </a:rPr>
              <a:t>Use KL-divergence to measure the relevance between the  recommended paper and the citation sentence: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24063" y="5984910"/>
            <a:ext cx="5002281" cy="4746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i="1" dirty="0" err="1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th</a:t>
            </a:r>
            <a:r>
              <a:rPr lang="en-US" dirty="0" smtClean="0">
                <a:solidFill>
                  <a:srgbClr val="C00000"/>
                </a:solidFill>
              </a:rPr>
              <a:t> sentence in the citation context </a:t>
            </a:r>
            <a:r>
              <a:rPr lang="en-US" i="1" dirty="0" smtClean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H="1">
            <a:off x="3401198" y="5674550"/>
            <a:ext cx="438156" cy="18256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63863" y="5181624"/>
            <a:ext cx="438156" cy="4016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4587870" y="3794130"/>
            <a:ext cx="5002281" cy="4746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Probabilities obtained from RBM-CS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94441" y="4853007"/>
            <a:ext cx="1424007" cy="4746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6194442" y="5400702"/>
            <a:ext cx="1424007" cy="4746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7508910" y="4378339"/>
            <a:ext cx="839799" cy="62072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 flipH="1" flipV="1">
            <a:off x="7271575" y="4652187"/>
            <a:ext cx="1314469" cy="62072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624383" y="1238220"/>
            <a:ext cx="2701962" cy="47466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CC"/>
                </a:solidFill>
              </a:rPr>
              <a:t>The goal is to match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3" grpId="0" animBg="1"/>
      <p:bldP spid="25" grpId="0" animBg="1"/>
      <p:bldP spid="26" grpId="0" animBg="1"/>
      <p:bldP spid="27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The RBM-CS model</a:t>
            </a:r>
          </a:p>
          <a:p>
            <a:pPr lvl="1"/>
            <a:r>
              <a:rPr lang="en-US" dirty="0" smtClean="0"/>
              <a:t>Ranking and recommendation</a:t>
            </a:r>
          </a:p>
          <a:p>
            <a:pPr lvl="1"/>
            <a:r>
              <a:rPr lang="en-US" dirty="0" smtClean="0"/>
              <a:t>Matching recommended papers with sentences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839" y="1165261"/>
            <a:ext cx="9348851" cy="4929188"/>
          </a:xfrm>
        </p:spPr>
        <p:txBody>
          <a:bodyPr/>
          <a:lstStyle/>
          <a:p>
            <a:r>
              <a:rPr lang="en-US" sz="2800" dirty="0" smtClean="0"/>
              <a:t>Data Sets</a:t>
            </a:r>
          </a:p>
          <a:p>
            <a:pPr lvl="1"/>
            <a:r>
              <a:rPr lang="en-US" sz="2400" dirty="0" smtClean="0"/>
              <a:t>NIPS: 1,605 papers and 10,472 citations</a:t>
            </a:r>
          </a:p>
          <a:p>
            <a:pPr lvl="1"/>
            <a:r>
              <a:rPr lang="en-US" sz="2400" dirty="0" err="1" smtClean="0"/>
              <a:t>Citeseer</a:t>
            </a:r>
            <a:r>
              <a:rPr lang="en-US" sz="2400" dirty="0" smtClean="0"/>
              <a:t>: 3,335 papers and 32,558 citations</a:t>
            </a:r>
          </a:p>
          <a:p>
            <a:r>
              <a:rPr lang="en-US" sz="2800" dirty="0" smtClean="0"/>
              <a:t>Baseline methods</a:t>
            </a:r>
          </a:p>
          <a:p>
            <a:pPr lvl="1"/>
            <a:r>
              <a:rPr lang="en-US" sz="2400" dirty="0" smtClean="0"/>
              <a:t>Language model</a:t>
            </a:r>
          </a:p>
          <a:p>
            <a:pPr lvl="1"/>
            <a:r>
              <a:rPr lang="en-US" sz="2400" dirty="0" smtClean="0"/>
              <a:t>Restricted Boltzmann Machines (RBMs)</a:t>
            </a:r>
          </a:p>
          <a:p>
            <a:r>
              <a:rPr lang="en-US" sz="2800" dirty="0" smtClean="0"/>
              <a:t>Evaluation Measures</a:t>
            </a:r>
          </a:p>
          <a:p>
            <a:pPr lvl="1"/>
            <a:r>
              <a:rPr lang="en-US" sz="2400" dirty="0" smtClean="0"/>
              <a:t>P@1, P@3, P@5, P@10, </a:t>
            </a:r>
            <a:r>
              <a:rPr lang="en-US" sz="2400" dirty="0" err="1" smtClean="0"/>
              <a:t>Rprec</a:t>
            </a:r>
            <a:r>
              <a:rPr lang="en-US" sz="2400" dirty="0" smtClean="0"/>
              <a:t>, </a:t>
            </a:r>
            <a:r>
              <a:rPr lang="en-US" sz="2400" dirty="0" err="1" smtClean="0"/>
              <a:t>Bpref</a:t>
            </a:r>
            <a:r>
              <a:rPr lang="en-US" sz="2400" dirty="0" smtClean="0"/>
              <a:t>, MRR</a:t>
            </a:r>
          </a:p>
          <a:p>
            <a:r>
              <a:rPr lang="en-US" sz="2800" dirty="0" smtClean="0"/>
              <a:t>Parameter Setting</a:t>
            </a:r>
          </a:p>
          <a:p>
            <a:pPr lvl="1"/>
            <a:r>
              <a:rPr lang="en-US" sz="2400" dirty="0" smtClean="0"/>
              <a:t>K=7 for NIPS and K=11 for </a:t>
            </a:r>
            <a:r>
              <a:rPr lang="en-US" sz="2400" dirty="0" err="1" smtClean="0"/>
              <a:t>Citeseer</a:t>
            </a:r>
            <a:endParaRPr lang="en-US" sz="2400" dirty="0" smtClean="0"/>
          </a:p>
          <a:p>
            <a:pPr lvl="1"/>
            <a:r>
              <a:rPr lang="en-US" sz="2400" dirty="0" smtClean="0"/>
              <a:t>Learning rate=0.01/batch-size, momentum=0.9, decay=0.001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Discovered “Topics”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5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643063"/>
            <a:ext cx="9372600" cy="415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748071" y="1749402"/>
            <a:ext cx="2555910" cy="3651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6428" y="3684591"/>
            <a:ext cx="3249657" cy="3651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Performance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233613"/>
            <a:ext cx="93345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360577" y="3246435"/>
            <a:ext cx="7229574" cy="328617"/>
          </a:xfrm>
          <a:prstGeom prst="rect">
            <a:avLst/>
          </a:prstGeom>
          <a:solidFill>
            <a:srgbClr val="FFCCCC">
              <a:alpha val="2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360577" y="4232286"/>
            <a:ext cx="7229574" cy="328617"/>
          </a:xfrm>
          <a:prstGeom prst="rect">
            <a:avLst/>
          </a:prstGeom>
          <a:solidFill>
            <a:srgbClr val="FFCCCC">
              <a:alpha val="2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Sentence-level Performance</a:t>
            </a:r>
            <a:endParaRPr lang="en-US" dirty="0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979" y="1311246"/>
            <a:ext cx="8188374" cy="481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640537" y="1457298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+7.65%</a:t>
            </a:r>
            <a:endParaRPr lang="en-US" altLang="zh-CN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412575" y="2787629"/>
            <a:ext cx="5486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6778650" y="1720206"/>
            <a:ext cx="0" cy="10515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360" y="265491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+9.24%</a:t>
            </a:r>
            <a:endParaRPr lang="en-US" altLang="zh-CN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1702398" y="4195773"/>
            <a:ext cx="5486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2068473" y="2917818"/>
            <a:ext cx="0" cy="128016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The RBM-CS model</a:t>
            </a:r>
          </a:p>
          <a:p>
            <a:pPr lvl="1"/>
            <a:r>
              <a:rPr lang="en-US" dirty="0" smtClean="0"/>
              <a:t>Ranking and recommendation</a:t>
            </a:r>
          </a:p>
          <a:p>
            <a:pPr lvl="1"/>
            <a:r>
              <a:rPr lang="en-US" dirty="0" smtClean="0"/>
              <a:t>Matching recommended papers with sentences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875" y="1168035"/>
            <a:ext cx="6316749" cy="434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14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875" y="2187558"/>
            <a:ext cx="6299597" cy="282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5012" name="Picture 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651" y="3246435"/>
            <a:ext cx="7365868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5388" y="1201707"/>
            <a:ext cx="1350981" cy="54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885908" y="2041506"/>
            <a:ext cx="1058877" cy="54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42823" y="3209922"/>
            <a:ext cx="1350981" cy="438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239170" y="6858001"/>
            <a:ext cx="5257800" cy="464037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altLang="zh-CN" sz="1050" dirty="0" smtClean="0"/>
          </a:p>
          <a:p>
            <a:r>
              <a:rPr lang="en-US" altLang="zh-CN" b="1" dirty="0" smtClean="0">
                <a:solidFill>
                  <a:srgbClr val="0000CC"/>
                </a:solidFill>
              </a:rPr>
              <a:t>  However, we are surrounded </a:t>
            </a:r>
          </a:p>
          <a:p>
            <a:r>
              <a:rPr lang="en-US" altLang="zh-CN" b="1" dirty="0" smtClean="0">
                <a:solidFill>
                  <a:srgbClr val="0000CC"/>
                </a:solidFill>
              </a:rPr>
              <a:t>by the numerous academic data …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90672" y="2771766"/>
            <a:ext cx="2724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11" name="AutoShape 19"/>
          <p:cNvSpPr>
            <a:spLocks noChangeArrowheads="1"/>
          </p:cNvSpPr>
          <p:nvPr/>
        </p:nvSpPr>
        <p:spPr bwMode="auto">
          <a:xfrm>
            <a:off x="1046109" y="4853007"/>
            <a:ext cx="5513463" cy="1804984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800" b="1" dirty="0" smtClean="0">
                <a:solidFill>
                  <a:srgbClr val="C00000"/>
                </a:solidFill>
              </a:rPr>
              <a:t>“Academic search is insufficient in many practical applications”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538E-6 -4.44444E-6 L -0.73895 -0.733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" y="-3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2" grpId="0" animBg="1"/>
      <p:bldP spid="12" grpId="1" animBg="1"/>
      <p:bldP spid="850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839" y="1196975"/>
            <a:ext cx="9385364" cy="4929188"/>
          </a:xfrm>
        </p:spPr>
        <p:txBody>
          <a:bodyPr/>
          <a:lstStyle/>
          <a:p>
            <a:r>
              <a:rPr lang="en-US" dirty="0" smtClean="0"/>
              <a:t>Formalize the problems of topic-based citation recommendation</a:t>
            </a:r>
          </a:p>
          <a:p>
            <a:r>
              <a:rPr lang="en-US" dirty="0" smtClean="0"/>
              <a:t>Propose a discriminative approach based on RBM-CS to solve this problem</a:t>
            </a:r>
          </a:p>
          <a:p>
            <a:r>
              <a:rPr lang="en-US" dirty="0" smtClean="0"/>
              <a:t>Experimental results show that the proposed RBM-CS can effectively improve the recommendation performance</a:t>
            </a:r>
          </a:p>
          <a:p>
            <a:r>
              <a:rPr lang="en-US" dirty="0" smtClean="0"/>
              <a:t>The citation recommendation is being integrated as a new feature into the our academic search system </a:t>
            </a:r>
            <a:r>
              <a:rPr lang="en-US" dirty="0" err="1" smtClean="0"/>
              <a:t>ArnetMiner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http://arnetminer.org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2078019"/>
            <a:ext cx="84201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Thanks!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355974"/>
            <a:ext cx="6934200" cy="228282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Q&amp;A</a:t>
            </a:r>
          </a:p>
          <a:p>
            <a:pPr algn="l" eaLnBrk="1" hangingPunct="1"/>
            <a:r>
              <a:rPr lang="en-US" altLang="zh-CN" sz="2400" dirty="0" smtClean="0"/>
              <a:t>HP: </a:t>
            </a:r>
            <a:r>
              <a:rPr lang="en-US" altLang="zh-CN" sz="2400" dirty="0" smtClean="0">
                <a:hlinkClick r:id="rId2"/>
              </a:rPr>
              <a:t>http://keg.cs.tsinghua.edu.cn/persons/tj/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图形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4702" y="4052866"/>
            <a:ext cx="222885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6102" y="690525"/>
            <a:ext cx="4963319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8" descr="clou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-600000">
            <a:off x="1136652" y="1243862"/>
            <a:ext cx="33845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1631952" y="1761388"/>
            <a:ext cx="27241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/>
              <a:t>Which papers should we refer to?</a:t>
            </a:r>
            <a:endParaRPr lang="zh-CN" altLang="en-US" sz="2000" dirty="0"/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558802" y="3762353"/>
            <a:ext cx="1898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Researcher </a:t>
            </a:r>
            <a:r>
              <a:rPr lang="en-US" altLang="zh-CN" b="1" dirty="0" smtClean="0"/>
              <a:t>A</a:t>
            </a:r>
            <a:endParaRPr lang="en-US" altLang="zh-CN" b="1" dirty="0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514843" y="1019142"/>
            <a:ext cx="4637151" cy="53308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WordArt 17"/>
          <p:cNvSpPr>
            <a:spLocks noChangeArrowheads="1" noChangeShapeType="1" noTextEdit="1"/>
          </p:cNvSpPr>
          <p:nvPr/>
        </p:nvSpPr>
        <p:spPr bwMode="auto">
          <a:xfrm>
            <a:off x="607953" y="2075690"/>
            <a:ext cx="90805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?</a:t>
            </a:r>
            <a:endParaRPr lang="zh-CN" altLang="en-US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71464" y="188913"/>
            <a:ext cx="9363075" cy="792162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en-US" altLang="zh-CN" sz="4000" dirty="0" smtClean="0"/>
              <a:t>Examples </a:t>
            </a:r>
            <a:r>
              <a:rPr lang="en-US" altLang="zh-CN" sz="2800" dirty="0" smtClean="0"/>
              <a:t>–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Citation Suggestion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33807" grpId="0" animBg="1"/>
      <p:bldP spid="338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54" y="5254649"/>
            <a:ext cx="6061158" cy="14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5305" y="687092"/>
            <a:ext cx="5184846" cy="354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797" y="4195773"/>
            <a:ext cx="5980578" cy="9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146052" y="1332541"/>
          <a:ext cx="3748071" cy="2280570"/>
        </p:xfrm>
        <a:graphic>
          <a:graphicData uri="http://schemas.openxmlformats.org/presentationml/2006/ole">
            <p:oleObj spid="_x0000_s363524" name="Visio" r:id="rId6" imgW="2100284" imgH="1278647" progId="Visio.Drawing.11">
              <p:link updateAutomatic="1"/>
            </p:oleObj>
          </a:graphicData>
        </a:graphic>
      </p:graphicFrame>
      <p:sp>
        <p:nvSpPr>
          <p:cNvPr id="7" name="右箭头 6"/>
          <p:cNvSpPr/>
          <p:nvPr/>
        </p:nvSpPr>
        <p:spPr>
          <a:xfrm>
            <a:off x="3784583" y="2297096"/>
            <a:ext cx="547689" cy="328617"/>
          </a:xfrm>
          <a:prstGeom prst="rightArrow">
            <a:avLst/>
          </a:prstGeom>
          <a:solidFill>
            <a:srgbClr val="FFCC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3422778" y="1858941"/>
            <a:ext cx="4962444" cy="237334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3" idx="2"/>
          </p:cNvCxnSpPr>
          <p:nvPr/>
        </p:nvCxnSpPr>
        <p:spPr>
          <a:xfrm rot="5400000">
            <a:off x="3877528" y="2061423"/>
            <a:ext cx="1643085" cy="26986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6769656" y="3721103"/>
            <a:ext cx="1615566" cy="1533547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6022990" y="4212178"/>
            <a:ext cx="1789137" cy="295808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05305" y="2662227"/>
            <a:ext cx="3286170" cy="803286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405305" y="2187558"/>
            <a:ext cx="3286170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54" y="5254649"/>
            <a:ext cx="6061158" cy="14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5305" y="687092"/>
            <a:ext cx="5184846" cy="354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797" y="4195773"/>
            <a:ext cx="5980578" cy="9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146052" y="1332541"/>
          <a:ext cx="3748071" cy="2280570"/>
        </p:xfrm>
        <a:graphic>
          <a:graphicData uri="http://schemas.openxmlformats.org/presentationml/2006/ole">
            <p:oleObj spid="_x0000_s384002" name="Visio" r:id="rId6" imgW="2100284" imgH="1278647" progId="Visio.Drawing.11">
              <p:link updateAutomatic="1"/>
            </p:oleObj>
          </a:graphicData>
        </a:graphic>
      </p:graphicFrame>
      <p:sp>
        <p:nvSpPr>
          <p:cNvPr id="7" name="右箭头 6"/>
          <p:cNvSpPr/>
          <p:nvPr/>
        </p:nvSpPr>
        <p:spPr>
          <a:xfrm>
            <a:off x="3784583" y="2297096"/>
            <a:ext cx="547689" cy="328617"/>
          </a:xfrm>
          <a:prstGeom prst="rightArrow">
            <a:avLst/>
          </a:prstGeom>
          <a:solidFill>
            <a:srgbClr val="FFCCC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3422778" y="1858941"/>
            <a:ext cx="4962444" cy="237334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3" idx="2"/>
          </p:cNvCxnSpPr>
          <p:nvPr/>
        </p:nvCxnSpPr>
        <p:spPr>
          <a:xfrm rot="5400000">
            <a:off x="3877528" y="2061423"/>
            <a:ext cx="1643085" cy="26986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6769656" y="3721103"/>
            <a:ext cx="1615566" cy="1533547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6022990" y="4212178"/>
            <a:ext cx="1789137" cy="295808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05305" y="2662227"/>
            <a:ext cx="3286170" cy="803286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4405305" y="2187558"/>
            <a:ext cx="3286170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009596" y="2552687"/>
            <a:ext cx="8178860" cy="2519375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288000" anchor="ctr"/>
          <a:lstStyle/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Two </a:t>
            </a:r>
            <a:r>
              <a:rPr lang="en-US" altLang="zh-CN" sz="2800" dirty="0" smtClean="0">
                <a:solidFill>
                  <a:srgbClr val="0000FF"/>
                </a:solidFill>
              </a:rPr>
              <a:t>challenging questions: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How to </a:t>
            </a:r>
            <a:r>
              <a:rPr lang="en-US" altLang="zh-CN" sz="2400" dirty="0" smtClean="0">
                <a:solidFill>
                  <a:srgbClr val="FF0000"/>
                </a:solidFill>
              </a:rPr>
              <a:t>identify the topics?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How to </a:t>
            </a:r>
            <a:r>
              <a:rPr lang="en-US" altLang="zh-CN" sz="2400" dirty="0" smtClean="0">
                <a:solidFill>
                  <a:srgbClr val="FF0000"/>
                </a:solidFill>
              </a:rPr>
              <a:t>recommend citations based on the topics?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dirty="0" smtClean="0"/>
              <a:t>The RBM-CS model</a:t>
            </a:r>
          </a:p>
          <a:p>
            <a:pPr lvl="1"/>
            <a:r>
              <a:rPr lang="en-US" dirty="0" smtClean="0"/>
              <a:t>Ranking and recommendation</a:t>
            </a:r>
          </a:p>
          <a:p>
            <a:pPr lvl="1"/>
            <a:r>
              <a:rPr lang="en-US" dirty="0" smtClean="0"/>
              <a:t>Matching recommended papers with sentences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the quality of journal/paper</a:t>
            </a:r>
          </a:p>
          <a:p>
            <a:pPr lvl="1"/>
            <a:r>
              <a:rPr lang="en-US" dirty="0" smtClean="0"/>
              <a:t>Science Citation Index </a:t>
            </a:r>
            <a:r>
              <a:rPr lang="en-US" sz="2400" dirty="0" smtClean="0"/>
              <a:t>(Garfield, Science’72)</a:t>
            </a:r>
            <a:endParaRPr lang="en-US" dirty="0" smtClean="0"/>
          </a:p>
          <a:p>
            <a:pPr lvl="1"/>
            <a:r>
              <a:rPr lang="en-US" dirty="0" smtClean="0"/>
              <a:t>Bibliographical Coupling (BC) </a:t>
            </a:r>
          </a:p>
          <a:p>
            <a:pPr lvl="1">
              <a:buNone/>
            </a:pPr>
            <a:r>
              <a:rPr lang="en-US" sz="2400" dirty="0" smtClean="0"/>
              <a:t>	(Kessler, American Documentation’63)</a:t>
            </a:r>
            <a:endParaRPr lang="en-US" dirty="0" smtClean="0"/>
          </a:p>
          <a:p>
            <a:r>
              <a:rPr lang="en-US" dirty="0" smtClean="0"/>
              <a:t>Paper recommendation</a:t>
            </a:r>
          </a:p>
          <a:p>
            <a:pPr lvl="1"/>
            <a:r>
              <a:rPr lang="en-US" dirty="0" smtClean="0"/>
              <a:t>using a graphical framework </a:t>
            </a:r>
            <a:r>
              <a:rPr lang="en-US" sz="2400" dirty="0" smtClean="0"/>
              <a:t>(</a:t>
            </a:r>
            <a:r>
              <a:rPr lang="en-US" sz="2400" dirty="0" err="1" smtClean="0"/>
              <a:t>Strohman</a:t>
            </a:r>
            <a:r>
              <a:rPr lang="en-US" sz="2400" dirty="0" smtClean="0"/>
              <a:t> et al. SIGIR’07)</a:t>
            </a:r>
            <a:endParaRPr lang="en-US" dirty="0" smtClean="0"/>
          </a:p>
          <a:p>
            <a:pPr lvl="1"/>
            <a:r>
              <a:rPr lang="en-US" dirty="0" smtClean="0"/>
              <a:t>collaborative filtering </a:t>
            </a:r>
            <a:r>
              <a:rPr lang="en-US" sz="2400" dirty="0" smtClean="0"/>
              <a:t>(</a:t>
            </a:r>
            <a:r>
              <a:rPr lang="en-US" sz="2400" dirty="0" err="1" smtClean="0"/>
              <a:t>McNee</a:t>
            </a:r>
            <a:r>
              <a:rPr lang="en-US" sz="2400" dirty="0" smtClean="0"/>
              <a:t> et al. CSCW’02)</a:t>
            </a:r>
            <a:endParaRPr lang="en-US" dirty="0" smtClean="0"/>
          </a:p>
          <a:p>
            <a:r>
              <a:rPr lang="en-US" dirty="0" smtClean="0"/>
              <a:t>Restricted Boltzmann Machines (RBMs)</a:t>
            </a:r>
          </a:p>
          <a:p>
            <a:pPr lvl="1"/>
            <a:r>
              <a:rPr lang="en-US" dirty="0" smtClean="0"/>
              <a:t>generative models based on latent variables to model an input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RBM-CS model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Ranking and recommendation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Matching recommended papers with sentences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112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5908" y="1201707"/>
            <a:ext cx="1168416" cy="125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7" name="矩形 106"/>
          <p:cNvSpPr/>
          <p:nvPr/>
        </p:nvSpPr>
        <p:spPr>
          <a:xfrm>
            <a:off x="2141499" y="2662227"/>
            <a:ext cx="985851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Modeling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38810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2421" y="5181624"/>
            <a:ext cx="2087685" cy="13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1922991" y="3538539"/>
          <a:ext cx="2153697" cy="1460520"/>
        </p:xfrm>
        <a:graphic>
          <a:graphicData uri="http://schemas.openxmlformats.org/presentationml/2006/ole">
            <p:oleObj spid="_x0000_s388101" name="Visio" r:id="rId5" imgW="3594929" imgH="2438670" progId="Visio.Drawing.11">
              <p:link updateAutomatic="1"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0970" y="1463659"/>
            <a:ext cx="1047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8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35566" y="1457299"/>
            <a:ext cx="1047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003663" y="2881306"/>
            <a:ext cx="1022364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2079" y="2881306"/>
            <a:ext cx="1022364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Topic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竖卷形 7"/>
          <p:cNvSpPr/>
          <p:nvPr/>
        </p:nvSpPr>
        <p:spPr>
          <a:xfrm>
            <a:off x="388875" y="1858941"/>
            <a:ext cx="657234" cy="584208"/>
          </a:xfrm>
          <a:prstGeom prst="vertic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卷形 8"/>
          <p:cNvSpPr/>
          <p:nvPr/>
        </p:nvSpPr>
        <p:spPr>
          <a:xfrm>
            <a:off x="498414" y="2004993"/>
            <a:ext cx="657234" cy="584208"/>
          </a:xfrm>
          <a:prstGeom prst="vertic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竖卷形 9"/>
          <p:cNvSpPr/>
          <p:nvPr/>
        </p:nvSpPr>
        <p:spPr>
          <a:xfrm>
            <a:off x="607953" y="2260584"/>
            <a:ext cx="657234" cy="584208"/>
          </a:xfrm>
          <a:prstGeom prst="vertic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69797" y="1457298"/>
            <a:ext cx="1460520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Training data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1849396" y="2479662"/>
            <a:ext cx="1533545" cy="255591"/>
          </a:xfrm>
          <a:prstGeom prst="rightArrow">
            <a:avLst/>
          </a:prstGeom>
          <a:solidFill>
            <a:srgbClr val="FFCCCC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30956" y="2004994"/>
            <a:ext cx="584208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8533" y="982629"/>
            <a:ext cx="3249657" cy="2300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3638532" y="982630"/>
            <a:ext cx="3030580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C00000"/>
                </a:solidFill>
              </a:rPr>
              <a:t>Topic analysis with RBM-CS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2" name="竖卷形 21"/>
          <p:cNvSpPr/>
          <p:nvPr/>
        </p:nvSpPr>
        <p:spPr>
          <a:xfrm>
            <a:off x="461901" y="4560903"/>
            <a:ext cx="657234" cy="584208"/>
          </a:xfrm>
          <a:prstGeom prst="vertic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96771" y="4122747"/>
            <a:ext cx="1460520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Test data: </a:t>
            </a:r>
            <a:r>
              <a:rPr lang="en-US" sz="1200" dirty="0" smtClean="0">
                <a:solidFill>
                  <a:schemeClr val="tx1"/>
                </a:solidFill>
              </a:rPr>
              <a:t>a new document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1228674" y="4633929"/>
            <a:ext cx="584208" cy="255591"/>
          </a:xfrm>
          <a:prstGeom prst="rightArrow">
            <a:avLst/>
          </a:prstGeom>
          <a:solidFill>
            <a:srgbClr val="FFCCCC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849395" y="982629"/>
            <a:ext cx="1241442" cy="14605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849395" y="946116"/>
            <a:ext cx="839799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CC"/>
                </a:solidFill>
              </a:rPr>
              <a:t>RBM-CS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30" name="Oval 75"/>
          <p:cNvSpPr>
            <a:spLocks noChangeArrowheads="1"/>
          </p:cNvSpPr>
          <p:nvPr/>
        </p:nvSpPr>
        <p:spPr bwMode="auto">
          <a:xfrm>
            <a:off x="1338213" y="4310080"/>
            <a:ext cx="360363" cy="360362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矩形 31"/>
          <p:cNvSpPr/>
          <p:nvPr/>
        </p:nvSpPr>
        <p:spPr>
          <a:xfrm>
            <a:off x="7180293" y="2041506"/>
            <a:ext cx="328617" cy="328617"/>
          </a:xfrm>
          <a:prstGeom prst="rect">
            <a:avLst/>
          </a:prstGeom>
          <a:solidFill>
            <a:srgbClr val="FFCC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CC"/>
                </a:solidFill>
              </a:rPr>
              <a:t>+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34" name="流程图: 磁盘 33"/>
          <p:cNvSpPr/>
          <p:nvPr/>
        </p:nvSpPr>
        <p:spPr>
          <a:xfrm>
            <a:off x="7727988" y="1530324"/>
            <a:ext cx="985851" cy="1314468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/>
          <p:cNvSpPr/>
          <p:nvPr/>
        </p:nvSpPr>
        <p:spPr>
          <a:xfrm>
            <a:off x="7180293" y="1128681"/>
            <a:ext cx="1898677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Discriminative model parameters </a:t>
            </a:r>
            <a:r>
              <a:rPr lang="el-GR" sz="1400" dirty="0" smtClean="0">
                <a:solidFill>
                  <a:schemeClr val="tx1"/>
                </a:solidFill>
                <a:ea typeface="宋体"/>
              </a:rPr>
              <a:t>Θ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64501" y="1968480"/>
            <a:ext cx="401643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47066" y="2187558"/>
            <a:ext cx="401643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39170" y="2004993"/>
            <a:ext cx="401643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a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5683" y="2370123"/>
            <a:ext cx="401643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b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37527" y="2443149"/>
            <a:ext cx="401643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e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1228674" y="5838858"/>
            <a:ext cx="617125" cy="255591"/>
          </a:xfrm>
          <a:prstGeom prst="rightArrow">
            <a:avLst/>
          </a:prstGeom>
          <a:solidFill>
            <a:srgbClr val="FFCCCC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Oval 75"/>
          <p:cNvSpPr>
            <a:spLocks noChangeArrowheads="1"/>
          </p:cNvSpPr>
          <p:nvPr/>
        </p:nvSpPr>
        <p:spPr bwMode="auto">
          <a:xfrm>
            <a:off x="1342980" y="5551522"/>
            <a:ext cx="360363" cy="360362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9078" y="5254650"/>
            <a:ext cx="1082622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CC"/>
                </a:solidFill>
              </a:rPr>
              <a:t>Citation set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43" name="流程图: 多文档 42"/>
          <p:cNvSpPr/>
          <p:nvPr/>
        </p:nvSpPr>
        <p:spPr>
          <a:xfrm>
            <a:off x="388875" y="5583267"/>
            <a:ext cx="693747" cy="544473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 49"/>
          <p:cNvSpPr/>
          <p:nvPr/>
        </p:nvSpPr>
        <p:spPr>
          <a:xfrm>
            <a:off x="973083" y="6057936"/>
            <a:ext cx="985851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Candidate selection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Oval 75"/>
          <p:cNvSpPr>
            <a:spLocks noChangeArrowheads="1"/>
          </p:cNvSpPr>
          <p:nvPr/>
        </p:nvSpPr>
        <p:spPr bwMode="auto">
          <a:xfrm>
            <a:off x="2725707" y="2260584"/>
            <a:ext cx="360363" cy="360362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4149714" y="5072085"/>
            <a:ext cx="803286" cy="255591"/>
          </a:xfrm>
          <a:prstGeom prst="rightArrow">
            <a:avLst/>
          </a:prstGeom>
          <a:solidFill>
            <a:srgbClr val="FFCCCC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Oval 75"/>
          <p:cNvSpPr>
            <a:spLocks noChangeArrowheads="1"/>
          </p:cNvSpPr>
          <p:nvPr/>
        </p:nvSpPr>
        <p:spPr bwMode="auto">
          <a:xfrm>
            <a:off x="4368792" y="5035572"/>
            <a:ext cx="360363" cy="360362"/>
          </a:xfrm>
          <a:prstGeom prst="ellipse">
            <a:avLst/>
          </a:prstGeom>
          <a:solidFill>
            <a:srgbClr val="FFCCCC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rot="10800000" flipV="1">
            <a:off x="3967149" y="2735249"/>
            <a:ext cx="3874086" cy="2409862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0800000" flipV="1">
            <a:off x="3054325" y="3027357"/>
            <a:ext cx="693751" cy="584208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076688" y="5327676"/>
            <a:ext cx="985851" cy="32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Matching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92" name="Object 4"/>
          <p:cNvGraphicFramePr>
            <a:graphicFrameLocks noChangeAspect="1"/>
          </p:cNvGraphicFramePr>
          <p:nvPr/>
        </p:nvGraphicFramePr>
        <p:xfrm>
          <a:off x="7654962" y="4524390"/>
          <a:ext cx="2081241" cy="1281847"/>
        </p:xfrm>
        <a:graphic>
          <a:graphicData uri="http://schemas.openxmlformats.org/presentationml/2006/ole">
            <p:oleObj spid="_x0000_s388110" name="Visio" r:id="rId8" imgW="1876343" imgH="1156240" progId="Visio.Drawing.11">
              <p:link updateAutomatic="1"/>
            </p:oleObj>
          </a:graphicData>
        </a:graphic>
      </p:graphicFrame>
      <p:cxnSp>
        <p:nvCxnSpPr>
          <p:cNvPr id="93" name="直接箭头连接符 92"/>
          <p:cNvCxnSpPr/>
          <p:nvPr/>
        </p:nvCxnSpPr>
        <p:spPr>
          <a:xfrm flipV="1">
            <a:off x="7216806" y="5619781"/>
            <a:ext cx="401643" cy="73025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7216806" y="4743469"/>
            <a:ext cx="365130" cy="18256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7216806" y="4779983"/>
            <a:ext cx="401643" cy="365128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7180293" y="5145112"/>
            <a:ext cx="474669" cy="219077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16200000" flipH="1">
            <a:off x="6923881" y="4963371"/>
            <a:ext cx="947482" cy="361628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9513" y="4487877"/>
            <a:ext cx="2190780" cy="13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" name="矩形 101"/>
          <p:cNvSpPr/>
          <p:nvPr/>
        </p:nvSpPr>
        <p:spPr>
          <a:xfrm>
            <a:off x="1" y="3392487"/>
            <a:ext cx="4149714" cy="3176631"/>
          </a:xfrm>
          <a:prstGeom prst="rect">
            <a:avLst/>
          </a:prstGeom>
          <a:solidFill>
            <a:schemeClr val="bg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149714" y="3392487"/>
            <a:ext cx="5756286" cy="3176631"/>
          </a:xfrm>
          <a:prstGeom prst="rect">
            <a:avLst/>
          </a:prstGeom>
          <a:solidFill>
            <a:schemeClr val="bg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28993" y="909603"/>
            <a:ext cx="5586489" cy="2446371"/>
          </a:xfrm>
          <a:prstGeom prst="rect">
            <a:avLst/>
          </a:prstGeom>
          <a:solidFill>
            <a:schemeClr val="bg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0" y="909603"/>
            <a:ext cx="3528993" cy="2446371"/>
          </a:xfrm>
          <a:prstGeom prst="rect">
            <a:avLst/>
          </a:prstGeom>
          <a:solidFill>
            <a:schemeClr val="bg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102" grpId="3" animBg="1"/>
      <p:bldP spid="104" grpId="0" animBg="1"/>
      <p:bldP spid="104" grpId="1" animBg="1"/>
      <p:bldP spid="104" grpId="2" animBg="1"/>
      <p:bldP spid="104" grpId="3" animBg="1"/>
      <p:bldP spid="106" grpId="0" animBg="1"/>
      <p:bldP spid="106" grpId="2" animBg="1"/>
      <p:bldP spid="106" grpId="3" animBg="1"/>
      <p:bldP spid="105" grpId="0" animBg="1"/>
      <p:bldP spid="105" grpId="2" animBg="1"/>
      <p:bldP spid="105" grpId="3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2.3|6.4|4.8|4.7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31614</TotalTime>
  <Words>531</Words>
  <Application>Microsoft Office PowerPoint</Application>
  <PresentationFormat>A4 纸张(210x297 毫米)</PresentationFormat>
  <Paragraphs>134</Paragraphs>
  <Slides>21</Slides>
  <Notes>3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链接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Default Design</vt:lpstr>
      <vt:lpstr>pic.vsd\绘图\~paper\矩形.17</vt:lpstr>
      <vt:lpstr>???</vt:lpstr>
      <vt:lpstr>pic.vsd\绘图\~页-5\矩形.26</vt:lpstr>
      <vt:lpstr>pic.vsd\绘图\~paper\矩形.2</vt:lpstr>
      <vt:lpstr>pic.vsd\绘图\~paper\矩形.2</vt:lpstr>
      <vt:lpstr>Equation</vt:lpstr>
      <vt:lpstr>A Discriminative Approach to Topic-Based Citation Recommendation</vt:lpstr>
      <vt:lpstr>Motivation</vt:lpstr>
      <vt:lpstr>幻灯片 3</vt:lpstr>
      <vt:lpstr>Problem Formulation</vt:lpstr>
      <vt:lpstr>Problem Formulation</vt:lpstr>
      <vt:lpstr>Outline</vt:lpstr>
      <vt:lpstr>Prior Work</vt:lpstr>
      <vt:lpstr>Outline</vt:lpstr>
      <vt:lpstr>Approach Overview</vt:lpstr>
      <vt:lpstr>Modeling with RBM-CS model</vt:lpstr>
      <vt:lpstr>Parameter Estimation</vt:lpstr>
      <vt:lpstr>Ranking and Recommendation</vt:lpstr>
      <vt:lpstr>Matching Recommended Papers with Citation Sentences</vt:lpstr>
      <vt:lpstr>Outline</vt:lpstr>
      <vt:lpstr>Experimental Setting</vt:lpstr>
      <vt:lpstr>Discovered “Topics”</vt:lpstr>
      <vt:lpstr>Recommendation Performance</vt:lpstr>
      <vt:lpstr>Sentence-level Performance</vt:lpstr>
      <vt:lpstr>Outline</vt:lpstr>
      <vt:lpstr>Conclusion</vt:lpstr>
      <vt:lpstr>Thanks!</vt:lpstr>
    </vt:vector>
  </TitlesOfParts>
  <Company>Tsinghua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and Information Integration</dc:title>
  <dc:creator>Jie Tang</dc:creator>
  <cp:lastModifiedBy>Jie</cp:lastModifiedBy>
  <cp:revision>1216</cp:revision>
  <dcterms:created xsi:type="dcterms:W3CDTF">2006-10-23T13:46:31Z</dcterms:created>
  <dcterms:modified xsi:type="dcterms:W3CDTF">2009-04-20T08:09:27Z</dcterms:modified>
</cp:coreProperties>
</file>