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9" r:id="rId3"/>
    <p:sldId id="346" r:id="rId4"/>
    <p:sldId id="351" r:id="rId5"/>
    <p:sldId id="347" r:id="rId6"/>
    <p:sldId id="352" r:id="rId7"/>
    <p:sldId id="348" r:id="rId8"/>
    <p:sldId id="349" r:id="rId9"/>
    <p:sldId id="353" r:id="rId10"/>
    <p:sldId id="350" r:id="rId11"/>
    <p:sldId id="354" r:id="rId12"/>
    <p:sldId id="355" r:id="rId13"/>
    <p:sldId id="359" r:id="rId14"/>
    <p:sldId id="356" r:id="rId15"/>
    <p:sldId id="357" r:id="rId16"/>
    <p:sldId id="358" r:id="rId17"/>
    <p:sldId id="360" r:id="rId18"/>
    <p:sldId id="361" r:id="rId19"/>
    <p:sldId id="362" r:id="rId20"/>
    <p:sldId id="363" r:id="rId21"/>
    <p:sldId id="364" r:id="rId22"/>
    <p:sldId id="366" r:id="rId23"/>
    <p:sldId id="367" r:id="rId24"/>
    <p:sldId id="368" r:id="rId25"/>
    <p:sldId id="369" r:id="rId26"/>
    <p:sldId id="371" r:id="rId27"/>
    <p:sldId id="372" r:id="rId28"/>
    <p:sldId id="373" r:id="rId29"/>
    <p:sldId id="374" r:id="rId30"/>
    <p:sldId id="365" r:id="rId31"/>
    <p:sldId id="395" r:id="rId32"/>
    <p:sldId id="396" r:id="rId33"/>
    <p:sldId id="376" r:id="rId34"/>
    <p:sldId id="378" r:id="rId35"/>
    <p:sldId id="379" r:id="rId36"/>
    <p:sldId id="380" r:id="rId37"/>
    <p:sldId id="397" r:id="rId38"/>
    <p:sldId id="381" r:id="rId39"/>
    <p:sldId id="384" r:id="rId40"/>
    <p:sldId id="385" r:id="rId41"/>
    <p:sldId id="386" r:id="rId42"/>
    <p:sldId id="398" r:id="rId43"/>
    <p:sldId id="391" r:id="rId44"/>
    <p:sldId id="399" r:id="rId45"/>
    <p:sldId id="388" r:id="rId46"/>
    <p:sldId id="389" r:id="rId47"/>
    <p:sldId id="400" r:id="rId48"/>
    <p:sldId id="390" r:id="rId49"/>
    <p:sldId id="392" r:id="rId50"/>
    <p:sldId id="393" r:id="rId51"/>
    <p:sldId id="401" r:id="rId52"/>
    <p:sldId id="345" r:id="rId5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74E"/>
    <a:srgbClr val="D6D6D6"/>
    <a:srgbClr val="0432FF"/>
    <a:srgbClr val="DAEDEF"/>
    <a:srgbClr val="A00000"/>
    <a:srgbClr val="E78715"/>
    <a:srgbClr val="FF8181"/>
    <a:srgbClr val="FE7162"/>
    <a:srgbClr val="B8E08C"/>
    <a:srgbClr val="E7C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7" autoAdjust="0"/>
    <p:restoredTop sz="93817" autoAdjust="0"/>
  </p:normalViewPr>
  <p:slideViewPr>
    <p:cSldViewPr snapToGrid="0">
      <p:cViewPr varScale="1">
        <p:scale>
          <a:sx n="169" d="100"/>
          <a:sy n="169" d="100"/>
        </p:scale>
        <p:origin x="224" y="192"/>
      </p:cViewPr>
      <p:guideLst>
        <p:guide orient="horz" pos="2157"/>
        <p:guide pos="3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063" y="0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B0E53223-BD64-4BED-9BC8-4C388EA24B8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319"/>
            <a:ext cx="3076584" cy="51264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063" y="9720319"/>
            <a:ext cx="3076584" cy="51264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A223ABF3-F4FC-4520-B5C6-91D6C39D1A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84" cy="510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9" tIns="47380" rIns="94759" bIns="47380" numCol="1" anchor="t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63" y="0"/>
            <a:ext cx="3076584" cy="510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9" tIns="47380" rIns="94759" bIns="4738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814"/>
            <a:ext cx="5680102" cy="46054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9" tIns="47380" rIns="94759" bIns="4738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19"/>
            <a:ext cx="3076584" cy="5126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9" tIns="47380" rIns="94759" bIns="4738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63" y="9720319"/>
            <a:ext cx="3076584" cy="5126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9" tIns="47380" rIns="94759" bIns="4738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3804948-14D2-43DA-B3DB-CF1972FFF4B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38575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58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132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38575"/>
          </a:xfrm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43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69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53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50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60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26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23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88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804948-14D2-43DA-B3DB-CF1972FFF4B7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036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6538912"/>
            <a:ext cx="9144000" cy="319088"/>
          </a:xfrm>
          <a:prstGeom prst="rect">
            <a:avLst/>
          </a:prstGeom>
          <a:gradFill flip="none" rotWithShape="1">
            <a:gsLst>
              <a:gs pos="30000">
                <a:srgbClr val="C00000">
                  <a:shade val="67500"/>
                  <a:satMod val="115000"/>
                  <a:lumMod val="97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96101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24037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554990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3466" y="188913"/>
            <a:ext cx="2159977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588" y="188913"/>
            <a:ext cx="6342185" cy="593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587" y="188913"/>
            <a:ext cx="8642838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323874" y="1196975"/>
            <a:ext cx="8436219" cy="4929188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896" y="1277186"/>
            <a:ext cx="8436219" cy="49291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4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1" y="1196975"/>
            <a:ext cx="414703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573" y="1196975"/>
            <a:ext cx="414850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93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93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97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1011237"/>
            <a:ext cx="9144000" cy="7778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0">
                <a:srgbClr val="C00000">
                  <a:shade val="67500"/>
                  <a:satMod val="115000"/>
                </a:srgbClr>
              </a:gs>
              <a:gs pos="81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glow>
              <a:schemeClr val="accent1">
                <a:alpha val="0"/>
              </a:schemeClr>
            </a:glow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38912"/>
            <a:ext cx="9144000" cy="319088"/>
          </a:xfrm>
          <a:prstGeom prst="rect">
            <a:avLst/>
          </a:prstGeom>
          <a:gradFill flip="none" rotWithShape="1">
            <a:gsLst>
              <a:gs pos="30000">
                <a:srgbClr val="C00000">
                  <a:shade val="67500"/>
                  <a:satMod val="115000"/>
                  <a:lumMod val="97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61" y="1196975"/>
            <a:ext cx="8436219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587" y="188913"/>
            <a:ext cx="8642838" cy="79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84642" y="6453188"/>
            <a:ext cx="93052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A668977A-3572-4392-907F-8F125AD2A05E}" type="slidenum">
              <a:rPr kumimoji="1" lang="en-US" altLang="ja-JP" sz="16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331" y="2167276"/>
            <a:ext cx="7842164" cy="1828800"/>
          </a:xfrm>
        </p:spPr>
        <p:txBody>
          <a:bodyPr>
            <a:noAutofit/>
          </a:bodyPr>
          <a:lstStyle/>
          <a:p>
            <a:r>
              <a:rPr lang="en-US" altLang="zh-CN" sz="3200" b="1" dirty="0"/>
              <a:t>Neural-Symbolic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Reasoning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on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Knowledge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Graphs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87331" y="4180626"/>
            <a:ext cx="7613316" cy="1752600"/>
          </a:xfrm>
        </p:spPr>
        <p:txBody>
          <a:bodyPr/>
          <a:lstStyle/>
          <a:p>
            <a:r>
              <a:rPr lang="en-US" altLang="zh-CN" sz="2000" dirty="0"/>
              <a:t>Jing</a:t>
            </a:r>
            <a:r>
              <a:rPr lang="zh-CN" altLang="en-US" sz="2000" dirty="0"/>
              <a:t> </a:t>
            </a:r>
            <a:r>
              <a:rPr lang="en-US" altLang="zh-CN" sz="2000" dirty="0"/>
              <a:t>Zhang</a:t>
            </a:r>
          </a:p>
          <a:p>
            <a:endParaRPr lang="en-US" altLang="zh-CN" sz="2000" dirty="0"/>
          </a:p>
          <a:p>
            <a:r>
              <a:rPr lang="en-US" altLang="zh-CN" sz="2000" dirty="0"/>
              <a:t>School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Renmin</a:t>
            </a:r>
            <a:r>
              <a:rPr lang="zh-CN" altLang="en-US" sz="2000" dirty="0"/>
              <a:t> </a:t>
            </a:r>
            <a:r>
              <a:rPr lang="en-US" altLang="zh-CN" sz="2000" dirty="0"/>
              <a:t>University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China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AD6B8B-8295-4347-A309-772190ED3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45" y="458727"/>
            <a:ext cx="5334000" cy="1524000"/>
          </a:xfrm>
          <a:prstGeom prst="rect">
            <a:avLst/>
          </a:prstGeom>
        </p:spPr>
      </p:pic>
    </p:spTree>
  </p:cSld>
  <p:clrMapOvr>
    <a:masterClrMapping/>
  </p:clrMapOvr>
  <p:transition advTm="2903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495E799-5598-9144-8D9A-1A3A18AA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60" y="3164123"/>
            <a:ext cx="2527701" cy="3378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126330-0F2E-3446-9C4B-3D8F9484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Symbolic-driven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87D3B-9ECF-2646-96A0-D73248A3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96" y="1277186"/>
            <a:ext cx="8436219" cy="4929188"/>
          </a:xfrm>
        </p:spPr>
        <p:txBody>
          <a:bodyPr/>
          <a:lstStyle/>
          <a:p>
            <a:r>
              <a:rPr kumimoji="1" lang="en-US" altLang="zh-CN" sz="2800" dirty="0"/>
              <a:t>Extend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training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embeddings</a:t>
            </a:r>
          </a:p>
          <a:p>
            <a:r>
              <a:rPr kumimoji="1" lang="en-US" altLang="zh-CN" sz="2800" dirty="0"/>
              <a:t>KALE</a:t>
            </a:r>
          </a:p>
          <a:p>
            <a:pPr lvl="1"/>
            <a:r>
              <a:rPr kumimoji="1" lang="en-US" altLang="zh-CN" sz="2400" dirty="0"/>
              <a:t>Deal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two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types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rules</a:t>
            </a:r>
          </a:p>
          <a:p>
            <a:pPr lvl="1"/>
            <a:r>
              <a:rPr kumimoji="1" lang="en-US" altLang="zh-CN" sz="2400" dirty="0"/>
              <a:t>Score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ground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rule</a:t>
            </a:r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r>
              <a:rPr kumimoji="1" lang="en-US" altLang="zh-CN" sz="2400" dirty="0"/>
              <a:t>Combine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triplets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ground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training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</a:t>
            </a:r>
            <a:endParaRPr kumimoji="1"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1698F0-6999-3949-B174-EB9B5636A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87" y="3604366"/>
            <a:ext cx="2729725" cy="14285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055025-0C7F-684A-AFAF-12C6E9339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721" y="2406131"/>
            <a:ext cx="3081129" cy="608193"/>
          </a:xfrm>
          <a:prstGeom prst="rect">
            <a:avLst/>
          </a:prstGeom>
        </p:spPr>
      </p:pic>
      <p:sp>
        <p:nvSpPr>
          <p:cNvPr id="8" name="任意形状 7">
            <a:extLst>
              <a:ext uri="{FF2B5EF4-FFF2-40B4-BE49-F238E27FC236}">
                <a16:creationId xmlns:a16="http://schemas.microsoft.com/office/drawing/2014/main" id="{1215C2C6-A0C2-9148-9C49-F98C1DD91B89}"/>
              </a:ext>
            </a:extLst>
          </p:cNvPr>
          <p:cNvSpPr/>
          <p:nvPr/>
        </p:nvSpPr>
        <p:spPr>
          <a:xfrm>
            <a:off x="2698249" y="3501954"/>
            <a:ext cx="223850" cy="471159"/>
          </a:xfrm>
          <a:custGeom>
            <a:avLst/>
            <a:gdLst>
              <a:gd name="connsiteX0" fmla="*/ 0 w 276858"/>
              <a:gd name="connsiteY0" fmla="*/ 609600 h 609600"/>
              <a:gd name="connsiteX1" fmla="*/ 271669 w 276858"/>
              <a:gd name="connsiteY1" fmla="*/ 364434 h 609600"/>
              <a:gd name="connsiteX2" fmla="*/ 152400 w 276858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858" h="609600">
                <a:moveTo>
                  <a:pt x="0" y="609600"/>
                </a:moveTo>
                <a:cubicBezTo>
                  <a:pt x="123134" y="537817"/>
                  <a:pt x="246269" y="466034"/>
                  <a:pt x="271669" y="364434"/>
                </a:cubicBezTo>
                <a:cubicBezTo>
                  <a:pt x="297069" y="262834"/>
                  <a:pt x="224734" y="131417"/>
                  <a:pt x="15240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60B464-E9AA-3D41-8E00-746E8E944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5" y="3555793"/>
            <a:ext cx="3153189" cy="8147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7B016D-9E05-1448-8A59-6EC995061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1" y="5726722"/>
            <a:ext cx="4165105" cy="7757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51B8AE6-49E8-194D-B548-3660A9491DCC}"/>
              </a:ext>
            </a:extLst>
          </p:cNvPr>
          <p:cNvSpPr txBox="1"/>
          <p:nvPr/>
        </p:nvSpPr>
        <p:spPr>
          <a:xfrm>
            <a:off x="4977530" y="1990450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Inference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and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transitivity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rules:</a:t>
            </a:r>
          </a:p>
        </p:txBody>
      </p:sp>
    </p:spTree>
    <p:extLst>
      <p:ext uri="{BB962C8B-B14F-4D97-AF65-F5344CB8AC3E}">
        <p14:creationId xmlns:p14="http://schemas.microsoft.com/office/powerpoint/2010/main" val="18013265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26330-0F2E-3446-9C4B-3D8F9484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Symbolic-driven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87D3B-9ECF-2646-96A0-D73248A3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96" y="1277186"/>
            <a:ext cx="8436219" cy="4929188"/>
          </a:xfrm>
        </p:spPr>
        <p:txBody>
          <a:bodyPr/>
          <a:lstStyle/>
          <a:p>
            <a:r>
              <a:rPr kumimoji="1" lang="en-US" altLang="zh-CN" sz="2800" dirty="0"/>
              <a:t>RUGE</a:t>
            </a:r>
          </a:p>
          <a:p>
            <a:pPr lvl="1"/>
            <a:r>
              <a:rPr kumimoji="1" lang="en-US" altLang="zh-CN" sz="2400" dirty="0"/>
              <a:t>Inject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triplets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derived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instead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ground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training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set</a:t>
            </a:r>
          </a:p>
          <a:p>
            <a:pPr lvl="1"/>
            <a:r>
              <a:rPr kumimoji="1" lang="en-US" altLang="zh-CN" sz="2400" dirty="0"/>
              <a:t>Iteratively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update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entity/relation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embeddings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label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triplets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derived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rules</a:t>
            </a:r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24939D-71AE-6F47-BF14-0C70C1D8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086" y="3615884"/>
            <a:ext cx="4291158" cy="24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0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E419E-9456-3345-BBFD-B52714AC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Symbolic-driven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7F23C-4809-9841-A472-B62A59E6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Wang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al.</a:t>
            </a:r>
          </a:p>
          <a:p>
            <a:pPr lvl="1"/>
            <a:r>
              <a:rPr kumimoji="1" lang="en-US" altLang="zh-CN" sz="2400" dirty="0"/>
              <a:t>Avoid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calculating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scores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triplets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independently</a:t>
            </a:r>
          </a:p>
          <a:p>
            <a:pPr lvl="1"/>
            <a:r>
              <a:rPr kumimoji="1" lang="en-US" altLang="zh-CN" sz="2400" dirty="0"/>
              <a:t>First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transform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ground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first-order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logic,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perform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matrix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operations</a:t>
            </a:r>
          </a:p>
          <a:p>
            <a:pPr lvl="1"/>
            <a:r>
              <a:rPr kumimoji="1" lang="en-US" altLang="zh-CN" sz="2400" dirty="0"/>
              <a:t>Lack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interpretation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B4F82-3FE6-234A-AA25-5ECEB15E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" y="3463453"/>
            <a:ext cx="8489955" cy="19456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35EA4E-85F5-4844-9EBF-E35B84DF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20" y="5332869"/>
            <a:ext cx="3107910" cy="140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556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1184708" y="2519894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3150178" y="2519894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5043232" y="2519893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3343676" y="1256000"/>
            <a:ext cx="1074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KGC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1915374" y="1840775"/>
            <a:ext cx="1965469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880843" y="1840775"/>
            <a:ext cx="1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880843" y="1840775"/>
            <a:ext cx="2513337" cy="6791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FAA5C27-D325-6547-AFF0-02137B85F51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flipH="1">
            <a:off x="1915373" y="3220648"/>
            <a:ext cx="4478807" cy="649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057F948-76BF-4C40-88DA-DD78DAF7F6EB}"/>
              </a:ext>
            </a:extLst>
          </p:cNvPr>
          <p:cNvSpPr/>
          <p:nvPr/>
        </p:nvSpPr>
        <p:spPr>
          <a:xfrm>
            <a:off x="564425" y="3870556"/>
            <a:ext cx="2701896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3E836D-0C96-4E45-9D31-EBE2AC26DCE8}"/>
              </a:ext>
            </a:extLst>
          </p:cNvPr>
          <p:cNvSpPr/>
          <p:nvPr/>
        </p:nvSpPr>
        <p:spPr>
          <a:xfrm>
            <a:off x="6191529" y="3880178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0D588B9-65CB-5541-91F9-9DDAEA5CF12D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394180" y="3220648"/>
            <a:ext cx="1148297" cy="659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CB0EF7A-9428-4241-AF75-C30B1027764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28925" y="3220648"/>
            <a:ext cx="1665256" cy="6535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B03FF2C-C463-8541-9FEB-1C7858941DAD}"/>
              </a:ext>
            </a:extLst>
          </p:cNvPr>
          <p:cNvSpPr/>
          <p:nvPr/>
        </p:nvSpPr>
        <p:spPr>
          <a:xfrm>
            <a:off x="3377977" y="3874186"/>
            <a:ext cx="2701896" cy="700755"/>
          </a:xfrm>
          <a:prstGeom prst="rect">
            <a:avLst/>
          </a:prstGeom>
          <a:solidFill>
            <a:srgbClr val="F4D74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Probabilistic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D6AEC6-8868-6D4D-9FFD-FA881CD7E9BE}"/>
              </a:ext>
            </a:extLst>
          </p:cNvPr>
          <p:cNvSpPr/>
          <p:nvPr/>
        </p:nvSpPr>
        <p:spPr>
          <a:xfrm>
            <a:off x="3068898" y="5112811"/>
            <a:ext cx="1623888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Path-based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3292A9-1093-AB46-ADF7-C759BCAA59E9}"/>
              </a:ext>
            </a:extLst>
          </p:cNvPr>
          <p:cNvSpPr/>
          <p:nvPr/>
        </p:nvSpPr>
        <p:spPr>
          <a:xfrm>
            <a:off x="5124839" y="5112811"/>
            <a:ext cx="1662928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Graph-based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77D91EE-C930-9B44-BDCC-A8DBBBDCD0DB}"/>
              </a:ext>
            </a:extLst>
          </p:cNvPr>
          <p:cNvSpPr/>
          <p:nvPr/>
        </p:nvSpPr>
        <p:spPr>
          <a:xfrm>
            <a:off x="7039199" y="5101495"/>
            <a:ext cx="1581340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Matrix-based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6839C3F-AAB7-AA43-A513-992146D1B73A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7542477" y="4580933"/>
            <a:ext cx="287392" cy="5205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08161FB-7527-0B48-9CCA-D9A323E43013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5956303" y="4580933"/>
            <a:ext cx="1586174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952380E-17FE-D14B-8B05-0993FAD40344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flipH="1">
            <a:off x="3880842" y="4580933"/>
            <a:ext cx="3661635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7622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0F55D-9856-8141-8B5C-461C2661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Probabilistic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Reasoning</a:t>
            </a:r>
            <a:endParaRPr kumimoji="1"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DF6D36D-A2E1-AF46-99B6-0666EBF7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1360453"/>
            <a:ext cx="5461000" cy="28956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E10156-04E4-A347-8FF0-09061D6B2233}"/>
              </a:ext>
            </a:extLst>
          </p:cNvPr>
          <p:cNvSpPr txBox="1"/>
          <p:nvPr/>
        </p:nvSpPr>
        <p:spPr>
          <a:xfrm>
            <a:off x="1523448" y="4373218"/>
            <a:ext cx="659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</a:t>
            </a:r>
          </a:p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</a:p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clique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BD496B-446C-7C49-9A0A-137C5A9E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33" y="5375416"/>
            <a:ext cx="3047724" cy="6421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CCB8F3-8B19-3F42-9CC8-C5D5AE8685EF}"/>
              </a:ext>
            </a:extLst>
          </p:cNvPr>
          <p:cNvSpPr txBox="1"/>
          <p:nvPr/>
        </p:nvSpPr>
        <p:spPr>
          <a:xfrm>
            <a:off x="5817704" y="5296548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#true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i-th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699CB7B-04B5-B846-9FAD-3F9AC79E063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512904" y="5481214"/>
            <a:ext cx="304800" cy="979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C8100AE-1A07-DD45-B9B0-C8952EC82D46}"/>
              </a:ext>
            </a:extLst>
          </p:cNvPr>
          <p:cNvSpPr/>
          <p:nvPr/>
        </p:nvSpPr>
        <p:spPr>
          <a:xfrm>
            <a:off x="5155096" y="5579165"/>
            <a:ext cx="460513" cy="2517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8C2818-0DAC-F642-A949-DEDFC418B548}"/>
              </a:ext>
            </a:extLst>
          </p:cNvPr>
          <p:cNvSpPr txBox="1"/>
          <p:nvPr/>
        </p:nvSpPr>
        <p:spPr>
          <a:xfrm>
            <a:off x="4253948" y="6211979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07B740-E87F-6E40-9BDB-5FBC5A711BA0}"/>
              </a:ext>
            </a:extLst>
          </p:cNvPr>
          <p:cNvSpPr txBox="1"/>
          <p:nvPr/>
        </p:nvSpPr>
        <p:spPr>
          <a:xfrm>
            <a:off x="4253948" y="5850222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weights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140D3A-41B4-6D4D-80C4-BA3AF1B7C113}"/>
              </a:ext>
            </a:extLst>
          </p:cNvPr>
          <p:cNvSpPr/>
          <p:nvPr/>
        </p:nvSpPr>
        <p:spPr>
          <a:xfrm>
            <a:off x="1353110" y="1129680"/>
            <a:ext cx="920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/>
              <a:t>MLN: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83752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1C4D7-84C0-EC42-86B6-DACB4F34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Symbolic-driven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Probabilistic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Reasoning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89236-7161-E047-8D86-BD23D1E9C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pLogicNet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MLN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</a:t>
            </a:r>
          </a:p>
          <a:p>
            <a:pPr lvl="1"/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EM</a:t>
            </a:r>
          </a:p>
          <a:p>
            <a:pPr lvl="2"/>
            <a:r>
              <a:rPr kumimoji="1" lang="en-US" altLang="zh-CN" dirty="0"/>
              <a:t>E-step: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unobserved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triplets,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pPr lvl="2"/>
            <a:r>
              <a:rPr kumimoji="1" lang="en-US" altLang="zh-CN" dirty="0"/>
              <a:t>M-step: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pseudo-likelihood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observed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triplets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model.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inefficient;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rules.</a:t>
            </a:r>
          </a:p>
          <a:p>
            <a:pPr marL="1371600" lvl="3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2023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C8D6-96D6-5F48-83BC-78E69C5A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Neural-driven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C76A7-BC92-844C-937A-579CAEE7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/>
              <a:t>Extend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multi-hop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neighbors</a:t>
            </a:r>
          </a:p>
          <a:p>
            <a:pPr lvl="1"/>
            <a:r>
              <a:rPr kumimoji="1" lang="en-US" altLang="zh-CN" dirty="0"/>
              <a:t>NN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uncertainty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ambiguity,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space.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9443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1184708" y="2519894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3150178" y="2519894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5043232" y="2519893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3343676" y="1256000"/>
            <a:ext cx="1074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KGC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1915374" y="1840775"/>
            <a:ext cx="1965469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880843" y="1840775"/>
            <a:ext cx="1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880843" y="1840775"/>
            <a:ext cx="2513337" cy="6791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FAA5C27-D325-6547-AFF0-02137B85F51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flipH="1">
            <a:off x="1915373" y="3220648"/>
            <a:ext cx="4478807" cy="649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057F948-76BF-4C40-88DA-DD78DAF7F6EB}"/>
              </a:ext>
            </a:extLst>
          </p:cNvPr>
          <p:cNvSpPr/>
          <p:nvPr/>
        </p:nvSpPr>
        <p:spPr>
          <a:xfrm>
            <a:off x="564425" y="3870556"/>
            <a:ext cx="2701896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3E836D-0C96-4E45-9D31-EBE2AC26DCE8}"/>
              </a:ext>
            </a:extLst>
          </p:cNvPr>
          <p:cNvSpPr/>
          <p:nvPr/>
        </p:nvSpPr>
        <p:spPr>
          <a:xfrm>
            <a:off x="6191529" y="3880178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0D588B9-65CB-5541-91F9-9DDAEA5CF12D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394180" y="3220648"/>
            <a:ext cx="1148297" cy="659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CB0EF7A-9428-4241-AF75-C30B1027764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28925" y="3220648"/>
            <a:ext cx="1665256" cy="6535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B03FF2C-C463-8541-9FEB-1C7858941DAD}"/>
              </a:ext>
            </a:extLst>
          </p:cNvPr>
          <p:cNvSpPr/>
          <p:nvPr/>
        </p:nvSpPr>
        <p:spPr>
          <a:xfrm>
            <a:off x="3377977" y="3874186"/>
            <a:ext cx="2701896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Probabilistic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D6AEC6-8868-6D4D-9FFD-FA881CD7E9BE}"/>
              </a:ext>
            </a:extLst>
          </p:cNvPr>
          <p:cNvSpPr/>
          <p:nvPr/>
        </p:nvSpPr>
        <p:spPr>
          <a:xfrm>
            <a:off x="3068898" y="5112811"/>
            <a:ext cx="1623888" cy="700755"/>
          </a:xfrm>
          <a:prstGeom prst="rect">
            <a:avLst/>
          </a:prstGeom>
          <a:solidFill>
            <a:srgbClr val="F4D74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Path-based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3292A9-1093-AB46-ADF7-C759BCAA59E9}"/>
              </a:ext>
            </a:extLst>
          </p:cNvPr>
          <p:cNvSpPr/>
          <p:nvPr/>
        </p:nvSpPr>
        <p:spPr>
          <a:xfrm>
            <a:off x="5124839" y="5112811"/>
            <a:ext cx="1662928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Graph-based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77D91EE-C930-9B44-BDCC-A8DBBBDCD0DB}"/>
              </a:ext>
            </a:extLst>
          </p:cNvPr>
          <p:cNvSpPr/>
          <p:nvPr/>
        </p:nvSpPr>
        <p:spPr>
          <a:xfrm>
            <a:off x="7039199" y="5101495"/>
            <a:ext cx="1581340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Matrix-based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6839C3F-AAB7-AA43-A513-992146D1B73A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7542477" y="4580933"/>
            <a:ext cx="287392" cy="5205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08161FB-7527-0B48-9CCA-D9A323E43013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5956303" y="4580933"/>
            <a:ext cx="1586174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952380E-17FE-D14B-8B05-0993FAD40344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flipH="1">
            <a:off x="3880842" y="4580933"/>
            <a:ext cx="3661635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13643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38E25-FAD8-E345-939C-73FD68A5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41D02-0AEF-DF4C-9FF5-E7ECCDC1D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Extend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</a:p>
          <a:p>
            <a:r>
              <a:rPr kumimoji="1" lang="en-US" altLang="zh-CN" dirty="0"/>
              <a:t>PRA</a:t>
            </a:r>
            <a:r>
              <a:rPr kumimoji="1" lang="zh-CN" altLang="en-US" dirty="0"/>
              <a:t> </a:t>
            </a:r>
            <a:r>
              <a:rPr kumimoji="1" lang="en-US" altLang="zh-CN" dirty="0"/>
              <a:t>(Pure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Reasoning)</a:t>
            </a:r>
          </a:p>
          <a:p>
            <a:pPr lvl="1"/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meta-paths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(r)</a:t>
            </a:r>
          </a:p>
          <a:p>
            <a:pPr lvl="1"/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t,</a:t>
            </a:r>
            <a:r>
              <a:rPr kumimoji="1" lang="zh-CN" altLang="en-US" dirty="0"/>
              <a:t> </a:t>
            </a:r>
            <a:r>
              <a:rPr kumimoji="1" lang="en-US" altLang="zh-CN" dirty="0"/>
              <a:t>enumerate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</a:t>
            </a:r>
          </a:p>
          <a:p>
            <a:pPr lvl="1"/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</a:t>
            </a:r>
            <a:r>
              <a:rPr kumimoji="1" lang="en-US" altLang="zh-CN" baseline="-25000" dirty="0" err="1"/>
              <a:t>p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h,t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</a:p>
          <a:p>
            <a:r>
              <a:rPr kumimoji="1" lang="en-US" altLang="zh-CN" dirty="0"/>
              <a:t>Poor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unobserved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4217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E52E7-2D4D-F044-A3D0-F8EAF6C3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673BE-7815-A34A-82FC-2E7259E5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Neelakantan</a:t>
            </a:r>
            <a:r>
              <a:rPr lang="zh-CN" altLang="en-US" sz="2800" dirty="0"/>
              <a:t> </a:t>
            </a:r>
            <a:r>
              <a:rPr lang="en-US" altLang="zh-CN" sz="2800" dirty="0"/>
              <a:t>et</a:t>
            </a:r>
            <a:r>
              <a:rPr lang="zh-CN" altLang="en-US" sz="2800" dirty="0"/>
              <a:t> </a:t>
            </a:r>
            <a:r>
              <a:rPr lang="en-US" altLang="zh-CN" sz="2800" dirty="0"/>
              <a:t>al.</a:t>
            </a:r>
          </a:p>
          <a:p>
            <a:pPr lvl="1"/>
            <a:r>
              <a:rPr lang="en-US" altLang="zh-CN" sz="2400" dirty="0"/>
              <a:t>Use</a:t>
            </a:r>
            <a:r>
              <a:rPr lang="zh-CN" altLang="en-US" sz="2400" dirty="0"/>
              <a:t> </a:t>
            </a:r>
            <a:r>
              <a:rPr lang="en-US" altLang="zh-CN" sz="2400" dirty="0"/>
              <a:t>RNN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compose the semantics of relations in an arbitrary-length path</a:t>
            </a:r>
          </a:p>
          <a:p>
            <a:pPr lvl="1"/>
            <a:r>
              <a:rPr lang="en-US" altLang="zh-CN" sz="2400" dirty="0"/>
              <a:t>Compare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embeddings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relation</a:t>
            </a:r>
          </a:p>
          <a:p>
            <a:pPr lvl="1"/>
            <a:r>
              <a:rPr lang="en-US" altLang="zh-CN" sz="2400" dirty="0"/>
              <a:t>Improve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generalization,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deal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unobserved</a:t>
            </a:r>
            <a:r>
              <a:rPr lang="zh-CN" altLang="en-US" sz="2400" dirty="0"/>
              <a:t> </a:t>
            </a:r>
            <a:r>
              <a:rPr lang="en-US" altLang="zh-CN" sz="2400" dirty="0"/>
              <a:t>relations</a:t>
            </a:r>
          </a:p>
          <a:p>
            <a:pPr lvl="1"/>
            <a:r>
              <a:rPr kumimoji="1" lang="en-US" altLang="zh-CN" sz="2400" dirty="0"/>
              <a:t>Paths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traversed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heuristically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evaluation.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space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increases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hops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08505B-F344-3541-A3AA-DB11B65B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64" y="4871261"/>
            <a:ext cx="2773851" cy="16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88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004" y="223736"/>
            <a:ext cx="895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+mj-lt"/>
              </a:rPr>
              <a:t>Knowledge Graph</a:t>
            </a:r>
            <a:r>
              <a:rPr lang="zh-CN" altLang="en-US" sz="3600" dirty="0">
                <a:latin typeface="+mj-lt"/>
              </a:rPr>
              <a:t> </a:t>
            </a:r>
            <a:r>
              <a:rPr lang="en-US" altLang="zh-CN" sz="3600" dirty="0">
                <a:latin typeface="+mj-lt"/>
              </a:rPr>
              <a:t>Reasoning</a:t>
            </a:r>
            <a:endParaRPr lang="zh-CN" altLang="en-US" sz="3600" dirty="0">
              <a:latin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0" y="3385880"/>
            <a:ext cx="3445180" cy="284631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5375" y="1197429"/>
            <a:ext cx="82593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KGR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lt"/>
              </a:rPr>
              <a:t>Deduce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tails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entities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over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KGs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as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the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answers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to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the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given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+mj-lt"/>
              </a:rPr>
              <a:t>A</a:t>
            </a:r>
            <a:r>
              <a:rPr lang="zh-CN" alt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+mj-lt"/>
              </a:rPr>
              <a:t>query</a:t>
            </a:r>
            <a:r>
              <a:rPr lang="zh-CN" alt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+mj-lt"/>
              </a:rPr>
              <a:t>can</a:t>
            </a:r>
            <a:r>
              <a:rPr lang="zh-CN" altLang="en-US" sz="24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+mj-lt"/>
              </a:rPr>
              <a:t>be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lt"/>
              </a:rPr>
              <a:t>A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head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entity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and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a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relation</a:t>
            </a:r>
            <a:r>
              <a:rPr lang="zh-CN" altLang="en-US" sz="2000" dirty="0">
                <a:latin typeface="+mj-lt"/>
              </a:rPr>
              <a:t>   </a:t>
            </a:r>
            <a:r>
              <a:rPr lang="en-US" altLang="zh-CN" sz="2000" dirty="0">
                <a:latin typeface="+mj-lt"/>
              </a:rPr>
              <a:t>---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KGC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j-lt"/>
              </a:rPr>
              <a:t>A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natural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language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question</a:t>
            </a:r>
            <a:r>
              <a:rPr lang="zh-CN" altLang="en-US" sz="2000" dirty="0">
                <a:latin typeface="+mj-lt"/>
              </a:rPr>
              <a:t>  </a:t>
            </a:r>
            <a:r>
              <a:rPr lang="en-US" altLang="zh-CN" sz="2000" dirty="0">
                <a:latin typeface="+mj-lt"/>
              </a:rPr>
              <a:t>---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KGQA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j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8D1449-4E87-074E-87E8-3162E2713301}"/>
              </a:ext>
            </a:extLst>
          </p:cNvPr>
          <p:cNvGrpSpPr/>
          <p:nvPr/>
        </p:nvGrpSpPr>
        <p:grpSpPr>
          <a:xfrm>
            <a:off x="5139575" y="3586894"/>
            <a:ext cx="3795679" cy="2397512"/>
            <a:chOff x="1948605" y="1754543"/>
            <a:chExt cx="5848278" cy="369856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6F0A2FB-2CE4-3648-AA81-311099C84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3985" y="2134885"/>
              <a:ext cx="1150046" cy="1150046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4F649A4-2CB5-3847-B517-D9FF347ABD62}"/>
                </a:ext>
              </a:extLst>
            </p:cNvPr>
            <p:cNvGrpSpPr/>
            <p:nvPr/>
          </p:nvGrpSpPr>
          <p:grpSpPr>
            <a:xfrm>
              <a:off x="3386551" y="1754543"/>
              <a:ext cx="1096028" cy="1096028"/>
              <a:chOff x="5748924" y="2418697"/>
              <a:chExt cx="1096028" cy="1096028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E91C48E7-362A-7C49-B3E4-6F66D373496C}"/>
                  </a:ext>
                </a:extLst>
              </p:cNvPr>
              <p:cNvSpPr/>
              <p:nvPr/>
            </p:nvSpPr>
            <p:spPr>
              <a:xfrm>
                <a:off x="5748924" y="2418697"/>
                <a:ext cx="1096028" cy="109602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D278F5A1-9BE2-604D-98C5-A6ED9CC9E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0692" y="2630465"/>
                <a:ext cx="672491" cy="672491"/>
              </a:xfrm>
              <a:prstGeom prst="rect">
                <a:avLst/>
              </a:prstGeom>
            </p:spPr>
          </p:pic>
        </p:grp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5646C9D-15B3-1848-B2D7-3E2252FC7A48}"/>
                </a:ext>
              </a:extLst>
            </p:cNvPr>
            <p:cNvSpPr/>
            <p:nvPr/>
          </p:nvSpPr>
          <p:spPr>
            <a:xfrm>
              <a:off x="1948605" y="2966711"/>
              <a:ext cx="857225" cy="784834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b="1" dirty="0">
                  <a:solidFill>
                    <a:schemeClr val="tx1"/>
                  </a:solidFill>
                </a:rPr>
                <a:t>KDD</a:t>
              </a:r>
              <a:endParaRPr kumimoji="1" lang="zh-CN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640A6D8-2CAD-E042-A92A-CF311F1607B9}"/>
                </a:ext>
              </a:extLst>
            </p:cNvPr>
            <p:cNvSpPr/>
            <p:nvPr/>
          </p:nvSpPr>
          <p:spPr>
            <a:xfrm>
              <a:off x="3504300" y="4685251"/>
              <a:ext cx="821444" cy="76786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b="1" dirty="0">
                  <a:solidFill>
                    <a:schemeClr val="tx1"/>
                  </a:solidFill>
                </a:rPr>
                <a:t>SIGIR</a:t>
              </a:r>
              <a:endParaRPr kumimoji="1" lang="zh-CN" altLang="en-US" sz="9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8B88116-F219-E74A-B23E-9C000D6B4A6A}"/>
                </a:ext>
              </a:extLst>
            </p:cNvPr>
            <p:cNvGrpSpPr/>
            <p:nvPr/>
          </p:nvGrpSpPr>
          <p:grpSpPr>
            <a:xfrm>
              <a:off x="5135677" y="4006631"/>
              <a:ext cx="1096028" cy="1096028"/>
              <a:chOff x="5748924" y="2418697"/>
              <a:chExt cx="1096028" cy="1096028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FBF5362B-8DFB-AD42-B159-0E5166EF88F4}"/>
                  </a:ext>
                </a:extLst>
              </p:cNvPr>
              <p:cNvSpPr/>
              <p:nvPr/>
            </p:nvSpPr>
            <p:spPr>
              <a:xfrm>
                <a:off x="5748924" y="2418697"/>
                <a:ext cx="1096028" cy="109602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1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570385C8-7309-4945-A2FD-B4E7A8850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0692" y="2630465"/>
                <a:ext cx="672491" cy="672491"/>
              </a:xfrm>
              <a:prstGeom prst="rect">
                <a:avLst/>
              </a:prstGeom>
            </p:spPr>
          </p:pic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29BCC16-A810-CD4E-B3A9-84F6023B0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62984" y="3404598"/>
              <a:ext cx="1150046" cy="1150046"/>
            </a:xfrm>
            <a:prstGeom prst="rect">
              <a:avLst/>
            </a:prstGeom>
          </p:spPr>
        </p:pic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7D76CFD1-ADD2-DC49-B3C0-3A4016140875}"/>
                </a:ext>
              </a:extLst>
            </p:cNvPr>
            <p:cNvCxnSpPr>
              <a:stCxn id="15" idx="0"/>
              <a:endCxn id="39" idx="4"/>
            </p:cNvCxnSpPr>
            <p:nvPr/>
          </p:nvCxnSpPr>
          <p:spPr>
            <a:xfrm flipH="1" flipV="1">
              <a:off x="3934565" y="2850571"/>
              <a:ext cx="103442" cy="55402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4EB4EB8A-6109-8F41-AC5D-72CC8353B382}"/>
                </a:ext>
              </a:extLst>
            </p:cNvPr>
            <p:cNvCxnSpPr>
              <a:cxnSpLocks/>
              <a:stCxn id="15" idx="3"/>
              <a:endCxn id="37" idx="1"/>
            </p:cNvCxnSpPr>
            <p:nvPr/>
          </p:nvCxnSpPr>
          <p:spPr>
            <a:xfrm>
              <a:off x="4613030" y="3979621"/>
              <a:ext cx="683157" cy="18752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68E0EDD0-682B-FC4B-8B59-C64E603787EC}"/>
                </a:ext>
              </a:extLst>
            </p:cNvPr>
            <p:cNvCxnSpPr>
              <a:cxnSpLocks/>
              <a:stCxn id="37" idx="0"/>
              <a:endCxn id="9" idx="2"/>
            </p:cNvCxnSpPr>
            <p:nvPr/>
          </p:nvCxnSpPr>
          <p:spPr>
            <a:xfrm flipV="1">
              <a:off x="5683691" y="3284931"/>
              <a:ext cx="215317" cy="7217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4725777E-8E3E-C34D-85D2-4F5A9510220D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>
              <a:off x="6231705" y="4554645"/>
              <a:ext cx="775706" cy="16051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B03ED9F-085C-0F47-B2ED-863746B14C88}"/>
                </a:ext>
              </a:extLst>
            </p:cNvPr>
            <p:cNvCxnSpPr>
              <a:cxnSpLocks/>
              <a:stCxn id="13" idx="6"/>
              <a:endCxn id="37" idx="3"/>
            </p:cNvCxnSpPr>
            <p:nvPr/>
          </p:nvCxnSpPr>
          <p:spPr>
            <a:xfrm flipV="1">
              <a:off x="4325744" y="4942149"/>
              <a:ext cx="970443" cy="12703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E2AB8CE7-FC54-9843-A044-EC40054746C4}"/>
                </a:ext>
              </a:extLst>
            </p:cNvPr>
            <p:cNvCxnSpPr>
              <a:cxnSpLocks/>
              <a:stCxn id="12" idx="7"/>
              <a:endCxn id="39" idx="3"/>
            </p:cNvCxnSpPr>
            <p:nvPr/>
          </p:nvCxnSpPr>
          <p:spPr>
            <a:xfrm flipV="1">
              <a:off x="2680292" y="2690061"/>
              <a:ext cx="866769" cy="39158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64D8FC-4095-9A4A-8E05-CCDE9E582AED}"/>
                </a:ext>
              </a:extLst>
            </p:cNvPr>
            <p:cNvSpPr txBox="1"/>
            <p:nvPr/>
          </p:nvSpPr>
          <p:spPr>
            <a:xfrm rot="20309459">
              <a:off x="2612658" y="2591766"/>
              <a:ext cx="706381" cy="286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publish</a:t>
              </a:r>
              <a:endParaRPr kumimoji="1"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2EFE16D-3991-604A-8D93-12B7D214E3C3}"/>
                </a:ext>
              </a:extLst>
            </p:cNvPr>
            <p:cNvSpPr txBox="1"/>
            <p:nvPr/>
          </p:nvSpPr>
          <p:spPr>
            <a:xfrm rot="21223794">
              <a:off x="4333516" y="4670675"/>
              <a:ext cx="706381" cy="286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publish</a:t>
              </a:r>
              <a:endParaRPr kumimoji="1"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71A80CFF-7E35-B94B-AD6D-B02B53947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0317" y="4218399"/>
              <a:ext cx="906566" cy="906566"/>
            </a:xfrm>
            <a:prstGeom prst="rect">
              <a:avLst/>
            </a:prstGeom>
          </p:spPr>
        </p:pic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99E9287-9FC9-7A4C-AD43-7C581460E0A8}"/>
                </a:ext>
              </a:extLst>
            </p:cNvPr>
            <p:cNvSpPr/>
            <p:nvPr/>
          </p:nvSpPr>
          <p:spPr>
            <a:xfrm>
              <a:off x="6983389" y="3028081"/>
              <a:ext cx="727411" cy="694152"/>
            </a:xfrm>
            <a:prstGeom prst="ellipse">
              <a:avLst/>
            </a:prstGeom>
            <a:solidFill>
              <a:srgbClr val="F4D74E"/>
            </a:solidFill>
            <a:ln>
              <a:solidFill>
                <a:srgbClr val="F4D7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0" b="1" dirty="0">
                  <a:solidFill>
                    <a:schemeClr val="tx1"/>
                  </a:solidFill>
                </a:rPr>
                <a:t>RUC</a:t>
              </a:r>
              <a:endParaRPr kumimoji="1" lang="zh-CN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A7A5CF0-4C67-7E46-BB7D-A1C1D01F258E}"/>
                </a:ext>
              </a:extLst>
            </p:cNvPr>
            <p:cNvSpPr/>
            <p:nvPr/>
          </p:nvSpPr>
          <p:spPr>
            <a:xfrm>
              <a:off x="2099560" y="4167141"/>
              <a:ext cx="727411" cy="694152"/>
            </a:xfrm>
            <a:prstGeom prst="ellipse">
              <a:avLst/>
            </a:prstGeom>
            <a:solidFill>
              <a:srgbClr val="F4D74E"/>
            </a:solidFill>
            <a:ln>
              <a:solidFill>
                <a:srgbClr val="F4D7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600" b="1" dirty="0">
                  <a:solidFill>
                    <a:schemeClr val="tx1"/>
                  </a:solidFill>
                </a:rPr>
                <a:t>THU</a:t>
              </a:r>
              <a:endParaRPr kumimoji="1" lang="zh-CN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2A5A719-6A1B-9741-BDAC-5A5D32812204}"/>
                </a:ext>
              </a:extLst>
            </p:cNvPr>
            <p:cNvSpPr txBox="1"/>
            <p:nvPr/>
          </p:nvSpPr>
          <p:spPr>
            <a:xfrm rot="1038228">
              <a:off x="4704203" y="3715392"/>
              <a:ext cx="537067" cy="286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write</a:t>
              </a:r>
              <a:endParaRPr kumimoji="1"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05ADCE3-C77D-2A4D-B850-D33F8A8469F1}"/>
                </a:ext>
              </a:extLst>
            </p:cNvPr>
            <p:cNvSpPr txBox="1"/>
            <p:nvPr/>
          </p:nvSpPr>
          <p:spPr>
            <a:xfrm rot="15648137">
              <a:off x="3525612" y="3067538"/>
              <a:ext cx="525087" cy="292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write</a:t>
              </a:r>
              <a:endParaRPr kumimoji="1"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5BC35F2-3A42-DD46-B660-88C05E44CDEB}"/>
                </a:ext>
              </a:extLst>
            </p:cNvPr>
            <p:cNvSpPr txBox="1"/>
            <p:nvPr/>
          </p:nvSpPr>
          <p:spPr>
            <a:xfrm rot="17127744">
              <a:off x="5316516" y="3472235"/>
              <a:ext cx="525087" cy="292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write</a:t>
              </a:r>
              <a:endParaRPr kumimoji="1"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A7A6077B-F82B-5B4A-8D8D-68A072CBDCD8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6427165" y="2869604"/>
              <a:ext cx="662751" cy="26013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A5E5139-485D-AB41-8F8A-F4A17955692C}"/>
                </a:ext>
              </a:extLst>
            </p:cNvPr>
            <p:cNvSpPr txBox="1"/>
            <p:nvPr/>
          </p:nvSpPr>
          <p:spPr>
            <a:xfrm rot="1223242">
              <a:off x="6454913" y="2647344"/>
              <a:ext cx="708073" cy="286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work</a:t>
              </a:r>
              <a:r>
                <a:rPr kumimoji="1" lang="zh-CN" altLang="en-US" sz="12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in</a:t>
              </a:r>
              <a:endParaRPr kumimoji="1"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1270852-4589-434A-A5A5-5838EB3BCE07}"/>
                </a:ext>
              </a:extLst>
            </p:cNvPr>
            <p:cNvSpPr txBox="1"/>
            <p:nvPr/>
          </p:nvSpPr>
          <p:spPr>
            <a:xfrm rot="20178082">
              <a:off x="2570772" y="3996948"/>
              <a:ext cx="973620" cy="403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chemeClr val="bg1">
                      <a:lumMod val="65000"/>
                    </a:schemeClr>
                  </a:solidFill>
                </a:rPr>
                <a:t>work</a:t>
              </a:r>
              <a:r>
                <a:rPr kumimoji="1" lang="zh-CN" alt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100" dirty="0">
                  <a:solidFill>
                    <a:schemeClr val="bg1">
                      <a:lumMod val="65000"/>
                    </a:schemeClr>
                  </a:solidFill>
                </a:rPr>
                <a:t>in</a:t>
              </a:r>
              <a:endParaRPr kumimoji="1" lang="zh-CN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EF5AC58A-B7B3-D04C-9BBC-7A785DD04A8E}"/>
                </a:ext>
              </a:extLst>
            </p:cNvPr>
            <p:cNvCxnSpPr>
              <a:cxnSpLocks/>
              <a:stCxn id="25" idx="4"/>
              <a:endCxn id="24" idx="0"/>
            </p:cNvCxnSpPr>
            <p:nvPr/>
          </p:nvCxnSpPr>
          <p:spPr>
            <a:xfrm flipH="1">
              <a:off x="7343600" y="3722233"/>
              <a:ext cx="3495" cy="49616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B5BF978-FF69-FF40-9E05-B532C9E646E6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 flipV="1">
              <a:off x="2826971" y="4204894"/>
              <a:ext cx="720090" cy="30932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EDD408C-97AB-7F4F-8821-5E4A5A096FF0}"/>
                </a:ext>
              </a:extLst>
            </p:cNvPr>
            <p:cNvSpPr txBox="1"/>
            <p:nvPr/>
          </p:nvSpPr>
          <p:spPr>
            <a:xfrm rot="5400000">
              <a:off x="7097283" y="3708315"/>
              <a:ext cx="974819" cy="403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solidFill>
                    <a:schemeClr val="bg1">
                      <a:lumMod val="65000"/>
                    </a:schemeClr>
                  </a:solidFill>
                </a:rPr>
                <a:t>work</a:t>
              </a:r>
              <a:r>
                <a:rPr kumimoji="1" lang="zh-CN" altLang="en-US" sz="11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kumimoji="1" lang="en-US" altLang="zh-CN" sz="1100" dirty="0">
                  <a:solidFill>
                    <a:schemeClr val="bg1">
                      <a:lumMod val="65000"/>
                    </a:schemeClr>
                  </a:solidFill>
                </a:rPr>
                <a:t>in</a:t>
              </a:r>
              <a:endParaRPr kumimoji="1" lang="zh-CN" alt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F5E7003-6AE9-994D-8050-735B6EADFE37}"/>
                </a:ext>
              </a:extLst>
            </p:cNvPr>
            <p:cNvSpPr txBox="1"/>
            <p:nvPr/>
          </p:nvSpPr>
          <p:spPr>
            <a:xfrm rot="724490">
              <a:off x="6268554" y="4243497"/>
              <a:ext cx="537067" cy="286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write</a:t>
              </a:r>
              <a:endParaRPr kumimoji="1"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C9968FF-C1C8-1747-8C0C-68FE14E77992}"/>
              </a:ext>
            </a:extLst>
          </p:cNvPr>
          <p:cNvSpPr txBox="1"/>
          <p:nvPr/>
        </p:nvSpPr>
        <p:spPr>
          <a:xfrm>
            <a:off x="2085057" y="62066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DBpedia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B0CB333-16A9-7448-AACD-4BFA67743AD5}"/>
              </a:ext>
            </a:extLst>
          </p:cNvPr>
          <p:cNvSpPr txBox="1"/>
          <p:nvPr/>
        </p:nvSpPr>
        <p:spPr>
          <a:xfrm>
            <a:off x="5749767" y="62529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academic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(OAG)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283917"/>
      </p:ext>
    </p:extLst>
  </p:cSld>
  <p:clrMapOvr>
    <a:masterClrMapping/>
  </p:clrMapOvr>
  <p:transition advTm="72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B2E2F-C111-F44F-B2E4-2CF3A623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80B7E-CB25-EB48-BB28-F48B3060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DeepPath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Reinforcement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</a:p>
          <a:p>
            <a:pPr lvl="1"/>
            <a:r>
              <a:rPr kumimoji="1" lang="en-US" altLang="zh-CN" dirty="0"/>
              <a:t>MDP</a:t>
            </a:r>
          </a:p>
          <a:p>
            <a:pPr lvl="2"/>
            <a:r>
              <a:rPr kumimoji="1" lang="en-US" altLang="zh-CN" dirty="0"/>
              <a:t>Agent: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hop</a:t>
            </a:r>
          </a:p>
          <a:p>
            <a:pPr lvl="2"/>
            <a:r>
              <a:rPr kumimoji="1" lang="en-US" altLang="zh-CN" dirty="0"/>
              <a:t>State: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entityRL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Reward: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accuracy,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diversity</a:t>
            </a:r>
          </a:p>
          <a:p>
            <a:pPr lvl="1"/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sampled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AnyBRUL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Tail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EB0D8B-B66D-3F4C-BC88-7753C0BB8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84" y="1088636"/>
            <a:ext cx="3210615" cy="18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6366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B2E2F-C111-F44F-B2E4-2CF3A623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Path-based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80B7E-CB25-EB48-BB28-F48B3060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MINERVA</a:t>
            </a:r>
          </a:p>
          <a:p>
            <a:pPr lvl="1"/>
            <a:r>
              <a:rPr kumimoji="1" lang="en-US" altLang="zh-CN" dirty="0"/>
              <a:t>Reinforcement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</a:p>
          <a:p>
            <a:pPr lvl="1"/>
            <a:r>
              <a:rPr kumimoji="1" lang="en-US" altLang="zh-CN" dirty="0"/>
              <a:t>MDP</a:t>
            </a:r>
          </a:p>
          <a:p>
            <a:pPr lvl="2"/>
            <a:r>
              <a:rPr kumimoji="1" lang="en-US" altLang="zh-CN" dirty="0"/>
              <a:t>State: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</a:p>
          <a:p>
            <a:pPr lvl="2"/>
            <a:r>
              <a:rPr kumimoji="1" lang="en-US" altLang="zh-CN" dirty="0"/>
              <a:t>Reward: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accuracy</a:t>
            </a:r>
          </a:p>
          <a:p>
            <a:pPr lvl="1"/>
            <a:r>
              <a:rPr kumimoji="1" lang="en-US" altLang="zh-CN" dirty="0"/>
              <a:t>Soft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reward,</a:t>
            </a:r>
            <a:r>
              <a:rPr kumimoji="1" lang="zh-CN" altLang="en-US" dirty="0"/>
              <a:t> </a:t>
            </a:r>
            <a:r>
              <a:rPr kumimoji="1" lang="en-US" altLang="zh-CN" dirty="0"/>
              <a:t>dropout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(Multi-Hop)</a:t>
            </a:r>
          </a:p>
          <a:p>
            <a:pPr lvl="1"/>
            <a:r>
              <a:rPr kumimoji="1" lang="en-US" altLang="zh-CN" dirty="0"/>
              <a:t>Value-based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RL</a:t>
            </a:r>
            <a:r>
              <a:rPr kumimoji="1" lang="zh-CN" altLang="en-US" dirty="0"/>
              <a:t> </a:t>
            </a:r>
            <a:r>
              <a:rPr kumimoji="1" lang="en-US" altLang="zh-CN" dirty="0"/>
              <a:t>(M-walk)</a:t>
            </a:r>
          </a:p>
          <a:p>
            <a:pPr lvl="1"/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(DIVA)</a:t>
            </a:r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EB0D8B-B66D-3F4C-BC88-7753C0BB8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84" y="1277186"/>
            <a:ext cx="3210615" cy="18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544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1184708" y="2519894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3150178" y="2519894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5043232" y="2519893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3343676" y="1256000"/>
            <a:ext cx="1074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KGC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1915374" y="1840775"/>
            <a:ext cx="1965469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880843" y="1840775"/>
            <a:ext cx="1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880843" y="1840775"/>
            <a:ext cx="2513337" cy="6791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FAA5C27-D325-6547-AFF0-02137B85F51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flipH="1">
            <a:off x="1915373" y="3220648"/>
            <a:ext cx="4478807" cy="649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057F948-76BF-4C40-88DA-DD78DAF7F6EB}"/>
              </a:ext>
            </a:extLst>
          </p:cNvPr>
          <p:cNvSpPr/>
          <p:nvPr/>
        </p:nvSpPr>
        <p:spPr>
          <a:xfrm>
            <a:off x="564425" y="3870556"/>
            <a:ext cx="2701896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3E836D-0C96-4E45-9D31-EBE2AC26DCE8}"/>
              </a:ext>
            </a:extLst>
          </p:cNvPr>
          <p:cNvSpPr/>
          <p:nvPr/>
        </p:nvSpPr>
        <p:spPr>
          <a:xfrm>
            <a:off x="6191529" y="3880178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0D588B9-65CB-5541-91F9-9DDAEA5CF12D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394180" y="3220648"/>
            <a:ext cx="1148297" cy="659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CB0EF7A-9428-4241-AF75-C30B1027764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28925" y="3220648"/>
            <a:ext cx="1665256" cy="6535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B03FF2C-C463-8541-9FEB-1C7858941DAD}"/>
              </a:ext>
            </a:extLst>
          </p:cNvPr>
          <p:cNvSpPr/>
          <p:nvPr/>
        </p:nvSpPr>
        <p:spPr>
          <a:xfrm>
            <a:off x="3377977" y="3874186"/>
            <a:ext cx="2701896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Probabilistic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D6AEC6-8868-6D4D-9FFD-FA881CD7E9BE}"/>
              </a:ext>
            </a:extLst>
          </p:cNvPr>
          <p:cNvSpPr/>
          <p:nvPr/>
        </p:nvSpPr>
        <p:spPr>
          <a:xfrm>
            <a:off x="3068898" y="5112811"/>
            <a:ext cx="1623888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Path-based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3292A9-1093-AB46-ADF7-C759BCAA59E9}"/>
              </a:ext>
            </a:extLst>
          </p:cNvPr>
          <p:cNvSpPr/>
          <p:nvPr/>
        </p:nvSpPr>
        <p:spPr>
          <a:xfrm>
            <a:off x="5124839" y="5112811"/>
            <a:ext cx="1662928" cy="700755"/>
          </a:xfrm>
          <a:prstGeom prst="rect">
            <a:avLst/>
          </a:prstGeom>
          <a:solidFill>
            <a:srgbClr val="F4D74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Graph-based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77D91EE-C930-9B44-BDCC-A8DBBBDCD0DB}"/>
              </a:ext>
            </a:extLst>
          </p:cNvPr>
          <p:cNvSpPr/>
          <p:nvPr/>
        </p:nvSpPr>
        <p:spPr>
          <a:xfrm>
            <a:off x="7039199" y="5101495"/>
            <a:ext cx="1581340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Matrix-based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6839C3F-AAB7-AA43-A513-992146D1B73A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7542477" y="4580933"/>
            <a:ext cx="287392" cy="5205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08161FB-7527-0B48-9CCA-D9A323E43013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5956303" y="4580933"/>
            <a:ext cx="1586174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952380E-17FE-D14B-8B05-0993FAD40344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flipH="1">
            <a:off x="3880842" y="4580933"/>
            <a:ext cx="3661635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6507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B2E2F-C111-F44F-B2E4-2CF3A623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80B7E-CB25-EB48-BB28-F48B3060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Extend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</a:p>
          <a:p>
            <a:pPr lvl="1"/>
            <a:r>
              <a:rPr kumimoji="1" lang="en-US" altLang="zh-CN" dirty="0" err="1"/>
              <a:t>CogGraph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h,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</a:p>
          <a:p>
            <a:pPr lvl="1"/>
            <a:r>
              <a:rPr kumimoji="1" lang="en-US" altLang="zh-CN" dirty="0" err="1"/>
              <a:t>GraIL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t,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(k-hop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neighbors),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R-GCN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subgraph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1460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1184708" y="2519894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3150178" y="2519894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5043232" y="2519893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3343676" y="1256000"/>
            <a:ext cx="1074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KGC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1915374" y="1840775"/>
            <a:ext cx="1965469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880843" y="1840775"/>
            <a:ext cx="1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880843" y="1840775"/>
            <a:ext cx="2513337" cy="6791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FAA5C27-D325-6547-AFF0-02137B85F51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flipH="1">
            <a:off x="1915373" y="3220648"/>
            <a:ext cx="4478807" cy="649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057F948-76BF-4C40-88DA-DD78DAF7F6EB}"/>
              </a:ext>
            </a:extLst>
          </p:cNvPr>
          <p:cNvSpPr/>
          <p:nvPr/>
        </p:nvSpPr>
        <p:spPr>
          <a:xfrm>
            <a:off x="564425" y="3870556"/>
            <a:ext cx="2701896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3E836D-0C96-4E45-9D31-EBE2AC26DCE8}"/>
              </a:ext>
            </a:extLst>
          </p:cNvPr>
          <p:cNvSpPr/>
          <p:nvPr/>
        </p:nvSpPr>
        <p:spPr>
          <a:xfrm>
            <a:off x="6191529" y="3880178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0D588B9-65CB-5541-91F9-9DDAEA5CF12D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394180" y="3220648"/>
            <a:ext cx="1148297" cy="659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CB0EF7A-9428-4241-AF75-C30B1027764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28925" y="3220648"/>
            <a:ext cx="1665256" cy="6535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B03FF2C-C463-8541-9FEB-1C7858941DAD}"/>
              </a:ext>
            </a:extLst>
          </p:cNvPr>
          <p:cNvSpPr/>
          <p:nvPr/>
        </p:nvSpPr>
        <p:spPr>
          <a:xfrm>
            <a:off x="3377977" y="3874186"/>
            <a:ext cx="2701896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Probabilistic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D6AEC6-8868-6D4D-9FFD-FA881CD7E9BE}"/>
              </a:ext>
            </a:extLst>
          </p:cNvPr>
          <p:cNvSpPr/>
          <p:nvPr/>
        </p:nvSpPr>
        <p:spPr>
          <a:xfrm>
            <a:off x="3068898" y="5112811"/>
            <a:ext cx="1623888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Path-based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3292A9-1093-AB46-ADF7-C759BCAA59E9}"/>
              </a:ext>
            </a:extLst>
          </p:cNvPr>
          <p:cNvSpPr/>
          <p:nvPr/>
        </p:nvSpPr>
        <p:spPr>
          <a:xfrm>
            <a:off x="5124839" y="5112811"/>
            <a:ext cx="1662928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Graph-based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77D91EE-C930-9B44-BDCC-A8DBBBDCD0DB}"/>
              </a:ext>
            </a:extLst>
          </p:cNvPr>
          <p:cNvSpPr/>
          <p:nvPr/>
        </p:nvSpPr>
        <p:spPr>
          <a:xfrm>
            <a:off x="7039199" y="5101495"/>
            <a:ext cx="1581340" cy="700755"/>
          </a:xfrm>
          <a:prstGeom prst="rect">
            <a:avLst/>
          </a:prstGeom>
          <a:solidFill>
            <a:srgbClr val="F4D74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Matrix-based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6839C3F-AAB7-AA43-A513-992146D1B73A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7542477" y="4580933"/>
            <a:ext cx="287392" cy="5205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08161FB-7527-0B48-9CCA-D9A323E43013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5956303" y="4580933"/>
            <a:ext cx="1586174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952380E-17FE-D14B-8B05-0993FAD40344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flipH="1">
            <a:off x="3880842" y="4580933"/>
            <a:ext cx="3661635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54365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75628-3AC3-0743-BC23-3941917F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Matrix-based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D8629-F13D-A24E-BF87-D1405739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Avoid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neighbor.</a:t>
            </a:r>
          </a:p>
          <a:p>
            <a:r>
              <a:rPr kumimoji="1" lang="en-US" altLang="zh-CN" dirty="0"/>
              <a:t>Express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relationships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54640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D8629-F13D-A24E-BF87-D1405739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72" y="1222311"/>
            <a:ext cx="8436219" cy="4929188"/>
          </a:xfrm>
        </p:spPr>
        <p:txBody>
          <a:bodyPr/>
          <a:lstStyle/>
          <a:p>
            <a:r>
              <a:rPr kumimoji="1" lang="en-US" altLang="zh-CN" sz="2800" dirty="0" err="1"/>
              <a:t>TensorLog</a:t>
            </a:r>
            <a:endParaRPr kumimoji="1" lang="en-US" altLang="zh-CN" sz="2800" dirty="0"/>
          </a:p>
          <a:p>
            <a:pPr lvl="1"/>
            <a:r>
              <a:rPr kumimoji="1" lang="en-US" altLang="zh-CN" sz="2400" dirty="0"/>
              <a:t>Given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head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entity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x,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score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each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retrieved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answer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is:</a:t>
            </a:r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r>
              <a:rPr kumimoji="1" lang="en-US" altLang="zh-CN" sz="2400" dirty="0"/>
              <a:t>learning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parameters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difficult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each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associated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parameter.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Enumerating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discrete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task</a:t>
            </a:r>
          </a:p>
          <a:p>
            <a:pPr lvl="1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775628-3AC3-0743-BC23-3941917F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Matrix-based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1B5A14-CBBC-6542-96C3-B709B311A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111" y="2160150"/>
            <a:ext cx="3165239" cy="809929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24268FA1-03E9-B940-9D33-FAD1AADCDFB7}"/>
              </a:ext>
            </a:extLst>
          </p:cNvPr>
          <p:cNvSpPr/>
          <p:nvPr/>
        </p:nvSpPr>
        <p:spPr>
          <a:xfrm rot="16200000">
            <a:off x="4919070" y="2069440"/>
            <a:ext cx="320722" cy="196527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930ECA-3769-FB4D-AF53-2579AFD1B3DC}"/>
              </a:ext>
            </a:extLst>
          </p:cNvPr>
          <p:cNvSpPr txBox="1"/>
          <p:nvPr/>
        </p:nvSpPr>
        <p:spPr>
          <a:xfrm>
            <a:off x="2417660" y="3187518"/>
            <a:ext cx="579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C604B8-B1C9-2742-9CEA-69834BAF2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955" y="3588687"/>
            <a:ext cx="3085674" cy="13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032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75628-3AC3-0743-BC23-3941917F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Matrix-based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D8629-F13D-A24E-BF87-D1405739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72" y="1222311"/>
            <a:ext cx="8436219" cy="4929188"/>
          </a:xfrm>
        </p:spPr>
        <p:txBody>
          <a:bodyPr/>
          <a:lstStyle/>
          <a:p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LP</a:t>
            </a:r>
          </a:p>
          <a:p>
            <a:pPr lvl="1"/>
            <a:r>
              <a:rPr kumimoji="1" lang="en-US" altLang="zh-CN" dirty="0"/>
              <a:t>Interchanges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</a:t>
            </a:r>
          </a:p>
          <a:p>
            <a:pPr lvl="1"/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682BE1-9EC3-7F47-B408-2D309721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29" y="3175298"/>
            <a:ext cx="1515281" cy="8985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C6305-2F16-8041-B442-98350E8DFA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584"/>
          <a:stretch/>
        </p:blipFill>
        <p:spPr>
          <a:xfrm>
            <a:off x="250638" y="4423800"/>
            <a:ext cx="4647063" cy="1727699"/>
          </a:xfrm>
          <a:prstGeom prst="rect">
            <a:avLst/>
          </a:prstGeom>
        </p:spPr>
      </p:pic>
      <p:sp>
        <p:nvSpPr>
          <p:cNvPr id="10" name="任意形状 9">
            <a:extLst>
              <a:ext uri="{FF2B5EF4-FFF2-40B4-BE49-F238E27FC236}">
                <a16:creationId xmlns:a16="http://schemas.microsoft.com/office/drawing/2014/main" id="{0763AF2E-ACA2-C147-8204-4BF6408B3F81}"/>
              </a:ext>
            </a:extLst>
          </p:cNvPr>
          <p:cNvSpPr/>
          <p:nvPr/>
        </p:nvSpPr>
        <p:spPr>
          <a:xfrm>
            <a:off x="3186696" y="3549649"/>
            <a:ext cx="277990" cy="874151"/>
          </a:xfrm>
          <a:custGeom>
            <a:avLst/>
            <a:gdLst>
              <a:gd name="connsiteX0" fmla="*/ 0 w 269312"/>
              <a:gd name="connsiteY0" fmla="*/ 0 h 914400"/>
              <a:gd name="connsiteX1" fmla="*/ 266131 w 269312"/>
              <a:gd name="connsiteY1" fmla="*/ 341194 h 914400"/>
              <a:gd name="connsiteX2" fmla="*/ 122830 w 269312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312" h="914400">
                <a:moveTo>
                  <a:pt x="0" y="0"/>
                </a:moveTo>
                <a:cubicBezTo>
                  <a:pt x="122829" y="94397"/>
                  <a:pt x="245659" y="188794"/>
                  <a:pt x="266131" y="341194"/>
                </a:cubicBezTo>
                <a:cubicBezTo>
                  <a:pt x="286603" y="493594"/>
                  <a:pt x="204716" y="703997"/>
                  <a:pt x="122830" y="9144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A73218-09A4-2240-92F4-D58AF115EC19}"/>
              </a:ext>
            </a:extLst>
          </p:cNvPr>
          <p:cNvSpPr txBox="1"/>
          <p:nvPr/>
        </p:nvSpPr>
        <p:spPr>
          <a:xfrm>
            <a:off x="3587516" y="3686905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Model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the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length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dynamically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83849EEB-A9E4-8747-B868-D13B399BBC29}"/>
              </a:ext>
            </a:extLst>
          </p:cNvPr>
          <p:cNvCxnSpPr/>
          <p:nvPr/>
        </p:nvCxnSpPr>
        <p:spPr>
          <a:xfrm>
            <a:off x="2574169" y="5409550"/>
            <a:ext cx="8905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20D233D-E577-BF40-954F-083B4FDCB144}"/>
              </a:ext>
            </a:extLst>
          </p:cNvPr>
          <p:cNvSpPr txBox="1"/>
          <p:nvPr/>
        </p:nvSpPr>
        <p:spPr>
          <a:xfrm>
            <a:off x="3587516" y="528764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Historical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path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608A1F-BD53-2545-AE63-1565E4269341}"/>
              </a:ext>
            </a:extLst>
          </p:cNvPr>
          <p:cNvSpPr txBox="1"/>
          <p:nvPr/>
        </p:nvSpPr>
        <p:spPr>
          <a:xfrm>
            <a:off x="1818081" y="4444709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Softly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combine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next-hop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relation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27FD66A-5989-0E48-B99D-0392695CFF45}"/>
              </a:ext>
            </a:extLst>
          </p:cNvPr>
          <p:cNvCxnSpPr/>
          <p:nvPr/>
        </p:nvCxnSpPr>
        <p:spPr>
          <a:xfrm>
            <a:off x="1543952" y="5425472"/>
            <a:ext cx="890517" cy="0"/>
          </a:xfrm>
          <a:prstGeom prst="line">
            <a:avLst/>
          </a:prstGeom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225F01E-6CCB-7C4E-9860-7D99B3735424}"/>
              </a:ext>
            </a:extLst>
          </p:cNvPr>
          <p:cNvSpPr txBox="1"/>
          <p:nvPr/>
        </p:nvSpPr>
        <p:spPr>
          <a:xfrm>
            <a:off x="250587" y="6283899"/>
            <a:ext cx="549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Weighted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average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the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paths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with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different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lengths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DE75BC8E-7320-E147-9204-0897B551601B}"/>
              </a:ext>
            </a:extLst>
          </p:cNvPr>
          <p:cNvCxnSpPr>
            <a:cxnSpLocks/>
          </p:cNvCxnSpPr>
          <p:nvPr/>
        </p:nvCxnSpPr>
        <p:spPr>
          <a:xfrm>
            <a:off x="1543952" y="6169695"/>
            <a:ext cx="10302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C27FE2CA-E193-9A48-8F8A-E3E0380FD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922" y="4203965"/>
            <a:ext cx="2737503" cy="79500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B350B6F-9DD9-F242-9538-0F7D1C24458A}"/>
              </a:ext>
            </a:extLst>
          </p:cNvPr>
          <p:cNvSpPr txBox="1"/>
          <p:nvPr/>
        </p:nvSpPr>
        <p:spPr>
          <a:xfrm>
            <a:off x="6155922" y="500803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Learn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attentions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RNN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902BDB-0926-9F4C-9C62-41920005D9D6}"/>
              </a:ext>
            </a:extLst>
          </p:cNvPr>
          <p:cNvSpPr txBox="1"/>
          <p:nvPr/>
        </p:nvSpPr>
        <p:spPr>
          <a:xfrm>
            <a:off x="6217485" y="5688949"/>
            <a:ext cx="258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tree-like,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conjunctions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392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75628-3AC3-0743-BC23-3941917F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Matrix-based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D8629-F13D-A24E-BF87-D1405739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72" y="1222311"/>
            <a:ext cx="8436219" cy="4929188"/>
          </a:xfrm>
        </p:spPr>
        <p:txBody>
          <a:bodyPr/>
          <a:lstStyle/>
          <a:p>
            <a:r>
              <a:rPr kumimoji="1" lang="en-US" altLang="zh-CN" sz="2400" dirty="0"/>
              <a:t>Neural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Logic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Inductive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Learning</a:t>
            </a:r>
          </a:p>
          <a:p>
            <a:pPr lvl="1"/>
            <a:endParaRPr kumimoji="1" lang="en-US" altLang="zh-CN" sz="2400" dirty="0"/>
          </a:p>
          <a:p>
            <a:pPr lvl="1"/>
            <a:endParaRPr kumimoji="1"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0F21C0-9912-BF45-AE88-0D8283D61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3" y="1905221"/>
            <a:ext cx="3301599" cy="273106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0AF72E7-9348-354F-A391-7BF1266E3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671" y="2066222"/>
            <a:ext cx="4645977" cy="76097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112E724-0961-8B4C-85CA-D66135FD74C8}"/>
              </a:ext>
            </a:extLst>
          </p:cNvPr>
          <p:cNvSpPr txBox="1"/>
          <p:nvPr/>
        </p:nvSpPr>
        <p:spPr>
          <a:xfrm>
            <a:off x="3817419" y="3105871"/>
            <a:ext cx="3072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Replace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</a:rPr>
              <a:t>v</a:t>
            </a:r>
            <a:r>
              <a:rPr kumimoji="1" lang="en-US" altLang="zh-CN" baseline="-25000" dirty="0" err="1">
                <a:solidFill>
                  <a:srgbClr val="0432FF"/>
                </a:solidFill>
              </a:rPr>
              <a:t>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with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another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relation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path.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Thus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can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represent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tree-like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rules</a:t>
            </a:r>
            <a:r>
              <a:rPr kumimoji="1" lang="zh-CN" altLang="en-US" dirty="0">
                <a:solidFill>
                  <a:srgbClr val="0432FF"/>
                </a:solidFill>
              </a:rPr>
              <a:t>  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DD6D511-B99C-B647-AB55-EDD62B3E37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51" t="44231"/>
          <a:stretch/>
        </p:blipFill>
        <p:spPr>
          <a:xfrm>
            <a:off x="6710841" y="3376598"/>
            <a:ext cx="2251880" cy="734114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46A7A1D-A30D-FD44-87A4-51A6DFF88D91}"/>
              </a:ext>
            </a:extLst>
          </p:cNvPr>
          <p:cNvSpPr/>
          <p:nvPr/>
        </p:nvSpPr>
        <p:spPr>
          <a:xfrm>
            <a:off x="6960358" y="3522651"/>
            <a:ext cx="238836" cy="35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493CCCE-BA46-934D-A8CA-BA0A63C52C6C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6700763" y="2876528"/>
            <a:ext cx="379014" cy="646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FBF3449-5AB0-F640-9F2B-B2D1CB94B7A3}"/>
              </a:ext>
            </a:extLst>
          </p:cNvPr>
          <p:cNvSpPr/>
          <p:nvPr/>
        </p:nvSpPr>
        <p:spPr>
          <a:xfrm>
            <a:off x="6031735" y="2520217"/>
            <a:ext cx="1338055" cy="35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85367C0-1373-4341-87ED-DD1007898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359" y="5093561"/>
            <a:ext cx="2916060" cy="77995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743DB36-0E15-8C40-B39C-36DCBE795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1626" y="4771981"/>
            <a:ext cx="850564" cy="309296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DA86D552-D4EC-0C45-BD28-5F55D560C063}"/>
              </a:ext>
            </a:extLst>
          </p:cNvPr>
          <p:cNvSpPr/>
          <p:nvPr/>
        </p:nvSpPr>
        <p:spPr>
          <a:xfrm>
            <a:off x="818947" y="4741963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via</a:t>
            </a:r>
            <a:r>
              <a:rPr kumimoji="1" lang="zh-CN" altLang="en-US" dirty="0"/>
              <a:t> 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B31AEF6-CA2E-8140-86A4-BEE93BBBC2E7}"/>
              </a:ext>
            </a:extLst>
          </p:cNvPr>
          <p:cNvSpPr/>
          <p:nvPr/>
        </p:nvSpPr>
        <p:spPr>
          <a:xfrm>
            <a:off x="818947" y="5991497"/>
            <a:ext cx="5301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transformers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07967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75628-3AC3-0743-BC23-3941917F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Matrix-based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D8629-F13D-A24E-BF87-D1405739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72" y="1222311"/>
            <a:ext cx="8436219" cy="4929188"/>
          </a:xfrm>
        </p:spPr>
        <p:txBody>
          <a:bodyPr/>
          <a:lstStyle/>
          <a:p>
            <a:r>
              <a:rPr kumimoji="1" lang="en-US" altLang="zh-CN" sz="2400" dirty="0"/>
              <a:t>Neural-</a:t>
            </a:r>
            <a:r>
              <a:rPr kumimoji="1" lang="en-US" altLang="zh-CN" sz="2400" dirty="0" err="1"/>
              <a:t>Num</a:t>
            </a:r>
            <a:r>
              <a:rPr kumimoji="1" lang="en-US" altLang="zh-CN" sz="2400" dirty="0"/>
              <a:t>-LP</a:t>
            </a:r>
          </a:p>
          <a:p>
            <a:pPr lvl="1"/>
            <a:r>
              <a:rPr kumimoji="1" lang="en-US" altLang="zh-CN" sz="2000" dirty="0"/>
              <a:t>Extends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Neural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learn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numerical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rules</a:t>
            </a:r>
          </a:p>
          <a:p>
            <a:pPr lvl="1"/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comparison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operator</a:t>
            </a:r>
          </a:p>
          <a:p>
            <a:pPr lvl="1"/>
            <a:endParaRPr kumimoji="1" lang="en-US" altLang="zh-CN" sz="2400" dirty="0"/>
          </a:p>
          <a:p>
            <a:pPr lvl="1"/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5323B6-E172-D143-890F-959A040E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10" y="2586915"/>
            <a:ext cx="4083998" cy="109909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879C213-9488-0842-A45B-6B38B9549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51" t="44231"/>
          <a:stretch/>
        </p:blipFill>
        <p:spPr>
          <a:xfrm>
            <a:off x="2035239" y="4184638"/>
            <a:ext cx="2656355" cy="865973"/>
          </a:xfrm>
          <a:prstGeom prst="rect">
            <a:avLst/>
          </a:prstGeom>
        </p:spPr>
      </p:pic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EF6B527-6159-8B4B-9167-A7B33E13B7C6}"/>
              </a:ext>
            </a:extLst>
          </p:cNvPr>
          <p:cNvCxnSpPr>
            <a:cxnSpLocks/>
          </p:cNvCxnSpPr>
          <p:nvPr/>
        </p:nvCxnSpPr>
        <p:spPr>
          <a:xfrm>
            <a:off x="3111690" y="3473751"/>
            <a:ext cx="709683" cy="8935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047B33A0-E4BE-5E4F-9AE0-59FD413B46BF}"/>
              </a:ext>
            </a:extLst>
          </p:cNvPr>
          <p:cNvSpPr/>
          <p:nvPr/>
        </p:nvSpPr>
        <p:spPr>
          <a:xfrm>
            <a:off x="3766208" y="4383261"/>
            <a:ext cx="410008" cy="35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230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1184708" y="2519894"/>
            <a:ext cx="1461331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3150178" y="2519894"/>
            <a:ext cx="1461331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5043232" y="2519893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3343676" y="1256000"/>
            <a:ext cx="1074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KGC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1915374" y="1840775"/>
            <a:ext cx="1965469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880843" y="1840775"/>
            <a:ext cx="1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880843" y="1840775"/>
            <a:ext cx="2513337" cy="6791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FAA5C27-D325-6547-AFF0-02137B85F51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flipH="1">
            <a:off x="1915373" y="3220648"/>
            <a:ext cx="4478807" cy="649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057F948-76BF-4C40-88DA-DD78DAF7F6EB}"/>
              </a:ext>
            </a:extLst>
          </p:cNvPr>
          <p:cNvSpPr/>
          <p:nvPr/>
        </p:nvSpPr>
        <p:spPr>
          <a:xfrm>
            <a:off x="564425" y="3870556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3E836D-0C96-4E45-9D31-EBE2AC26DCE8}"/>
              </a:ext>
            </a:extLst>
          </p:cNvPr>
          <p:cNvSpPr/>
          <p:nvPr/>
        </p:nvSpPr>
        <p:spPr>
          <a:xfrm>
            <a:off x="6191529" y="3880178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0D588B9-65CB-5541-91F9-9DDAEA5CF12D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394180" y="3220648"/>
            <a:ext cx="1148297" cy="659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CB0EF7A-9428-4241-AF75-C30B1027764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28925" y="3220648"/>
            <a:ext cx="1665256" cy="6535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B03FF2C-C463-8541-9FEB-1C7858941DAD}"/>
              </a:ext>
            </a:extLst>
          </p:cNvPr>
          <p:cNvSpPr/>
          <p:nvPr/>
        </p:nvSpPr>
        <p:spPr>
          <a:xfrm>
            <a:off x="3377977" y="3874186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Probabilistic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D6AEC6-8868-6D4D-9FFD-FA881CD7E9BE}"/>
              </a:ext>
            </a:extLst>
          </p:cNvPr>
          <p:cNvSpPr/>
          <p:nvPr/>
        </p:nvSpPr>
        <p:spPr>
          <a:xfrm>
            <a:off x="3228572" y="5112811"/>
            <a:ext cx="1623888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Path-based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3292A9-1093-AB46-ADF7-C759BCAA59E9}"/>
              </a:ext>
            </a:extLst>
          </p:cNvPr>
          <p:cNvSpPr/>
          <p:nvPr/>
        </p:nvSpPr>
        <p:spPr>
          <a:xfrm>
            <a:off x="5124839" y="5112811"/>
            <a:ext cx="1662928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Graph-based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77D91EE-C930-9B44-BDCC-A8DBBBDCD0DB}"/>
              </a:ext>
            </a:extLst>
          </p:cNvPr>
          <p:cNvSpPr/>
          <p:nvPr/>
        </p:nvSpPr>
        <p:spPr>
          <a:xfrm>
            <a:off x="7039199" y="5101495"/>
            <a:ext cx="1581340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Matrix-based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6839C3F-AAB7-AA43-A513-992146D1B73A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7542477" y="4580933"/>
            <a:ext cx="287392" cy="5205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08161FB-7527-0B48-9CCA-D9A323E43013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5956303" y="4580933"/>
            <a:ext cx="1586174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952380E-17FE-D14B-8B05-0993FAD40344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flipH="1">
            <a:off x="4040516" y="4580933"/>
            <a:ext cx="3501961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4846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DB357-0253-074E-8E08-B8546623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KGC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1C0907-E89A-E147-A324-3D12E1062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8" y="1738930"/>
            <a:ext cx="8435975" cy="4126472"/>
          </a:xfrm>
        </p:spPr>
      </p:pic>
    </p:spTree>
    <p:extLst>
      <p:ext uri="{BB962C8B-B14F-4D97-AF65-F5344CB8AC3E}">
        <p14:creationId xmlns:p14="http://schemas.microsoft.com/office/powerpoint/2010/main" val="261783054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72DF3C9-3885-6C49-A158-3E260B6CE16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1701299" y="3249593"/>
            <a:ext cx="3330072" cy="19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3933EC7-1AFF-2A4A-BF51-0BDC116E3E7B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>
            <a:off x="5031371" y="3249593"/>
            <a:ext cx="2143272" cy="1945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401D56C8-00B7-0C4E-A5A4-50300E41AA9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 flipH="1">
            <a:off x="3520366" y="3249593"/>
            <a:ext cx="1511005" cy="19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D534B61E-8866-9745-80B9-C4DF37ECEA0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5031371" y="3249593"/>
            <a:ext cx="229055" cy="1945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A8BB9BA-D7CF-1448-9669-EC5264F41DE9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>
            <a:off x="1429412" y="3324208"/>
            <a:ext cx="3831014" cy="1871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743CD2FB-26C9-E745-BC92-A791DE12679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9412" y="3324208"/>
            <a:ext cx="1995630" cy="189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Knowledge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Graph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Question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Answering</a:t>
            </a:r>
            <a:endParaRPr kumimoji="1"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698746" y="2623453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4300705" y="2548838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6193759" y="2548837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4351645" y="1274624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KGQA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1429412" y="1859399"/>
            <a:ext cx="3607677" cy="7640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5031371" y="1859399"/>
            <a:ext cx="5718" cy="6894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037089" y="1859399"/>
            <a:ext cx="2507618" cy="6894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55565FA-A9E8-4F4A-9F1F-9459100B1730}"/>
              </a:ext>
            </a:extLst>
          </p:cNvPr>
          <p:cNvSpPr/>
          <p:nvPr/>
        </p:nvSpPr>
        <p:spPr>
          <a:xfrm>
            <a:off x="981559" y="5221593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Single-relation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C15D25-A5D6-3940-98C7-D4109EA98060}"/>
              </a:ext>
            </a:extLst>
          </p:cNvPr>
          <p:cNvSpPr/>
          <p:nvPr/>
        </p:nvSpPr>
        <p:spPr>
          <a:xfrm>
            <a:off x="2800626" y="5221593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Multi-hop</a:t>
            </a:r>
            <a:r>
              <a:rPr kumimoji="1" lang="zh-CN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relation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3513F7A-D3B6-9C49-B253-B14D83447F1A}"/>
              </a:ext>
            </a:extLst>
          </p:cNvPr>
          <p:cNvSpPr/>
          <p:nvPr/>
        </p:nvSpPr>
        <p:spPr>
          <a:xfrm>
            <a:off x="4541433" y="5195561"/>
            <a:ext cx="1437985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Complex-logic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EAA842-B010-334C-8CF0-AAA63F1F33D4}"/>
              </a:ext>
            </a:extLst>
          </p:cNvPr>
          <p:cNvSpPr/>
          <p:nvPr/>
        </p:nvSpPr>
        <p:spPr>
          <a:xfrm>
            <a:off x="6454903" y="5195325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Constraints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55B2BF-BFED-2D40-B6AB-52AD06AA14C6}"/>
              </a:ext>
            </a:extLst>
          </p:cNvPr>
          <p:cNvSpPr txBox="1"/>
          <p:nvPr/>
        </p:nvSpPr>
        <p:spPr>
          <a:xfrm>
            <a:off x="3679658" y="602600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AD1A41-155C-C345-A6EE-906E48E5EA54}"/>
              </a:ext>
            </a:extLst>
          </p:cNvPr>
          <p:cNvSpPr/>
          <p:nvPr/>
        </p:nvSpPr>
        <p:spPr>
          <a:xfrm>
            <a:off x="1645273" y="3723085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Semantic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Parsing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93B57C-3C61-4747-A64B-EE34A54A5E5B}"/>
              </a:ext>
            </a:extLst>
          </p:cNvPr>
          <p:cNvSpPr/>
          <p:nvPr/>
        </p:nvSpPr>
        <p:spPr>
          <a:xfrm>
            <a:off x="3320829" y="3733271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Template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Parsing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6DC90D-B684-9E44-AAC7-8FCB2B83A272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flipH="1">
            <a:off x="2375939" y="3249593"/>
            <a:ext cx="2655432" cy="4734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1BCC677-2B0B-304B-8543-B3B143561332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4051495" y="3249593"/>
            <a:ext cx="979876" cy="4836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ED461F0-8BC1-4545-8A64-DFA4E40AE417}"/>
              </a:ext>
            </a:extLst>
          </p:cNvPr>
          <p:cNvSpPr/>
          <p:nvPr/>
        </p:nvSpPr>
        <p:spPr>
          <a:xfrm>
            <a:off x="5135439" y="3716177"/>
            <a:ext cx="2193950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Neural-enhanced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162FAE3-956A-894F-92A4-5834964EE84A}"/>
              </a:ext>
            </a:extLst>
          </p:cNvPr>
          <p:cNvSpPr/>
          <p:nvPr/>
        </p:nvSpPr>
        <p:spPr>
          <a:xfrm>
            <a:off x="7544707" y="3696346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End-to-end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6406C33-A02B-804F-BE0A-A75224AFD88E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7544707" y="3249592"/>
            <a:ext cx="730666" cy="4467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D3FC8F9-0525-2E4D-BE13-ABC58A0D59EA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6232414" y="3249592"/>
            <a:ext cx="1312293" cy="466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C88B8D8-A412-3E49-9047-AC86CE7EFA46}"/>
              </a:ext>
            </a:extLst>
          </p:cNvPr>
          <p:cNvCxnSpPr>
            <a:stCxn id="4" idx="2"/>
            <a:endCxn id="37" idx="0"/>
          </p:cNvCxnSpPr>
          <p:nvPr/>
        </p:nvCxnSpPr>
        <p:spPr>
          <a:xfrm>
            <a:off x="1429412" y="3324208"/>
            <a:ext cx="271887" cy="189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9FAE2CB-DE37-B842-87F7-F7B27E27D4FE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1701299" y="4397101"/>
            <a:ext cx="6574074" cy="824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D207FE6-D449-4D4A-8D34-1280208ACAB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378491" y="4397101"/>
            <a:ext cx="4896882" cy="82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2476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72DF3C9-3885-6C49-A158-3E260B6CE16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1701299" y="3249593"/>
            <a:ext cx="3330072" cy="19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3933EC7-1AFF-2A4A-BF51-0BDC116E3E7B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>
            <a:off x="5031371" y="3249593"/>
            <a:ext cx="2143272" cy="1945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401D56C8-00B7-0C4E-A5A4-50300E41AA9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 flipH="1">
            <a:off x="3520366" y="3249593"/>
            <a:ext cx="1511005" cy="19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D534B61E-8866-9745-80B9-C4DF37ECEA0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5031371" y="3249593"/>
            <a:ext cx="229055" cy="1945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A8BB9BA-D7CF-1448-9669-EC5264F41DE9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>
            <a:off x="1429412" y="3324208"/>
            <a:ext cx="3831014" cy="1871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743CD2FB-26C9-E745-BC92-A791DE12679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9412" y="3324208"/>
            <a:ext cx="1995630" cy="189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Knowledge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Graph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Question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Answering</a:t>
            </a:r>
            <a:endParaRPr kumimoji="1"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698746" y="2623453"/>
            <a:ext cx="1461331" cy="700755"/>
          </a:xfrm>
          <a:prstGeom prst="rect">
            <a:avLst/>
          </a:prstGeom>
          <a:solidFill>
            <a:srgbClr val="F4D74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4300705" y="2548838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6193759" y="2548837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4351645" y="1274624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KGQA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1429412" y="1859399"/>
            <a:ext cx="3607677" cy="7640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5031371" y="1859399"/>
            <a:ext cx="5718" cy="6894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037089" y="1859399"/>
            <a:ext cx="2507618" cy="6894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55565FA-A9E8-4F4A-9F1F-9459100B1730}"/>
              </a:ext>
            </a:extLst>
          </p:cNvPr>
          <p:cNvSpPr/>
          <p:nvPr/>
        </p:nvSpPr>
        <p:spPr>
          <a:xfrm>
            <a:off x="981559" y="5221593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Single-relation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C15D25-A5D6-3940-98C7-D4109EA98060}"/>
              </a:ext>
            </a:extLst>
          </p:cNvPr>
          <p:cNvSpPr/>
          <p:nvPr/>
        </p:nvSpPr>
        <p:spPr>
          <a:xfrm>
            <a:off x="2800626" y="5221593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Multi-hop</a:t>
            </a:r>
            <a:r>
              <a:rPr kumimoji="1" lang="zh-CN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relation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3513F7A-D3B6-9C49-B253-B14D83447F1A}"/>
              </a:ext>
            </a:extLst>
          </p:cNvPr>
          <p:cNvSpPr/>
          <p:nvPr/>
        </p:nvSpPr>
        <p:spPr>
          <a:xfrm>
            <a:off x="4541433" y="5195561"/>
            <a:ext cx="1437985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Complex-logic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EAA842-B010-334C-8CF0-AAA63F1F33D4}"/>
              </a:ext>
            </a:extLst>
          </p:cNvPr>
          <p:cNvSpPr/>
          <p:nvPr/>
        </p:nvSpPr>
        <p:spPr>
          <a:xfrm>
            <a:off x="6454903" y="5195325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Constraints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55B2BF-BFED-2D40-B6AB-52AD06AA14C6}"/>
              </a:ext>
            </a:extLst>
          </p:cNvPr>
          <p:cNvSpPr txBox="1"/>
          <p:nvPr/>
        </p:nvSpPr>
        <p:spPr>
          <a:xfrm>
            <a:off x="3679658" y="602600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AD1A41-155C-C345-A6EE-906E48E5EA54}"/>
              </a:ext>
            </a:extLst>
          </p:cNvPr>
          <p:cNvSpPr/>
          <p:nvPr/>
        </p:nvSpPr>
        <p:spPr>
          <a:xfrm>
            <a:off x="1645273" y="3723085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Semantic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Parsing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93B57C-3C61-4747-A64B-EE34A54A5E5B}"/>
              </a:ext>
            </a:extLst>
          </p:cNvPr>
          <p:cNvSpPr/>
          <p:nvPr/>
        </p:nvSpPr>
        <p:spPr>
          <a:xfrm>
            <a:off x="3320829" y="3733271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Template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Parsing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6DC90D-B684-9E44-AAC7-8FCB2B83A272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flipH="1">
            <a:off x="2375939" y="3249593"/>
            <a:ext cx="2655432" cy="4734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1BCC677-2B0B-304B-8543-B3B143561332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4051495" y="3249593"/>
            <a:ext cx="979876" cy="4836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ED461F0-8BC1-4545-8A64-DFA4E40AE417}"/>
              </a:ext>
            </a:extLst>
          </p:cNvPr>
          <p:cNvSpPr/>
          <p:nvPr/>
        </p:nvSpPr>
        <p:spPr>
          <a:xfrm>
            <a:off x="5135439" y="3716177"/>
            <a:ext cx="2193950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Neural-enhanced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162FAE3-956A-894F-92A4-5834964EE84A}"/>
              </a:ext>
            </a:extLst>
          </p:cNvPr>
          <p:cNvSpPr/>
          <p:nvPr/>
        </p:nvSpPr>
        <p:spPr>
          <a:xfrm>
            <a:off x="7544707" y="3696346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End-to-end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6406C33-A02B-804F-BE0A-A75224AFD88E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7544707" y="3249592"/>
            <a:ext cx="730666" cy="4467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D3FC8F9-0525-2E4D-BE13-ABC58A0D59EA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6232414" y="3249592"/>
            <a:ext cx="1312293" cy="466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C88B8D8-A412-3E49-9047-AC86CE7EFA46}"/>
              </a:ext>
            </a:extLst>
          </p:cNvPr>
          <p:cNvCxnSpPr>
            <a:stCxn id="4" idx="2"/>
            <a:endCxn id="37" idx="0"/>
          </p:cNvCxnSpPr>
          <p:nvPr/>
        </p:nvCxnSpPr>
        <p:spPr>
          <a:xfrm>
            <a:off x="1429412" y="3324208"/>
            <a:ext cx="271887" cy="189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9FAE2CB-DE37-B842-87F7-F7B27E27D4FE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1701299" y="4397101"/>
            <a:ext cx="6574074" cy="824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D207FE6-D449-4D4A-8D34-1280208ACAB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378491" y="4397101"/>
            <a:ext cx="4896882" cy="82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32091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50B19-4DD1-C54C-9142-7B53505A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Single-Relation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C0A80-90B3-2A4F-83CE-D0342370B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KEQA</a:t>
            </a:r>
          </a:p>
          <a:p>
            <a:pPr lvl="1"/>
            <a:r>
              <a:rPr kumimoji="1" lang="en-US" altLang="zh-CN" dirty="0"/>
              <a:t>Embed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triplets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617231-2915-4843-9490-52CAB36C9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9598"/>
            <a:ext cx="9144000" cy="21243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1B2D07-BCDD-6F4B-A901-F8CA46A2F500}"/>
              </a:ext>
            </a:extLst>
          </p:cNvPr>
          <p:cNvSpPr txBox="1"/>
          <p:nvPr/>
        </p:nvSpPr>
        <p:spPr>
          <a:xfrm>
            <a:off x="5179326" y="4535671"/>
            <a:ext cx="3261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Find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one-hop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candidate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answers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from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head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entity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0A94D-FFA0-904A-B18E-EE9A813A6414}"/>
              </a:ext>
            </a:extLst>
          </p:cNvPr>
          <p:cNvSpPr txBox="1"/>
          <p:nvPr/>
        </p:nvSpPr>
        <p:spPr>
          <a:xfrm>
            <a:off x="4425950" y="2494932"/>
            <a:ext cx="36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Infer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predicate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question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8627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93195-42B5-D441-B9A6-B6E9C2BF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Neural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Reasoning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for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Multi-hop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Relation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61EA1-564F-C348-814B-0B73A328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EmbedKGQA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517785-1778-BE44-9789-E19A91672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3" y="2099071"/>
            <a:ext cx="8330772" cy="41073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E2E74C-9488-B449-824B-39E43F017A8D}"/>
              </a:ext>
            </a:extLst>
          </p:cNvPr>
          <p:cNvSpPr txBox="1"/>
          <p:nvPr/>
        </p:nvSpPr>
        <p:spPr>
          <a:xfrm>
            <a:off x="4082292" y="5668719"/>
            <a:ext cx="506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Candidate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answers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are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all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entities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KGs.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39263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232E7-8729-284B-9F14-A19B7D9F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/>
              <a:t>Neural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Reasoning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for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Complex-logic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Question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ECAFA-4EB2-8C45-B530-B1783916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GQE</a:t>
            </a:r>
          </a:p>
          <a:p>
            <a:pPr lvl="1"/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entities</a:t>
            </a:r>
          </a:p>
          <a:p>
            <a:pPr lvl="1"/>
            <a:r>
              <a:rPr kumimoji="1" lang="en-US" altLang="zh-CN" dirty="0"/>
              <a:t>Iteratively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geometric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embedding.</a:t>
            </a:r>
          </a:p>
          <a:p>
            <a:pPr lvl="1"/>
            <a:r>
              <a:rPr kumimoji="1" lang="en-US" altLang="zh-CN" dirty="0"/>
              <a:t>Projection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</a:p>
          <a:p>
            <a:pPr lvl="2"/>
            <a:r>
              <a:rPr kumimoji="1" lang="en-US" altLang="zh-CN" dirty="0"/>
              <a:t>Forward</a:t>
            </a:r>
          </a:p>
          <a:p>
            <a:pPr lvl="1"/>
            <a:r>
              <a:rPr kumimoji="1" lang="en-US" altLang="zh-CN" dirty="0"/>
              <a:t>Intersection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</a:p>
          <a:p>
            <a:pPr lvl="2"/>
            <a:r>
              <a:rPr kumimoji="1" lang="en-US" altLang="zh-CN" dirty="0"/>
              <a:t>Conjunction</a:t>
            </a:r>
          </a:p>
          <a:p>
            <a:pPr lvl="1"/>
            <a:r>
              <a:rPr kumimoji="1" lang="en-US" altLang="zh-CN" dirty="0"/>
              <a:t>Embed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27F4C4-AB4D-3D41-A12C-E9077E76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12" y="3773298"/>
            <a:ext cx="1963812" cy="5217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791176-D474-7645-90F5-09E5F15B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270" y="4727709"/>
            <a:ext cx="5238532" cy="4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0722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232E7-8729-284B-9F14-A19B7D9F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dirty="0"/>
              <a:t>Neural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Reasoning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for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Complex-logic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Question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ECAFA-4EB2-8C45-B530-B1783916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Query2Box</a:t>
            </a:r>
          </a:p>
          <a:p>
            <a:pPr lvl="1"/>
            <a:r>
              <a:rPr kumimoji="1" lang="en-US" altLang="zh-CN" sz="2400" dirty="0"/>
              <a:t>Embed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query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box</a:t>
            </a:r>
          </a:p>
          <a:p>
            <a:pPr lvl="1"/>
            <a:endParaRPr kumimoji="1" lang="en-US" altLang="zh-CN" sz="2400" dirty="0"/>
          </a:p>
          <a:p>
            <a:pPr lvl="1"/>
            <a:r>
              <a:rPr kumimoji="1" lang="en-US" altLang="zh-CN" sz="2400" dirty="0"/>
              <a:t>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entity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embedding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v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represented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b="1" dirty="0"/>
              <a:t>v</a:t>
            </a:r>
            <a:r>
              <a:rPr kumimoji="1" lang="en-US" altLang="zh-CN" sz="2400" dirty="0"/>
              <a:t>,0)</a:t>
            </a:r>
          </a:p>
          <a:p>
            <a:pPr lvl="1"/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relation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embedding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represented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cen</a:t>
            </a:r>
            <a:r>
              <a:rPr kumimoji="1" lang="en-US" altLang="zh-CN" sz="2400" dirty="0"/>
              <a:t>(</a:t>
            </a:r>
            <a:r>
              <a:rPr kumimoji="1" lang="en-US" altLang="zh-CN" sz="2400" b="1" dirty="0"/>
              <a:t>r</a:t>
            </a:r>
            <a:r>
              <a:rPr kumimoji="1" lang="en-US" altLang="zh-CN" sz="2400" dirty="0"/>
              <a:t>),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off(</a:t>
            </a:r>
            <a:r>
              <a:rPr kumimoji="1" lang="en-US" altLang="zh-CN" sz="2400" b="1" dirty="0"/>
              <a:t>p</a:t>
            </a:r>
            <a:r>
              <a:rPr kumimoji="1" lang="en-US" altLang="zh-CN" sz="2400" dirty="0"/>
              <a:t>))</a:t>
            </a:r>
          </a:p>
          <a:p>
            <a:pPr lvl="1"/>
            <a:r>
              <a:rPr kumimoji="1" lang="en-US" altLang="zh-CN" sz="2400" dirty="0"/>
              <a:t>Projection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operator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r>
              <a:rPr kumimoji="1" lang="en-US" altLang="zh-CN" sz="2400" dirty="0"/>
              <a:t>Intersection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operator</a:t>
            </a:r>
          </a:p>
          <a:p>
            <a:pPr lvl="2"/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553E9F-721C-0C47-B773-51AB2B64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66" y="2150733"/>
            <a:ext cx="6744771" cy="5557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5BDF50-7AA7-6E45-A460-8DC340723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-23420" b="-27119"/>
          <a:stretch/>
        </p:blipFill>
        <p:spPr>
          <a:xfrm>
            <a:off x="1197666" y="3940404"/>
            <a:ext cx="1155569" cy="5533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48DC1C-EB03-3B4A-B473-6A8FFD03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707" y="4780208"/>
            <a:ext cx="5457530" cy="8232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D70D58-58FF-0E4C-AC36-48BD3C1C6BAC}"/>
              </a:ext>
            </a:extLst>
          </p:cNvPr>
          <p:cNvSpPr txBox="1"/>
          <p:nvPr/>
        </p:nvSpPr>
        <p:spPr>
          <a:xfrm>
            <a:off x="1123707" y="5603411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Shrink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offset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330D84-FBD4-404A-8332-BE86C8E2C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461" y="3719772"/>
            <a:ext cx="2124085" cy="13161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E8036E6-43A7-F045-AEF5-82F7600912EB}"/>
              </a:ext>
            </a:extLst>
          </p:cNvPr>
          <p:cNvSpPr txBox="1"/>
          <p:nvPr/>
        </p:nvSpPr>
        <p:spPr>
          <a:xfrm>
            <a:off x="6775955" y="5035923"/>
            <a:ext cx="2247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Optimize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distance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between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v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and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answer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box.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8673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72DF3C9-3885-6C49-A158-3E260B6CE16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1701299" y="3249593"/>
            <a:ext cx="3330072" cy="19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3933EC7-1AFF-2A4A-BF51-0BDC116E3E7B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>
            <a:off x="5031371" y="3249593"/>
            <a:ext cx="2143272" cy="1945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401D56C8-00B7-0C4E-A5A4-50300E41AA9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 flipH="1">
            <a:off x="3520366" y="3249593"/>
            <a:ext cx="1511005" cy="19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D534B61E-8866-9745-80B9-C4DF37ECEA0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5031371" y="3249593"/>
            <a:ext cx="229055" cy="1945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A8BB9BA-D7CF-1448-9669-EC5264F41DE9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>
            <a:off x="1429412" y="3324208"/>
            <a:ext cx="3831014" cy="1871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743CD2FB-26C9-E745-BC92-A791DE12679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9412" y="3324208"/>
            <a:ext cx="1995630" cy="189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Knowledge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Graph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Question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Answering</a:t>
            </a:r>
            <a:endParaRPr kumimoji="1"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698746" y="2623453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4300705" y="2548838"/>
            <a:ext cx="1461331" cy="700755"/>
          </a:xfrm>
          <a:prstGeom prst="rect">
            <a:avLst/>
          </a:prstGeom>
          <a:solidFill>
            <a:srgbClr val="F4D74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6193759" y="2548837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4351645" y="1274624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KGQA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1429412" y="1859399"/>
            <a:ext cx="3607677" cy="7640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5031371" y="1859399"/>
            <a:ext cx="5718" cy="6894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037089" y="1859399"/>
            <a:ext cx="2507618" cy="6894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55565FA-A9E8-4F4A-9F1F-9459100B1730}"/>
              </a:ext>
            </a:extLst>
          </p:cNvPr>
          <p:cNvSpPr/>
          <p:nvPr/>
        </p:nvSpPr>
        <p:spPr>
          <a:xfrm>
            <a:off x="981559" y="5221593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Single-relation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C15D25-A5D6-3940-98C7-D4109EA98060}"/>
              </a:ext>
            </a:extLst>
          </p:cNvPr>
          <p:cNvSpPr/>
          <p:nvPr/>
        </p:nvSpPr>
        <p:spPr>
          <a:xfrm>
            <a:off x="2800626" y="5221593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Multi-hop</a:t>
            </a:r>
            <a:r>
              <a:rPr kumimoji="1" lang="zh-CN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relation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3513F7A-D3B6-9C49-B253-B14D83447F1A}"/>
              </a:ext>
            </a:extLst>
          </p:cNvPr>
          <p:cNvSpPr/>
          <p:nvPr/>
        </p:nvSpPr>
        <p:spPr>
          <a:xfrm>
            <a:off x="4541433" y="5195561"/>
            <a:ext cx="1437985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Complex-logic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EAA842-B010-334C-8CF0-AAA63F1F33D4}"/>
              </a:ext>
            </a:extLst>
          </p:cNvPr>
          <p:cNvSpPr/>
          <p:nvPr/>
        </p:nvSpPr>
        <p:spPr>
          <a:xfrm>
            <a:off x="6454903" y="5195325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Constraints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55B2BF-BFED-2D40-B6AB-52AD06AA14C6}"/>
              </a:ext>
            </a:extLst>
          </p:cNvPr>
          <p:cNvSpPr txBox="1"/>
          <p:nvPr/>
        </p:nvSpPr>
        <p:spPr>
          <a:xfrm>
            <a:off x="3679658" y="602600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AD1A41-155C-C345-A6EE-906E48E5EA54}"/>
              </a:ext>
            </a:extLst>
          </p:cNvPr>
          <p:cNvSpPr/>
          <p:nvPr/>
        </p:nvSpPr>
        <p:spPr>
          <a:xfrm>
            <a:off x="1645273" y="3723085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Semantic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Parsing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93B57C-3C61-4747-A64B-EE34A54A5E5B}"/>
              </a:ext>
            </a:extLst>
          </p:cNvPr>
          <p:cNvSpPr/>
          <p:nvPr/>
        </p:nvSpPr>
        <p:spPr>
          <a:xfrm>
            <a:off x="3320829" y="3733271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Template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Parsing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6DC90D-B684-9E44-AAC7-8FCB2B83A272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flipH="1">
            <a:off x="2375939" y="3249593"/>
            <a:ext cx="2655432" cy="4734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1BCC677-2B0B-304B-8543-B3B143561332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4051495" y="3249593"/>
            <a:ext cx="979876" cy="4836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ED461F0-8BC1-4545-8A64-DFA4E40AE417}"/>
              </a:ext>
            </a:extLst>
          </p:cNvPr>
          <p:cNvSpPr/>
          <p:nvPr/>
        </p:nvSpPr>
        <p:spPr>
          <a:xfrm>
            <a:off x="5135439" y="3716177"/>
            <a:ext cx="2193950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Neural-enhanced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162FAE3-956A-894F-92A4-5834964EE84A}"/>
              </a:ext>
            </a:extLst>
          </p:cNvPr>
          <p:cNvSpPr/>
          <p:nvPr/>
        </p:nvSpPr>
        <p:spPr>
          <a:xfrm>
            <a:off x="7544707" y="3696346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End-to-end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6406C33-A02B-804F-BE0A-A75224AFD88E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7544707" y="3249592"/>
            <a:ext cx="730666" cy="4467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D3FC8F9-0525-2E4D-BE13-ABC58A0D59EA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6232414" y="3249592"/>
            <a:ext cx="1312293" cy="466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C88B8D8-A412-3E49-9047-AC86CE7EFA46}"/>
              </a:ext>
            </a:extLst>
          </p:cNvPr>
          <p:cNvCxnSpPr>
            <a:stCxn id="4" idx="2"/>
            <a:endCxn id="37" idx="0"/>
          </p:cNvCxnSpPr>
          <p:nvPr/>
        </p:nvCxnSpPr>
        <p:spPr>
          <a:xfrm>
            <a:off x="1429412" y="3324208"/>
            <a:ext cx="271887" cy="189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9FAE2CB-DE37-B842-87F7-F7B27E27D4FE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1701299" y="4397101"/>
            <a:ext cx="6574074" cy="824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D207FE6-D449-4D4A-8D34-1280208ACAB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378491" y="4397101"/>
            <a:ext cx="4896882" cy="82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9316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98FDC-8C6F-F847-9235-FD855884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C020F-F906-4C4B-A0CD-8B364DCED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</a:p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</a:p>
          <a:p>
            <a:pPr lvl="1"/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Template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</a:p>
          <a:p>
            <a:pPr lvl="1"/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59191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2DD54-745A-FF40-8F21-92D9F804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80824-1602-1E4A-9D2D-FA5A2442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Parse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questions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logic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expression,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logic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expression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retrieve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answer</a:t>
            </a:r>
          </a:p>
          <a:p>
            <a:r>
              <a:rPr kumimoji="1" lang="en-US" altLang="zh-CN" sz="2800" dirty="0" err="1"/>
              <a:t>Kwiatkowksi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al.</a:t>
            </a:r>
          </a:p>
          <a:p>
            <a:pPr lvl="1"/>
            <a:r>
              <a:rPr kumimoji="1" lang="en-US" altLang="zh-CN" sz="2400" dirty="0"/>
              <a:t>Follow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CCG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convert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questions</a:t>
            </a:r>
          </a:p>
          <a:p>
            <a:pPr lvl="1"/>
            <a:r>
              <a:rPr kumimoji="1" lang="en-US" altLang="zh-CN" sz="2400" dirty="0"/>
              <a:t>E.g.,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x=“New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York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borders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Vermont”,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z=“</a:t>
            </a:r>
            <a:r>
              <a:rPr kumimoji="1" lang="en-US" altLang="zh-CN" sz="2400" dirty="0" err="1"/>
              <a:t>next_to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ny,vt</a:t>
            </a:r>
            <a:r>
              <a:rPr kumimoji="1" lang="en-US" altLang="zh-CN" sz="2400" dirty="0"/>
              <a:t>)”</a:t>
            </a:r>
          </a:p>
          <a:p>
            <a:pPr lvl="1"/>
            <a:r>
              <a:rPr kumimoji="1" lang="en-US" altLang="zh-CN" sz="2400" dirty="0"/>
              <a:t>Learn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training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{(</a:t>
            </a:r>
            <a:r>
              <a:rPr kumimoji="1" lang="en-US" altLang="zh-CN" sz="2400" dirty="0" err="1"/>
              <a:t>x,z</a:t>
            </a:r>
            <a:r>
              <a:rPr kumimoji="1" lang="en-US" altLang="zh-CN" sz="2400" dirty="0"/>
              <a:t>)}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z.</a:t>
            </a:r>
          </a:p>
          <a:p>
            <a:r>
              <a:rPr kumimoji="1" lang="en-US" altLang="zh-CN" sz="2800" dirty="0" err="1"/>
              <a:t>Berant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al.</a:t>
            </a:r>
          </a:p>
          <a:p>
            <a:pPr lvl="1"/>
            <a:r>
              <a:rPr kumimoji="1" lang="en-US" altLang="zh-CN" sz="2400" dirty="0"/>
              <a:t>Follow</a:t>
            </a:r>
            <a:r>
              <a:rPr kumimoji="1" lang="zh-CN" altLang="en-US" sz="2400" dirty="0"/>
              <a:t> 𝝺</a:t>
            </a:r>
            <a:r>
              <a:rPr kumimoji="1" lang="en-US" altLang="zh-CN" sz="2400" dirty="0"/>
              <a:t>-DCS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convert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questions</a:t>
            </a:r>
          </a:p>
          <a:p>
            <a:pPr lvl="1"/>
            <a:r>
              <a:rPr kumimoji="1" lang="en-US" altLang="zh-CN" sz="2400" dirty="0"/>
              <a:t>Ground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truth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logic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expressions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(latent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variables)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unobserved</a:t>
            </a:r>
          </a:p>
          <a:p>
            <a:r>
              <a:rPr kumimoji="1" lang="en-US" altLang="zh-CN" sz="2800" dirty="0"/>
              <a:t>No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matter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edges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are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KGs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not</a:t>
            </a:r>
          </a:p>
          <a:p>
            <a:pPr lvl="1"/>
            <a:endParaRPr kumimoji="1" lang="en-US" altLang="zh-CN" sz="2400" dirty="0"/>
          </a:p>
          <a:p>
            <a:endParaRPr kumimoji="1"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CC9398-A4A9-AC49-A9DF-B50CD87B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35" y="4117292"/>
            <a:ext cx="3212065" cy="129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600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1184708" y="2519894"/>
            <a:ext cx="1461331" cy="700755"/>
          </a:xfrm>
          <a:prstGeom prst="rect">
            <a:avLst/>
          </a:prstGeom>
          <a:solidFill>
            <a:srgbClr val="F4D74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3150178" y="2519894"/>
            <a:ext cx="1461331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5043232" y="2519893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3343676" y="1256000"/>
            <a:ext cx="1074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KGC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1915374" y="1840775"/>
            <a:ext cx="1965469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880843" y="1840775"/>
            <a:ext cx="1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880843" y="1840775"/>
            <a:ext cx="2513337" cy="6791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FAA5C27-D325-6547-AFF0-02137B85F51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flipH="1">
            <a:off x="1915373" y="3220648"/>
            <a:ext cx="4478807" cy="649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057F948-76BF-4C40-88DA-DD78DAF7F6EB}"/>
              </a:ext>
            </a:extLst>
          </p:cNvPr>
          <p:cNvSpPr/>
          <p:nvPr/>
        </p:nvSpPr>
        <p:spPr>
          <a:xfrm>
            <a:off x="564425" y="3870556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3E836D-0C96-4E45-9D31-EBE2AC26DCE8}"/>
              </a:ext>
            </a:extLst>
          </p:cNvPr>
          <p:cNvSpPr/>
          <p:nvPr/>
        </p:nvSpPr>
        <p:spPr>
          <a:xfrm>
            <a:off x="6191529" y="3880178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0D588B9-65CB-5541-91F9-9DDAEA5CF12D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394180" y="3220648"/>
            <a:ext cx="1148297" cy="659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CB0EF7A-9428-4241-AF75-C30B1027764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28925" y="3220648"/>
            <a:ext cx="1665256" cy="6535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B03FF2C-C463-8541-9FEB-1C7858941DAD}"/>
              </a:ext>
            </a:extLst>
          </p:cNvPr>
          <p:cNvSpPr/>
          <p:nvPr/>
        </p:nvSpPr>
        <p:spPr>
          <a:xfrm>
            <a:off x="3377977" y="3874186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Probabilistic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D6AEC6-8868-6D4D-9FFD-FA881CD7E9BE}"/>
              </a:ext>
            </a:extLst>
          </p:cNvPr>
          <p:cNvSpPr/>
          <p:nvPr/>
        </p:nvSpPr>
        <p:spPr>
          <a:xfrm>
            <a:off x="3068898" y="5112811"/>
            <a:ext cx="1623888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Path-based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3292A9-1093-AB46-ADF7-C759BCAA59E9}"/>
              </a:ext>
            </a:extLst>
          </p:cNvPr>
          <p:cNvSpPr/>
          <p:nvPr/>
        </p:nvSpPr>
        <p:spPr>
          <a:xfrm>
            <a:off x="5124839" y="5112811"/>
            <a:ext cx="1662928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Graph-based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77D91EE-C930-9B44-BDCC-A8DBBBDCD0DB}"/>
              </a:ext>
            </a:extLst>
          </p:cNvPr>
          <p:cNvSpPr/>
          <p:nvPr/>
        </p:nvSpPr>
        <p:spPr>
          <a:xfrm>
            <a:off x="7039199" y="5101495"/>
            <a:ext cx="1581340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Matrix-based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6839C3F-AAB7-AA43-A513-992146D1B73A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7542477" y="4580933"/>
            <a:ext cx="287392" cy="5205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08161FB-7527-0B48-9CCA-D9A323E43013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5956303" y="4580933"/>
            <a:ext cx="1586174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952380E-17FE-D14B-8B05-0993FAD40344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flipH="1">
            <a:off x="3880842" y="4580933"/>
            <a:ext cx="3661635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96295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44CD2-3971-1646-87C3-05C1B546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B4ABF-BDFF-AD4D-8ABF-9F445685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Offline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stage: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generate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collection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templates</a:t>
            </a:r>
          </a:p>
          <a:p>
            <a:r>
              <a:rPr kumimoji="1" lang="en-US" altLang="zh-CN" sz="2400" dirty="0"/>
              <a:t>Online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stage: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align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question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existing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template</a:t>
            </a:r>
          </a:p>
          <a:p>
            <a:r>
              <a:rPr kumimoji="1" lang="en-US" altLang="zh-CN" sz="2400" dirty="0" err="1"/>
              <a:t>UncertainTQA</a:t>
            </a:r>
            <a:endParaRPr kumimoji="1"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533A60-A871-3E43-882E-BCF64CC63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22" y="2617304"/>
            <a:ext cx="4832108" cy="3823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1A7633-F58C-324B-B7BB-E9EB2BFC55E2}"/>
              </a:ext>
            </a:extLst>
          </p:cNvPr>
          <p:cNvSpPr txBox="1"/>
          <p:nvPr/>
        </p:nvSpPr>
        <p:spPr>
          <a:xfrm>
            <a:off x="5125864" y="44239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GED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E6CE25-59DC-734E-8204-3A4E2E7A0A1D}"/>
              </a:ext>
            </a:extLst>
          </p:cNvPr>
          <p:cNvSpPr txBox="1"/>
          <p:nvPr/>
        </p:nvSpPr>
        <p:spPr>
          <a:xfrm>
            <a:off x="765478" y="4528954"/>
            <a:ext cx="209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template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(g,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q)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16E4E3-8696-EB4D-B765-160AB7B00352}"/>
              </a:ext>
            </a:extLst>
          </p:cNvPr>
          <p:cNvSpPr txBox="1"/>
          <p:nvPr/>
        </p:nvSpPr>
        <p:spPr>
          <a:xfrm>
            <a:off x="656992" y="5240275"/>
            <a:ext cx="2497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Given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new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question,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its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most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similar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SPARQL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query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graph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will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found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48262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44CD2-3971-1646-87C3-05C1B546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Template-based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B4ABF-BDFF-AD4D-8ABF-9F445685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err="1"/>
              <a:t>TemplateQA</a:t>
            </a:r>
            <a:endParaRPr kumimoji="1"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6DA2F4-3AF1-8740-B52A-1F98D5CEB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5" y="2310511"/>
            <a:ext cx="9144000" cy="24788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A0B5EFC-1A1F-E64E-8050-3825EDB7E58E}"/>
              </a:ext>
            </a:extLst>
          </p:cNvPr>
          <p:cNvSpPr txBox="1"/>
          <p:nvPr/>
        </p:nvSpPr>
        <p:spPr>
          <a:xfrm>
            <a:off x="7477881" y="2108249"/>
            <a:ext cx="84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Offline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2701E62-B541-4B4D-930A-410A187CF507}"/>
              </a:ext>
            </a:extLst>
          </p:cNvPr>
          <p:cNvSpPr txBox="1"/>
          <p:nvPr/>
        </p:nvSpPr>
        <p:spPr>
          <a:xfrm>
            <a:off x="1663148" y="211715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Online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340C2C-B5E6-1C47-A513-F8618E5D7721}"/>
              </a:ext>
            </a:extLst>
          </p:cNvPr>
          <p:cNvSpPr txBox="1"/>
          <p:nvPr/>
        </p:nvSpPr>
        <p:spPr>
          <a:xfrm>
            <a:off x="1085024" y="4716161"/>
            <a:ext cx="725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template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natural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language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template,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SPARQL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template)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C5CB5EC0-5DCC-6F4C-A2B2-B1523C70BFC8}"/>
              </a:ext>
            </a:extLst>
          </p:cNvPr>
          <p:cNvSpPr/>
          <p:nvPr/>
        </p:nvSpPr>
        <p:spPr>
          <a:xfrm>
            <a:off x="4572005" y="2206487"/>
            <a:ext cx="1272208" cy="410817"/>
          </a:xfrm>
          <a:custGeom>
            <a:avLst/>
            <a:gdLst>
              <a:gd name="connsiteX0" fmla="*/ 0 w 1272208"/>
              <a:gd name="connsiteY0" fmla="*/ 410817 h 410817"/>
              <a:gd name="connsiteX1" fmla="*/ 26504 w 1272208"/>
              <a:gd name="connsiteY1" fmla="*/ 371061 h 410817"/>
              <a:gd name="connsiteX2" fmla="*/ 46382 w 1272208"/>
              <a:gd name="connsiteY2" fmla="*/ 337930 h 410817"/>
              <a:gd name="connsiteX3" fmla="*/ 66261 w 1272208"/>
              <a:gd name="connsiteY3" fmla="*/ 318052 h 410817"/>
              <a:gd name="connsiteX4" fmla="*/ 86139 w 1272208"/>
              <a:gd name="connsiteY4" fmla="*/ 284922 h 410817"/>
              <a:gd name="connsiteX5" fmla="*/ 112643 w 1272208"/>
              <a:gd name="connsiteY5" fmla="*/ 265043 h 410817"/>
              <a:gd name="connsiteX6" fmla="*/ 125895 w 1272208"/>
              <a:gd name="connsiteY6" fmla="*/ 245165 h 410817"/>
              <a:gd name="connsiteX7" fmla="*/ 152400 w 1272208"/>
              <a:gd name="connsiteY7" fmla="*/ 225287 h 410817"/>
              <a:gd name="connsiteX8" fmla="*/ 218661 w 1272208"/>
              <a:gd name="connsiteY8" fmla="*/ 159026 h 410817"/>
              <a:gd name="connsiteX9" fmla="*/ 258417 w 1272208"/>
              <a:gd name="connsiteY9" fmla="*/ 125896 h 410817"/>
              <a:gd name="connsiteX10" fmla="*/ 278295 w 1272208"/>
              <a:gd name="connsiteY10" fmla="*/ 112643 h 410817"/>
              <a:gd name="connsiteX11" fmla="*/ 318052 w 1272208"/>
              <a:gd name="connsiteY11" fmla="*/ 79513 h 410817"/>
              <a:gd name="connsiteX12" fmla="*/ 337930 w 1272208"/>
              <a:gd name="connsiteY12" fmla="*/ 72887 h 410817"/>
              <a:gd name="connsiteX13" fmla="*/ 384313 w 1272208"/>
              <a:gd name="connsiteY13" fmla="*/ 46383 h 410817"/>
              <a:gd name="connsiteX14" fmla="*/ 430695 w 1272208"/>
              <a:gd name="connsiteY14" fmla="*/ 33130 h 410817"/>
              <a:gd name="connsiteX15" fmla="*/ 470452 w 1272208"/>
              <a:gd name="connsiteY15" fmla="*/ 19878 h 410817"/>
              <a:gd name="connsiteX16" fmla="*/ 530087 w 1272208"/>
              <a:gd name="connsiteY16" fmla="*/ 13252 h 410817"/>
              <a:gd name="connsiteX17" fmla="*/ 576469 w 1272208"/>
              <a:gd name="connsiteY17" fmla="*/ 0 h 410817"/>
              <a:gd name="connsiteX18" fmla="*/ 682487 w 1272208"/>
              <a:gd name="connsiteY18" fmla="*/ 6626 h 410817"/>
              <a:gd name="connsiteX19" fmla="*/ 708991 w 1272208"/>
              <a:gd name="connsiteY19" fmla="*/ 13252 h 410817"/>
              <a:gd name="connsiteX20" fmla="*/ 801756 w 1272208"/>
              <a:gd name="connsiteY20" fmla="*/ 26504 h 410817"/>
              <a:gd name="connsiteX21" fmla="*/ 881269 w 1272208"/>
              <a:gd name="connsiteY21" fmla="*/ 46383 h 410817"/>
              <a:gd name="connsiteX22" fmla="*/ 947530 w 1272208"/>
              <a:gd name="connsiteY22" fmla="*/ 66261 h 410817"/>
              <a:gd name="connsiteX23" fmla="*/ 967408 w 1272208"/>
              <a:gd name="connsiteY23" fmla="*/ 72887 h 410817"/>
              <a:gd name="connsiteX24" fmla="*/ 1020417 w 1272208"/>
              <a:gd name="connsiteY24" fmla="*/ 99391 h 410817"/>
              <a:gd name="connsiteX25" fmla="*/ 1040295 w 1272208"/>
              <a:gd name="connsiteY25" fmla="*/ 106017 h 410817"/>
              <a:gd name="connsiteX26" fmla="*/ 1073426 w 1272208"/>
              <a:gd name="connsiteY26" fmla="*/ 125896 h 410817"/>
              <a:gd name="connsiteX27" fmla="*/ 1099930 w 1272208"/>
              <a:gd name="connsiteY27" fmla="*/ 139148 h 410817"/>
              <a:gd name="connsiteX28" fmla="*/ 1133061 w 1272208"/>
              <a:gd name="connsiteY28" fmla="*/ 165652 h 410817"/>
              <a:gd name="connsiteX29" fmla="*/ 1152939 w 1272208"/>
              <a:gd name="connsiteY29" fmla="*/ 178904 h 410817"/>
              <a:gd name="connsiteX30" fmla="*/ 1199321 w 1272208"/>
              <a:gd name="connsiteY30" fmla="*/ 245165 h 410817"/>
              <a:gd name="connsiteX31" fmla="*/ 1225826 w 1272208"/>
              <a:gd name="connsiteY31" fmla="*/ 278296 h 410817"/>
              <a:gd name="connsiteX32" fmla="*/ 1252330 w 1272208"/>
              <a:gd name="connsiteY32" fmla="*/ 337930 h 410817"/>
              <a:gd name="connsiteX33" fmla="*/ 1272208 w 1272208"/>
              <a:gd name="connsiteY33" fmla="*/ 377687 h 4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72208" h="410817">
                <a:moveTo>
                  <a:pt x="0" y="410817"/>
                </a:moveTo>
                <a:cubicBezTo>
                  <a:pt x="8835" y="397565"/>
                  <a:pt x="17953" y="384498"/>
                  <a:pt x="26504" y="371061"/>
                </a:cubicBezTo>
                <a:cubicBezTo>
                  <a:pt x="33418" y="360196"/>
                  <a:pt x="38655" y="348233"/>
                  <a:pt x="46382" y="337930"/>
                </a:cubicBezTo>
                <a:cubicBezTo>
                  <a:pt x="52005" y="330433"/>
                  <a:pt x="60638" y="325549"/>
                  <a:pt x="66261" y="318052"/>
                </a:cubicBezTo>
                <a:cubicBezTo>
                  <a:pt x="73988" y="307749"/>
                  <a:pt x="77658" y="294614"/>
                  <a:pt x="86139" y="284922"/>
                </a:cubicBezTo>
                <a:cubicBezTo>
                  <a:pt x="93411" y="276611"/>
                  <a:pt x="104834" y="272852"/>
                  <a:pt x="112643" y="265043"/>
                </a:cubicBezTo>
                <a:cubicBezTo>
                  <a:pt x="118274" y="259412"/>
                  <a:pt x="120264" y="250796"/>
                  <a:pt x="125895" y="245165"/>
                </a:cubicBezTo>
                <a:cubicBezTo>
                  <a:pt x="133704" y="237356"/>
                  <a:pt x="144307" y="232802"/>
                  <a:pt x="152400" y="225287"/>
                </a:cubicBezTo>
                <a:cubicBezTo>
                  <a:pt x="175289" y="204033"/>
                  <a:pt x="194665" y="179023"/>
                  <a:pt x="218661" y="159026"/>
                </a:cubicBezTo>
                <a:cubicBezTo>
                  <a:pt x="231913" y="147983"/>
                  <a:pt x="244801" y="136487"/>
                  <a:pt x="258417" y="125896"/>
                </a:cubicBezTo>
                <a:cubicBezTo>
                  <a:pt x="264703" y="121007"/>
                  <a:pt x="272177" y="117741"/>
                  <a:pt x="278295" y="112643"/>
                </a:cubicBezTo>
                <a:cubicBezTo>
                  <a:pt x="300273" y="94328"/>
                  <a:pt x="293379" y="91850"/>
                  <a:pt x="318052" y="79513"/>
                </a:cubicBezTo>
                <a:cubicBezTo>
                  <a:pt x="324299" y="76389"/>
                  <a:pt x="331510" y="75638"/>
                  <a:pt x="337930" y="72887"/>
                </a:cubicBezTo>
                <a:cubicBezTo>
                  <a:pt x="419215" y="38051"/>
                  <a:pt x="317791" y="79645"/>
                  <a:pt x="384313" y="46383"/>
                </a:cubicBezTo>
                <a:cubicBezTo>
                  <a:pt x="395453" y="40813"/>
                  <a:pt x="420071" y="36317"/>
                  <a:pt x="430695" y="33130"/>
                </a:cubicBezTo>
                <a:cubicBezTo>
                  <a:pt x="444075" y="29116"/>
                  <a:pt x="456568" y="21421"/>
                  <a:pt x="470452" y="19878"/>
                </a:cubicBezTo>
                <a:lnTo>
                  <a:pt x="530087" y="13252"/>
                </a:lnTo>
                <a:cubicBezTo>
                  <a:pt x="539461" y="10127"/>
                  <a:pt x="568149" y="0"/>
                  <a:pt x="576469" y="0"/>
                </a:cubicBezTo>
                <a:cubicBezTo>
                  <a:pt x="611877" y="0"/>
                  <a:pt x="647148" y="4417"/>
                  <a:pt x="682487" y="6626"/>
                </a:cubicBezTo>
                <a:cubicBezTo>
                  <a:pt x="691322" y="8835"/>
                  <a:pt x="700008" y="11755"/>
                  <a:pt x="708991" y="13252"/>
                </a:cubicBezTo>
                <a:cubicBezTo>
                  <a:pt x="739802" y="18387"/>
                  <a:pt x="771453" y="18928"/>
                  <a:pt x="801756" y="26504"/>
                </a:cubicBezTo>
                <a:lnTo>
                  <a:pt x="881269" y="46383"/>
                </a:lnTo>
                <a:cubicBezTo>
                  <a:pt x="921337" y="56401"/>
                  <a:pt x="899117" y="50123"/>
                  <a:pt x="947530" y="66261"/>
                </a:cubicBezTo>
                <a:cubicBezTo>
                  <a:pt x="954156" y="68470"/>
                  <a:pt x="961161" y="69764"/>
                  <a:pt x="967408" y="72887"/>
                </a:cubicBezTo>
                <a:cubicBezTo>
                  <a:pt x="985078" y="81722"/>
                  <a:pt x="1001676" y="93144"/>
                  <a:pt x="1020417" y="99391"/>
                </a:cubicBezTo>
                <a:cubicBezTo>
                  <a:pt x="1027043" y="101600"/>
                  <a:pt x="1034048" y="102893"/>
                  <a:pt x="1040295" y="106017"/>
                </a:cubicBezTo>
                <a:cubicBezTo>
                  <a:pt x="1051814" y="111777"/>
                  <a:pt x="1062168" y="119641"/>
                  <a:pt x="1073426" y="125896"/>
                </a:cubicBezTo>
                <a:cubicBezTo>
                  <a:pt x="1082060" y="130693"/>
                  <a:pt x="1091354" y="134247"/>
                  <a:pt x="1099930" y="139148"/>
                </a:cubicBezTo>
                <a:cubicBezTo>
                  <a:pt x="1135616" y="159540"/>
                  <a:pt x="1105853" y="143886"/>
                  <a:pt x="1133061" y="165652"/>
                </a:cubicBezTo>
                <a:cubicBezTo>
                  <a:pt x="1139279" y="170627"/>
                  <a:pt x="1146313" y="174487"/>
                  <a:pt x="1152939" y="178904"/>
                </a:cubicBezTo>
                <a:cubicBezTo>
                  <a:pt x="1166701" y="199547"/>
                  <a:pt x="1182969" y="225543"/>
                  <a:pt x="1199321" y="245165"/>
                </a:cubicBezTo>
                <a:cubicBezTo>
                  <a:pt x="1212437" y="260903"/>
                  <a:pt x="1216462" y="257227"/>
                  <a:pt x="1225826" y="278296"/>
                </a:cubicBezTo>
                <a:cubicBezTo>
                  <a:pt x="1257365" y="349260"/>
                  <a:pt x="1222340" y="292945"/>
                  <a:pt x="1252330" y="337930"/>
                </a:cubicBezTo>
                <a:cubicBezTo>
                  <a:pt x="1266280" y="379782"/>
                  <a:pt x="1251613" y="377687"/>
                  <a:pt x="1272208" y="37768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2B3B4F-BF60-EA4A-A44F-E8009A1A13A9}"/>
              </a:ext>
            </a:extLst>
          </p:cNvPr>
          <p:cNvSpPr txBox="1"/>
          <p:nvPr/>
        </p:nvSpPr>
        <p:spPr>
          <a:xfrm>
            <a:off x="3438939" y="1569700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0432FF"/>
                </a:solidFill>
              </a:rPr>
              <a:t>Replace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entities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with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types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Map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language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patterns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to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relation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types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E13295-EF4B-2A4C-B992-EB57FA8322DD}"/>
              </a:ext>
            </a:extLst>
          </p:cNvPr>
          <p:cNvSpPr txBox="1"/>
          <p:nvPr/>
        </p:nvSpPr>
        <p:spPr>
          <a:xfrm>
            <a:off x="353896" y="301032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Jaccard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similarity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EF9EBF-909E-AA44-A414-E12288F7347E}"/>
              </a:ext>
            </a:extLst>
          </p:cNvPr>
          <p:cNvSpPr txBox="1"/>
          <p:nvPr/>
        </p:nvSpPr>
        <p:spPr>
          <a:xfrm>
            <a:off x="250587" y="3687300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0432FF"/>
                </a:solidFill>
              </a:rPr>
              <a:t>Answer</a:t>
            </a:r>
            <a:r>
              <a:rPr kumimoji="1" lang="zh-CN" altLang="en-US" sz="1400" dirty="0">
                <a:solidFill>
                  <a:srgbClr val="0432FF"/>
                </a:solidFill>
              </a:rPr>
              <a:t> </a:t>
            </a:r>
            <a:r>
              <a:rPr kumimoji="1" lang="en-US" altLang="zh-CN" sz="1400" dirty="0">
                <a:solidFill>
                  <a:srgbClr val="0432FF"/>
                </a:solidFill>
              </a:rPr>
              <a:t>type</a:t>
            </a:r>
            <a:endParaRPr kumimoji="1" lang="zh-CN" altLang="en-US" sz="1400" dirty="0">
              <a:solidFill>
                <a:srgbClr val="0432FF"/>
              </a:solidFill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5FD5B968-E49E-2D45-BD37-531B76D2149F}"/>
              </a:ext>
            </a:extLst>
          </p:cNvPr>
          <p:cNvCxnSpPr/>
          <p:nvPr/>
        </p:nvCxnSpPr>
        <p:spPr>
          <a:xfrm>
            <a:off x="616226" y="4105965"/>
            <a:ext cx="7148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935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72DF3C9-3885-6C49-A158-3E260B6CE16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1701299" y="3249593"/>
            <a:ext cx="3330072" cy="19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3933EC7-1AFF-2A4A-BF51-0BDC116E3E7B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>
            <a:off x="5031371" y="3249593"/>
            <a:ext cx="2143272" cy="1945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401D56C8-00B7-0C4E-A5A4-50300E41AA9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 flipH="1">
            <a:off x="3520366" y="3249593"/>
            <a:ext cx="1511005" cy="19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D534B61E-8866-9745-80B9-C4DF37ECEA0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5031371" y="3249593"/>
            <a:ext cx="229055" cy="1945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A8BB9BA-D7CF-1448-9669-EC5264F41DE9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>
            <a:off x="1429412" y="3324208"/>
            <a:ext cx="3831014" cy="1871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743CD2FB-26C9-E745-BC92-A791DE12679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9412" y="3324208"/>
            <a:ext cx="1995630" cy="189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Knowledge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Graph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Question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Answering</a:t>
            </a:r>
            <a:endParaRPr kumimoji="1"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698746" y="2623453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4300705" y="2548838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6193759" y="2548837"/>
            <a:ext cx="2701896" cy="700755"/>
          </a:xfrm>
          <a:prstGeom prst="rect">
            <a:avLst/>
          </a:prstGeom>
          <a:solidFill>
            <a:srgbClr val="F4D74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4351645" y="1274624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KGQA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1429412" y="1859399"/>
            <a:ext cx="3607677" cy="7640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5031371" y="1859399"/>
            <a:ext cx="5718" cy="6894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037089" y="1859399"/>
            <a:ext cx="2507618" cy="6894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55565FA-A9E8-4F4A-9F1F-9459100B1730}"/>
              </a:ext>
            </a:extLst>
          </p:cNvPr>
          <p:cNvSpPr/>
          <p:nvPr/>
        </p:nvSpPr>
        <p:spPr>
          <a:xfrm>
            <a:off x="981559" y="5221593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Single-relation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C15D25-A5D6-3940-98C7-D4109EA98060}"/>
              </a:ext>
            </a:extLst>
          </p:cNvPr>
          <p:cNvSpPr/>
          <p:nvPr/>
        </p:nvSpPr>
        <p:spPr>
          <a:xfrm>
            <a:off x="2800626" y="5221593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Multi-hop</a:t>
            </a:r>
            <a:r>
              <a:rPr kumimoji="1" lang="zh-CN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relation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3513F7A-D3B6-9C49-B253-B14D83447F1A}"/>
              </a:ext>
            </a:extLst>
          </p:cNvPr>
          <p:cNvSpPr/>
          <p:nvPr/>
        </p:nvSpPr>
        <p:spPr>
          <a:xfrm>
            <a:off x="4541433" y="5195561"/>
            <a:ext cx="1437985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Complex-logic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EAA842-B010-334C-8CF0-AAA63F1F33D4}"/>
              </a:ext>
            </a:extLst>
          </p:cNvPr>
          <p:cNvSpPr/>
          <p:nvPr/>
        </p:nvSpPr>
        <p:spPr>
          <a:xfrm>
            <a:off x="6454903" y="5195325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Constraints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55B2BF-BFED-2D40-B6AB-52AD06AA14C6}"/>
              </a:ext>
            </a:extLst>
          </p:cNvPr>
          <p:cNvSpPr txBox="1"/>
          <p:nvPr/>
        </p:nvSpPr>
        <p:spPr>
          <a:xfrm>
            <a:off x="3679658" y="602600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AD1A41-155C-C345-A6EE-906E48E5EA54}"/>
              </a:ext>
            </a:extLst>
          </p:cNvPr>
          <p:cNvSpPr/>
          <p:nvPr/>
        </p:nvSpPr>
        <p:spPr>
          <a:xfrm>
            <a:off x="1645273" y="3723085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Semantic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Parsing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93B57C-3C61-4747-A64B-EE34A54A5E5B}"/>
              </a:ext>
            </a:extLst>
          </p:cNvPr>
          <p:cNvSpPr/>
          <p:nvPr/>
        </p:nvSpPr>
        <p:spPr>
          <a:xfrm>
            <a:off x="3320829" y="3733271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Template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Parsing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6DC90D-B684-9E44-AAC7-8FCB2B83A272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flipH="1">
            <a:off x="2375939" y="3249593"/>
            <a:ext cx="2655432" cy="4734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1BCC677-2B0B-304B-8543-B3B143561332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4051495" y="3249593"/>
            <a:ext cx="979876" cy="4836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ED461F0-8BC1-4545-8A64-DFA4E40AE417}"/>
              </a:ext>
            </a:extLst>
          </p:cNvPr>
          <p:cNvSpPr/>
          <p:nvPr/>
        </p:nvSpPr>
        <p:spPr>
          <a:xfrm>
            <a:off x="5135439" y="3716177"/>
            <a:ext cx="2193950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Neural-enhanced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162FAE3-956A-894F-92A4-5834964EE84A}"/>
              </a:ext>
            </a:extLst>
          </p:cNvPr>
          <p:cNvSpPr/>
          <p:nvPr/>
        </p:nvSpPr>
        <p:spPr>
          <a:xfrm>
            <a:off x="7544707" y="3696346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End-to-End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6406C33-A02B-804F-BE0A-A75224AFD88E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7544707" y="3249592"/>
            <a:ext cx="730666" cy="4467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D3FC8F9-0525-2E4D-BE13-ABC58A0D59EA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6232414" y="3249592"/>
            <a:ext cx="1312293" cy="466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C88B8D8-A412-3E49-9047-AC86CE7EFA46}"/>
              </a:ext>
            </a:extLst>
          </p:cNvPr>
          <p:cNvCxnSpPr>
            <a:stCxn id="4" idx="2"/>
            <a:endCxn id="37" idx="0"/>
          </p:cNvCxnSpPr>
          <p:nvPr/>
        </p:nvCxnSpPr>
        <p:spPr>
          <a:xfrm>
            <a:off x="1429412" y="3324208"/>
            <a:ext cx="271887" cy="189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9FAE2CB-DE37-B842-87F7-F7B27E27D4FE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1701299" y="4397101"/>
            <a:ext cx="6574074" cy="824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D207FE6-D449-4D4A-8D34-1280208ACAB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378491" y="4397101"/>
            <a:ext cx="4896882" cy="82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6996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AB75D-55E7-704E-855F-A7F6784D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FE25E-80E9-9145-A88A-12C16031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Neural-enhanced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</a:p>
          <a:p>
            <a:pPr lvl="1"/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</a:p>
          <a:p>
            <a:pPr lvl="1"/>
            <a:r>
              <a:rPr kumimoji="1" lang="en-US" altLang="zh-CN" dirty="0"/>
              <a:t>NN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graphs.</a:t>
            </a:r>
          </a:p>
          <a:p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</a:p>
          <a:p>
            <a:pPr lvl="1"/>
            <a:r>
              <a:rPr kumimoji="1" lang="en-US" altLang="zh-CN" dirty="0"/>
              <a:t>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retrieves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simultaneously</a:t>
            </a:r>
          </a:p>
          <a:p>
            <a:pPr lvl="1"/>
            <a:r>
              <a:rPr kumimoji="1" lang="en-US" altLang="zh-CN" dirty="0"/>
              <a:t>NN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determined.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86478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72DF3C9-3885-6C49-A158-3E260B6CE16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1701299" y="3249593"/>
            <a:ext cx="3330072" cy="19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3933EC7-1AFF-2A4A-BF51-0BDC116E3E7B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>
            <a:off x="5031371" y="3249593"/>
            <a:ext cx="2143272" cy="1945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401D56C8-00B7-0C4E-A5A4-50300E41AA9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 flipH="1">
            <a:off x="3520366" y="3249593"/>
            <a:ext cx="1511005" cy="19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D534B61E-8866-9745-80B9-C4DF37ECEA0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5031371" y="3249593"/>
            <a:ext cx="229055" cy="1945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A8BB9BA-D7CF-1448-9669-EC5264F41DE9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>
            <a:off x="1429412" y="3324208"/>
            <a:ext cx="3831014" cy="1871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743CD2FB-26C9-E745-BC92-A791DE12679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9412" y="3324208"/>
            <a:ext cx="1995630" cy="189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Knowledge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Graph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Question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Answering</a:t>
            </a:r>
            <a:endParaRPr kumimoji="1"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698746" y="2623453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4300705" y="2548838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6193759" y="2548837"/>
            <a:ext cx="2701896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4351645" y="1274624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KGQA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1429412" y="1859399"/>
            <a:ext cx="3607677" cy="7640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5031371" y="1859399"/>
            <a:ext cx="5718" cy="6894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037089" y="1859399"/>
            <a:ext cx="2507618" cy="6894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55565FA-A9E8-4F4A-9F1F-9459100B1730}"/>
              </a:ext>
            </a:extLst>
          </p:cNvPr>
          <p:cNvSpPr/>
          <p:nvPr/>
        </p:nvSpPr>
        <p:spPr>
          <a:xfrm>
            <a:off x="981559" y="5221593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Single-relation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C15D25-A5D6-3940-98C7-D4109EA98060}"/>
              </a:ext>
            </a:extLst>
          </p:cNvPr>
          <p:cNvSpPr/>
          <p:nvPr/>
        </p:nvSpPr>
        <p:spPr>
          <a:xfrm>
            <a:off x="2800626" y="5221593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Multi-hop</a:t>
            </a:r>
            <a:r>
              <a:rPr kumimoji="1" lang="zh-CN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relation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3513F7A-D3B6-9C49-B253-B14D83447F1A}"/>
              </a:ext>
            </a:extLst>
          </p:cNvPr>
          <p:cNvSpPr/>
          <p:nvPr/>
        </p:nvSpPr>
        <p:spPr>
          <a:xfrm>
            <a:off x="4541433" y="5195561"/>
            <a:ext cx="1437985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Complex-logic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EAA842-B010-334C-8CF0-AAA63F1F33D4}"/>
              </a:ext>
            </a:extLst>
          </p:cNvPr>
          <p:cNvSpPr/>
          <p:nvPr/>
        </p:nvSpPr>
        <p:spPr>
          <a:xfrm>
            <a:off x="6454903" y="5195325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Constraints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55B2BF-BFED-2D40-B6AB-52AD06AA14C6}"/>
              </a:ext>
            </a:extLst>
          </p:cNvPr>
          <p:cNvSpPr txBox="1"/>
          <p:nvPr/>
        </p:nvSpPr>
        <p:spPr>
          <a:xfrm>
            <a:off x="3679658" y="602600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AD1A41-155C-C345-A6EE-906E48E5EA54}"/>
              </a:ext>
            </a:extLst>
          </p:cNvPr>
          <p:cNvSpPr/>
          <p:nvPr/>
        </p:nvSpPr>
        <p:spPr>
          <a:xfrm>
            <a:off x="1645273" y="3723085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Semantic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Parsing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93B57C-3C61-4747-A64B-EE34A54A5E5B}"/>
              </a:ext>
            </a:extLst>
          </p:cNvPr>
          <p:cNvSpPr/>
          <p:nvPr/>
        </p:nvSpPr>
        <p:spPr>
          <a:xfrm>
            <a:off x="3320829" y="3733271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Template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Parsing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6DC90D-B684-9E44-AAC7-8FCB2B83A272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flipH="1">
            <a:off x="2375939" y="3249593"/>
            <a:ext cx="2655432" cy="4734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1BCC677-2B0B-304B-8543-B3B143561332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4051495" y="3249593"/>
            <a:ext cx="979876" cy="4836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ED461F0-8BC1-4545-8A64-DFA4E40AE417}"/>
              </a:ext>
            </a:extLst>
          </p:cNvPr>
          <p:cNvSpPr/>
          <p:nvPr/>
        </p:nvSpPr>
        <p:spPr>
          <a:xfrm>
            <a:off x="5135439" y="3716177"/>
            <a:ext cx="2193950" cy="700755"/>
          </a:xfrm>
          <a:prstGeom prst="rect">
            <a:avLst/>
          </a:prstGeom>
          <a:solidFill>
            <a:srgbClr val="F4D74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Neural-enhanced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162FAE3-956A-894F-92A4-5834964EE84A}"/>
              </a:ext>
            </a:extLst>
          </p:cNvPr>
          <p:cNvSpPr/>
          <p:nvPr/>
        </p:nvSpPr>
        <p:spPr>
          <a:xfrm>
            <a:off x="7544707" y="3696346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End-to-End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6406C33-A02B-804F-BE0A-A75224AFD88E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7544707" y="3249592"/>
            <a:ext cx="730666" cy="4467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D3FC8F9-0525-2E4D-BE13-ABC58A0D59EA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6232414" y="3249592"/>
            <a:ext cx="1312293" cy="466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C88B8D8-A412-3E49-9047-AC86CE7EFA46}"/>
              </a:ext>
            </a:extLst>
          </p:cNvPr>
          <p:cNvCxnSpPr>
            <a:stCxn id="4" idx="2"/>
            <a:endCxn id="37" idx="0"/>
          </p:cNvCxnSpPr>
          <p:nvPr/>
        </p:nvCxnSpPr>
        <p:spPr>
          <a:xfrm>
            <a:off x="1429412" y="3324208"/>
            <a:ext cx="271887" cy="189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9FAE2CB-DE37-B842-87F7-F7B27E27D4FE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1701299" y="4397101"/>
            <a:ext cx="6574074" cy="824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D207FE6-D449-4D4A-8D34-1280208ACAB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378491" y="4397101"/>
            <a:ext cx="4896882" cy="82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35253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25189-C72D-C043-9A61-027A480D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Neural-enhanced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C85F8-DB88-9F4E-BEE2-B850F3F3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131412"/>
            <a:ext cx="9037983" cy="4929188"/>
          </a:xfrm>
        </p:spPr>
        <p:txBody>
          <a:bodyPr/>
          <a:lstStyle/>
          <a:p>
            <a:r>
              <a:rPr kumimoji="1" lang="en-US" altLang="zh-CN" dirty="0"/>
              <a:t>Single-relation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</a:p>
          <a:p>
            <a:pPr lvl="1"/>
            <a:r>
              <a:rPr kumimoji="1" lang="en-US" altLang="zh-CN" dirty="0" err="1"/>
              <a:t>Yih</a:t>
            </a:r>
            <a:r>
              <a:rPr kumimoji="1" lang="zh-CN" altLang="en-US" dirty="0"/>
              <a:t> </a:t>
            </a:r>
            <a:r>
              <a:rPr kumimoji="1" lang="en-US" altLang="zh-CN" dirty="0"/>
              <a:t>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al.</a:t>
            </a:r>
          </a:p>
          <a:p>
            <a:pPr lvl="2"/>
            <a:r>
              <a:rPr kumimoji="1" lang="en-US" altLang="zh-CN" dirty="0"/>
              <a:t>Determine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(mention,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entity)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nlp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relation)</a:t>
            </a:r>
          </a:p>
          <a:p>
            <a:pPr lvl="2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CNN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</a:p>
          <a:p>
            <a:r>
              <a:rPr kumimoji="1" lang="en-US" altLang="zh-CN" dirty="0"/>
              <a:t>Multi-hop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</a:p>
          <a:p>
            <a:pPr lvl="1"/>
            <a:r>
              <a:rPr kumimoji="1" lang="en-US" altLang="zh-CN" dirty="0"/>
              <a:t>MULTIQUE</a:t>
            </a:r>
          </a:p>
          <a:p>
            <a:pPr lvl="2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sub-query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graph.</a:t>
            </a:r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EA7134-787D-174C-966D-1F705A625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78" y="4933003"/>
            <a:ext cx="8388627" cy="16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8404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25189-C72D-C043-9A61-027A480D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Neural-enhanced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C85F8-DB88-9F4E-BEE2-B850F3F3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131412"/>
            <a:ext cx="9037983" cy="4929188"/>
          </a:xfrm>
        </p:spPr>
        <p:txBody>
          <a:bodyPr/>
          <a:lstStyle/>
          <a:p>
            <a:r>
              <a:rPr kumimoji="1" lang="en-US" altLang="zh-CN" sz="2800" dirty="0"/>
              <a:t>Multi-constraint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questions</a:t>
            </a:r>
          </a:p>
          <a:p>
            <a:pPr lvl="1"/>
            <a:r>
              <a:rPr kumimoji="1" lang="en-US" altLang="zh-CN" sz="2400" dirty="0"/>
              <a:t>Bao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al.</a:t>
            </a:r>
          </a:p>
          <a:p>
            <a:pPr lvl="1"/>
            <a:r>
              <a:rPr kumimoji="1" lang="en-US" altLang="zh-CN" sz="2400" dirty="0"/>
              <a:t>Multi-constraint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query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graph</a:t>
            </a:r>
          </a:p>
          <a:p>
            <a:pPr lvl="2"/>
            <a:r>
              <a:rPr kumimoji="1" lang="en-US" altLang="zh-CN" sz="2000" dirty="0"/>
              <a:t>Node: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constant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nodes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entities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attribute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values,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variable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nodes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representing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unknown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entity/attribute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value.</a:t>
            </a:r>
          </a:p>
          <a:p>
            <a:pPr lvl="2"/>
            <a:r>
              <a:rPr kumimoji="1" lang="en-US" altLang="zh-CN" sz="2000" dirty="0"/>
              <a:t>Edge: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relation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function,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e.g.,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“&lt;2000,&lt;,2001&gt;”</a:t>
            </a:r>
          </a:p>
          <a:p>
            <a:pPr lvl="2"/>
            <a:r>
              <a:rPr kumimoji="1" lang="en-US" altLang="zh-CN" sz="2000" dirty="0"/>
              <a:t>First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construct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multi-hop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query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graph,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constraints</a:t>
            </a:r>
          </a:p>
          <a:p>
            <a:pPr lvl="2"/>
            <a:r>
              <a:rPr kumimoji="1" lang="en-US" altLang="zh-CN" sz="2000" dirty="0"/>
              <a:t>Lan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incorporate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constraints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extend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relation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simultaneously</a:t>
            </a:r>
          </a:p>
          <a:p>
            <a:pPr lvl="1"/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siamese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CNN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measure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similarity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between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query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graph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question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04EA2D-47A2-204E-B260-10D62488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8" y="5038804"/>
            <a:ext cx="7641976" cy="171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5923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72DF3C9-3885-6C49-A158-3E260B6CE16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1701299" y="3249593"/>
            <a:ext cx="3330072" cy="19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63933EC7-1AFF-2A4A-BF51-0BDC116E3E7B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>
            <a:off x="5031371" y="3249593"/>
            <a:ext cx="2143272" cy="1945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401D56C8-00B7-0C4E-A5A4-50300E41AA9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 flipH="1">
            <a:off x="3520366" y="3249593"/>
            <a:ext cx="1511005" cy="19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D534B61E-8866-9745-80B9-C4DF37ECEA05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>
            <a:off x="5031371" y="3249593"/>
            <a:ext cx="229055" cy="1945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A8BB9BA-D7CF-1448-9669-EC5264F41DE9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>
            <a:off x="1429412" y="3324208"/>
            <a:ext cx="3831014" cy="1871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743CD2FB-26C9-E745-BC92-A791DE12679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29412" y="3324208"/>
            <a:ext cx="1995630" cy="189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/>
              <a:t>Knowledge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Graph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Question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Answering</a:t>
            </a:r>
            <a:endParaRPr kumimoji="1"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698746" y="2623453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4300705" y="2548838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6193759" y="2548837"/>
            <a:ext cx="2701896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4351645" y="1274624"/>
            <a:ext cx="1370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KGQA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1429412" y="1859399"/>
            <a:ext cx="3607677" cy="7640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5031371" y="1859399"/>
            <a:ext cx="5718" cy="6894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037089" y="1859399"/>
            <a:ext cx="2507618" cy="6894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55565FA-A9E8-4F4A-9F1F-9459100B1730}"/>
              </a:ext>
            </a:extLst>
          </p:cNvPr>
          <p:cNvSpPr/>
          <p:nvPr/>
        </p:nvSpPr>
        <p:spPr>
          <a:xfrm>
            <a:off x="981559" y="5221593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Single-relation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DC15D25-A5D6-3940-98C7-D4109EA98060}"/>
              </a:ext>
            </a:extLst>
          </p:cNvPr>
          <p:cNvSpPr/>
          <p:nvPr/>
        </p:nvSpPr>
        <p:spPr>
          <a:xfrm>
            <a:off x="2800626" y="5221593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Multi-hop</a:t>
            </a:r>
            <a:r>
              <a:rPr kumimoji="1" lang="zh-CN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relation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3513F7A-D3B6-9C49-B253-B14D83447F1A}"/>
              </a:ext>
            </a:extLst>
          </p:cNvPr>
          <p:cNvSpPr/>
          <p:nvPr/>
        </p:nvSpPr>
        <p:spPr>
          <a:xfrm>
            <a:off x="4541433" y="5195561"/>
            <a:ext cx="1437985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Complex-logic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EAA842-B010-334C-8CF0-AAA63F1F33D4}"/>
              </a:ext>
            </a:extLst>
          </p:cNvPr>
          <p:cNvSpPr/>
          <p:nvPr/>
        </p:nvSpPr>
        <p:spPr>
          <a:xfrm>
            <a:off x="6454903" y="5195325"/>
            <a:ext cx="1439479" cy="558354"/>
          </a:xfrm>
          <a:prstGeom prst="rect">
            <a:avLst/>
          </a:prstGeom>
          <a:solidFill>
            <a:srgbClr val="DAEDE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Constraints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55B2BF-BFED-2D40-B6AB-52AD06AA14C6}"/>
              </a:ext>
            </a:extLst>
          </p:cNvPr>
          <p:cNvSpPr txBox="1"/>
          <p:nvPr/>
        </p:nvSpPr>
        <p:spPr>
          <a:xfrm>
            <a:off x="3679658" y="602600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AD1A41-155C-C345-A6EE-906E48E5EA54}"/>
              </a:ext>
            </a:extLst>
          </p:cNvPr>
          <p:cNvSpPr/>
          <p:nvPr/>
        </p:nvSpPr>
        <p:spPr>
          <a:xfrm>
            <a:off x="1645273" y="3723085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Semantic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Parsing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93B57C-3C61-4747-A64B-EE34A54A5E5B}"/>
              </a:ext>
            </a:extLst>
          </p:cNvPr>
          <p:cNvSpPr/>
          <p:nvPr/>
        </p:nvSpPr>
        <p:spPr>
          <a:xfrm>
            <a:off x="3320829" y="3733271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Template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Parsing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6DC90D-B684-9E44-AAC7-8FCB2B83A272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flipH="1">
            <a:off x="2375939" y="3249593"/>
            <a:ext cx="2655432" cy="4734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61BCC677-2B0B-304B-8543-B3B143561332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4051495" y="3249593"/>
            <a:ext cx="979876" cy="4836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ED461F0-8BC1-4545-8A64-DFA4E40AE417}"/>
              </a:ext>
            </a:extLst>
          </p:cNvPr>
          <p:cNvSpPr/>
          <p:nvPr/>
        </p:nvSpPr>
        <p:spPr>
          <a:xfrm>
            <a:off x="5135439" y="3716177"/>
            <a:ext cx="2193950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Neural-enhanced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162FAE3-956A-894F-92A4-5834964EE84A}"/>
              </a:ext>
            </a:extLst>
          </p:cNvPr>
          <p:cNvSpPr/>
          <p:nvPr/>
        </p:nvSpPr>
        <p:spPr>
          <a:xfrm>
            <a:off x="7544707" y="3696346"/>
            <a:ext cx="1461331" cy="700755"/>
          </a:xfrm>
          <a:prstGeom prst="rect">
            <a:avLst/>
          </a:prstGeom>
          <a:solidFill>
            <a:srgbClr val="F4D74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End-to-End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6406C33-A02B-804F-BE0A-A75224AFD88E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7544707" y="3249592"/>
            <a:ext cx="730666" cy="4467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D3FC8F9-0525-2E4D-BE13-ABC58A0D59EA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flipH="1">
            <a:off x="6232414" y="3249592"/>
            <a:ext cx="1312293" cy="4665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C88B8D8-A412-3E49-9047-AC86CE7EFA46}"/>
              </a:ext>
            </a:extLst>
          </p:cNvPr>
          <p:cNvCxnSpPr>
            <a:stCxn id="4" idx="2"/>
            <a:endCxn id="37" idx="0"/>
          </p:cNvCxnSpPr>
          <p:nvPr/>
        </p:nvCxnSpPr>
        <p:spPr>
          <a:xfrm>
            <a:off x="1429412" y="3324208"/>
            <a:ext cx="271887" cy="189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09FAE2CB-DE37-B842-87F7-F7B27E27D4FE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1701299" y="4397101"/>
            <a:ext cx="6574074" cy="824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9D207FE6-D449-4D4A-8D34-1280208ACAB6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378491" y="4397101"/>
            <a:ext cx="4896882" cy="823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3197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A8E41-F401-DF49-82B4-8790455D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BC73A-E36E-0341-9D54-69EF92FC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96" y="1277186"/>
            <a:ext cx="8436219" cy="5174414"/>
          </a:xfrm>
        </p:spPr>
        <p:txBody>
          <a:bodyPr/>
          <a:lstStyle/>
          <a:p>
            <a:r>
              <a:rPr kumimoji="1" lang="en-US" altLang="zh-CN" sz="2800" dirty="0"/>
              <a:t>IRN</a:t>
            </a:r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paths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observed</a:t>
            </a:r>
          </a:p>
          <a:p>
            <a:r>
              <a:rPr kumimoji="1" lang="en-US" altLang="zh-CN" sz="2800" dirty="0"/>
              <a:t>SRN</a:t>
            </a:r>
          </a:p>
          <a:p>
            <a:pPr lvl="1"/>
            <a:r>
              <a:rPr kumimoji="1" lang="en-US" altLang="zh-CN" sz="2400" dirty="0"/>
              <a:t>Paths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unobserved.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RL</a:t>
            </a:r>
          </a:p>
          <a:p>
            <a:pPr lvl="1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09F67-DE88-924C-9AE6-92368815C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68" y="2289403"/>
            <a:ext cx="4708387" cy="30597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8CE3E1-CEAF-094B-B1B5-78341B30EC3B}"/>
              </a:ext>
            </a:extLst>
          </p:cNvPr>
          <p:cNvSpPr txBox="1"/>
          <p:nvPr/>
        </p:nvSpPr>
        <p:spPr>
          <a:xfrm>
            <a:off x="713968" y="1671451"/>
            <a:ext cx="8522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Input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module: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Reasoning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module: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historical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</a:p>
          <a:p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9833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39511-C326-6E40-91A1-CFE43AA4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End-to-end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A03D5-C9C5-6342-B3A6-89F0C847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Graft-Net</a:t>
            </a:r>
          </a:p>
          <a:p>
            <a:pPr lvl="1"/>
            <a:r>
              <a:rPr kumimoji="1" lang="en-US" altLang="zh-CN" dirty="0"/>
              <a:t>Extract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subgraphs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PPR</a:t>
            </a:r>
            <a:r>
              <a:rPr kumimoji="1" lang="zh-CN" altLang="en-US" dirty="0"/>
              <a:t>  </a:t>
            </a:r>
            <a:r>
              <a:rPr kumimoji="1" lang="en-US" altLang="zh-CN" dirty="0"/>
              <a:t>(Ad-hoc)</a:t>
            </a:r>
          </a:p>
          <a:p>
            <a:pPr lvl="1"/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GNN</a:t>
            </a:r>
            <a:r>
              <a:rPr kumimoji="1" lang="zh-CN" altLang="en-US" dirty="0"/>
              <a:t> 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</a:p>
          <a:p>
            <a:r>
              <a:rPr kumimoji="1" lang="en-US" altLang="zh-CN" dirty="0" err="1"/>
              <a:t>PullNet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RL</a:t>
            </a:r>
          </a:p>
          <a:p>
            <a:pPr lvl="1"/>
            <a:r>
              <a:rPr kumimoji="1" lang="en-US" altLang="zh-CN" dirty="0"/>
              <a:t>Weak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(shortest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entities)</a:t>
            </a:r>
          </a:p>
          <a:p>
            <a:r>
              <a:rPr kumimoji="1" lang="en-US" altLang="zh-CN" dirty="0"/>
              <a:t>VRN</a:t>
            </a:r>
          </a:p>
          <a:p>
            <a:pPr lvl="1"/>
            <a:r>
              <a:rPr kumimoji="1" lang="en-US" altLang="zh-CN" dirty="0"/>
              <a:t>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(hidden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variables)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1824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C28A1-9115-4E4A-90C4-799905F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8B1D9-63ED-5640-8BF7-3A116D09C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96" y="1277186"/>
            <a:ext cx="8436219" cy="4929188"/>
          </a:xfrm>
        </p:spPr>
        <p:txBody>
          <a:bodyPr/>
          <a:lstStyle/>
          <a:p>
            <a:r>
              <a:rPr kumimoji="1" lang="en-US" altLang="zh-CN" sz="2400" dirty="0"/>
              <a:t>Learn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distributed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embeddings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entities/relations</a:t>
            </a:r>
          </a:p>
          <a:p>
            <a:pPr lvl="1"/>
            <a:r>
              <a:rPr kumimoji="1" lang="en-US" altLang="zh-CN" sz="2400" dirty="0"/>
              <a:t>Translation-based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models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lvl="2"/>
            <a:endParaRPr kumimoji="1" lang="en-US" altLang="zh-CN" sz="2000" dirty="0"/>
          </a:p>
          <a:p>
            <a:pPr lvl="2"/>
            <a:r>
              <a:rPr kumimoji="1" lang="en-US" altLang="zh-CN" sz="2000" dirty="0" err="1"/>
              <a:t>TransE</a:t>
            </a:r>
            <a:r>
              <a:rPr kumimoji="1" lang="en-US" altLang="zh-CN" sz="2000" dirty="0"/>
              <a:t>, </a:t>
            </a:r>
            <a:r>
              <a:rPr kumimoji="1" lang="en-US" altLang="zh-CN" sz="2000" dirty="0" err="1"/>
              <a:t>TransR</a:t>
            </a:r>
            <a:r>
              <a:rPr kumimoji="1" lang="en-US" altLang="zh-CN" sz="2000" dirty="0"/>
              <a:t>, </a:t>
            </a:r>
            <a:r>
              <a:rPr kumimoji="1" lang="en-US" altLang="zh-CN" sz="2000" dirty="0" err="1"/>
              <a:t>TransP</a:t>
            </a:r>
            <a:r>
              <a:rPr kumimoji="1" lang="en-US" altLang="zh-CN" sz="2000" dirty="0"/>
              <a:t>….</a:t>
            </a:r>
          </a:p>
          <a:p>
            <a:pPr lvl="1"/>
            <a:r>
              <a:rPr kumimoji="1" lang="en-US" altLang="zh-CN" sz="2400" dirty="0"/>
              <a:t>Multiplicative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models</a:t>
            </a:r>
          </a:p>
          <a:p>
            <a:pPr lvl="1"/>
            <a:endParaRPr kumimoji="1" lang="en-US" altLang="zh-CN" sz="2400" dirty="0"/>
          </a:p>
          <a:p>
            <a:pPr lvl="2"/>
            <a:r>
              <a:rPr kumimoji="1" lang="en-US" altLang="zh-CN" sz="2000" dirty="0"/>
              <a:t>RESCAL, </a:t>
            </a:r>
            <a:r>
              <a:rPr kumimoji="1" lang="en-US" altLang="zh-CN" sz="2000" dirty="0" err="1"/>
              <a:t>DisMult</a:t>
            </a:r>
            <a:r>
              <a:rPr kumimoji="1" lang="en-US" altLang="zh-CN" sz="2000" dirty="0"/>
              <a:t>, </a:t>
            </a:r>
            <a:r>
              <a:rPr kumimoji="1" lang="en-US" altLang="zh-CN" sz="2000" dirty="0" err="1"/>
              <a:t>ComplEx</a:t>
            </a:r>
            <a:endParaRPr kumimoji="1" lang="en-US" altLang="zh-CN" sz="2000" dirty="0"/>
          </a:p>
          <a:p>
            <a:pPr lvl="1"/>
            <a:r>
              <a:rPr kumimoji="1" lang="en-US" altLang="zh-CN" sz="2400" dirty="0"/>
              <a:t>Deep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models</a:t>
            </a:r>
          </a:p>
          <a:p>
            <a:pPr lvl="2"/>
            <a:r>
              <a:rPr kumimoji="1" lang="en-US" altLang="zh-CN" sz="2000" dirty="0" err="1"/>
              <a:t>CNN:ConvE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h,r</a:t>
            </a:r>
            <a:r>
              <a:rPr kumimoji="1" lang="en-US" altLang="zh-CN" sz="2000" dirty="0"/>
              <a:t>), </a:t>
            </a:r>
            <a:r>
              <a:rPr kumimoji="1" lang="en-US" altLang="zh-CN" sz="2000" dirty="0" err="1"/>
              <a:t>ConvR</a:t>
            </a:r>
            <a:r>
              <a:rPr kumimoji="1" lang="en-US" altLang="zh-CN" sz="2000" dirty="0"/>
              <a:t>(r-</a:t>
            </a:r>
            <a:r>
              <a:rPr kumimoji="1" lang="en-US" altLang="zh-CN" sz="2000" dirty="0" err="1"/>
              <a:t>cnn</a:t>
            </a:r>
            <a:r>
              <a:rPr kumimoji="1" lang="en-US" altLang="zh-CN" sz="2000" dirty="0"/>
              <a:t>), </a:t>
            </a:r>
            <a:r>
              <a:rPr kumimoji="1" lang="en-US" altLang="zh-CN" sz="2000" dirty="0" err="1"/>
              <a:t>ConvKG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h,r,t</a:t>
            </a:r>
            <a:r>
              <a:rPr kumimoji="1" lang="en-US" altLang="zh-CN" sz="2000" dirty="0"/>
              <a:t>)</a:t>
            </a:r>
          </a:p>
          <a:p>
            <a:pPr lvl="2"/>
            <a:r>
              <a:rPr kumimoji="1" lang="en-US" altLang="zh-CN" sz="2000" dirty="0"/>
              <a:t>RNN: RSN</a:t>
            </a:r>
          </a:p>
          <a:p>
            <a:pPr lvl="2"/>
            <a:r>
              <a:rPr kumimoji="1" lang="en-US" altLang="zh-CN" sz="2000" dirty="0"/>
              <a:t>GNN: R-GCN(r-&gt;</a:t>
            </a:r>
            <a:r>
              <a:rPr kumimoji="1" lang="en-US" altLang="zh-CN" sz="2000" dirty="0" err="1"/>
              <a:t>W</a:t>
            </a:r>
            <a:r>
              <a:rPr kumimoji="1" lang="en-US" altLang="zh-CN" sz="2000" baseline="-25000" dirty="0" err="1"/>
              <a:t>r</a:t>
            </a:r>
            <a:r>
              <a:rPr kumimoji="1" lang="en-US" altLang="zh-CN" sz="2000" dirty="0"/>
              <a:t>), </a:t>
            </a:r>
            <a:r>
              <a:rPr kumimoji="1" lang="en-US" altLang="zh-CN" sz="2000" dirty="0" err="1"/>
              <a:t>CompGCN</a:t>
            </a:r>
            <a:r>
              <a:rPr kumimoji="1" lang="en-US" altLang="zh-CN" sz="2000" dirty="0"/>
              <a:t>(r and W)</a:t>
            </a:r>
          </a:p>
          <a:p>
            <a:pPr lvl="1"/>
            <a:r>
              <a:rPr kumimoji="1" lang="en-US" altLang="zh-CN" sz="2400" dirty="0"/>
              <a:t>Good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generalization,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ineffective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complex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logic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relations,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lack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interpretation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4FFDED-85F9-FF4F-BF32-678402F0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90" y="2064821"/>
            <a:ext cx="2608697" cy="4911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52D1F6-B778-3D4C-BB1F-3794AFE6E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51" y="3295621"/>
            <a:ext cx="2298020" cy="4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6401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C0B89-40BF-954D-9864-36CA5B38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KGQA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1F5821-15B3-344B-B3B8-405725383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7" y="1633015"/>
            <a:ext cx="8435975" cy="3794962"/>
          </a:xfrm>
        </p:spPr>
      </p:pic>
    </p:spTree>
    <p:extLst>
      <p:ext uri="{BB962C8B-B14F-4D97-AF65-F5344CB8AC3E}">
        <p14:creationId xmlns:p14="http://schemas.microsoft.com/office/powerpoint/2010/main" val="39837635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C7BA1-6E63-B843-8E8D-834DC478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7B17C-89BF-6748-AD36-37C1A0E9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Pre-training</a:t>
            </a:r>
          </a:p>
          <a:p>
            <a:r>
              <a:rPr kumimoji="1" lang="en-US" altLang="zh-CN" dirty="0"/>
              <a:t>Few-shot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</a:p>
          <a:p>
            <a:r>
              <a:rPr kumimoji="1" lang="en-US" altLang="zh-CN" dirty="0"/>
              <a:t>Answering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</a:p>
          <a:p>
            <a:r>
              <a:rPr kumimoji="1" lang="en-US" altLang="zh-CN" dirty="0"/>
              <a:t>Reasoning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Multi-sources</a:t>
            </a:r>
          </a:p>
          <a:p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</a:p>
          <a:p>
            <a:r>
              <a:rPr kumimoji="1" lang="en-US" altLang="zh-CN" dirty="0"/>
              <a:t>Analogical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81422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1832" y="3187683"/>
            <a:ext cx="8802168" cy="1828800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Neural-Symbolic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Reasoning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Knowledge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Graphs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C70291-D289-504A-AD02-09FDF7BE1288}"/>
              </a:ext>
            </a:extLst>
          </p:cNvPr>
          <p:cNvSpPr txBox="1"/>
          <p:nvPr/>
        </p:nvSpPr>
        <p:spPr>
          <a:xfrm>
            <a:off x="341832" y="1036926"/>
            <a:ext cx="338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432FF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altLang="zh-CN" sz="3600" dirty="0">
                <a:solidFill>
                  <a:srgbClr val="0432FF"/>
                </a:solidFill>
                <a:latin typeface="+mj-lt"/>
              </a:rPr>
              <a:t> </a:t>
            </a:r>
            <a:r>
              <a:rPr lang="en-US" altLang="zh-CN" sz="3200" b="1" dirty="0">
                <a:solidFill>
                  <a:srgbClr val="0432FF"/>
                </a:solidFill>
                <a:latin typeface="+mj-lt"/>
                <a:ea typeface="+mj-ea"/>
                <a:cs typeface="+mj-cs"/>
              </a:rPr>
              <a:t>you!</a:t>
            </a:r>
            <a:endParaRPr lang="zh-CN" altLang="en-US" sz="3200" b="1" dirty="0">
              <a:solidFill>
                <a:srgbClr val="0432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222965-7593-1643-ABB8-5D435C638DDB}"/>
              </a:ext>
            </a:extLst>
          </p:cNvPr>
          <p:cNvSpPr/>
          <p:nvPr/>
        </p:nvSpPr>
        <p:spPr>
          <a:xfrm>
            <a:off x="341832" y="4457422"/>
            <a:ext cx="7508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Jing</a:t>
            </a:r>
            <a:r>
              <a:rPr lang="zh-CN" altLang="en-US" dirty="0"/>
              <a:t> </a:t>
            </a:r>
            <a:r>
              <a:rPr lang="en-US" altLang="zh-CN" dirty="0"/>
              <a:t>Zhang,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Information,</a:t>
            </a:r>
            <a:r>
              <a:rPr lang="zh-CN" altLang="en-US" dirty="0"/>
              <a:t> </a:t>
            </a:r>
            <a:r>
              <a:rPr lang="en-US" altLang="zh-CN" dirty="0"/>
              <a:t>Renmin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China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2EA8BBD7-D155-D847-B1B3-9572FB37C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973" y="786542"/>
            <a:ext cx="1155990" cy="114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007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1184708" y="2519894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3150178" y="2519894"/>
            <a:ext cx="1461331" cy="700755"/>
          </a:xfrm>
          <a:prstGeom prst="rect">
            <a:avLst/>
          </a:prstGeom>
          <a:solidFill>
            <a:srgbClr val="F4D74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5043232" y="2519893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3343676" y="1256000"/>
            <a:ext cx="1074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KGC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1915374" y="1840775"/>
            <a:ext cx="1965469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880843" y="1840775"/>
            <a:ext cx="1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880843" y="1840775"/>
            <a:ext cx="2513337" cy="6791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FAA5C27-D325-6547-AFF0-02137B85F51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flipH="1">
            <a:off x="1915373" y="3220648"/>
            <a:ext cx="4478807" cy="649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057F948-76BF-4C40-88DA-DD78DAF7F6EB}"/>
              </a:ext>
            </a:extLst>
          </p:cNvPr>
          <p:cNvSpPr/>
          <p:nvPr/>
        </p:nvSpPr>
        <p:spPr>
          <a:xfrm>
            <a:off x="564425" y="3870556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3E836D-0C96-4E45-9D31-EBE2AC26DCE8}"/>
              </a:ext>
            </a:extLst>
          </p:cNvPr>
          <p:cNvSpPr/>
          <p:nvPr/>
        </p:nvSpPr>
        <p:spPr>
          <a:xfrm>
            <a:off x="6191529" y="3880178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0D588B9-65CB-5541-91F9-9DDAEA5CF12D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394180" y="3220648"/>
            <a:ext cx="1148297" cy="659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CB0EF7A-9428-4241-AF75-C30B1027764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28925" y="3220648"/>
            <a:ext cx="1665256" cy="6535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B03FF2C-C463-8541-9FEB-1C7858941DAD}"/>
              </a:ext>
            </a:extLst>
          </p:cNvPr>
          <p:cNvSpPr/>
          <p:nvPr/>
        </p:nvSpPr>
        <p:spPr>
          <a:xfrm>
            <a:off x="3377977" y="3874186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Probabilistic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D6AEC6-8868-6D4D-9FFD-FA881CD7E9BE}"/>
              </a:ext>
            </a:extLst>
          </p:cNvPr>
          <p:cNvSpPr/>
          <p:nvPr/>
        </p:nvSpPr>
        <p:spPr>
          <a:xfrm>
            <a:off x="3068898" y="5112811"/>
            <a:ext cx="1623888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Path-based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3292A9-1093-AB46-ADF7-C759BCAA59E9}"/>
              </a:ext>
            </a:extLst>
          </p:cNvPr>
          <p:cNvSpPr/>
          <p:nvPr/>
        </p:nvSpPr>
        <p:spPr>
          <a:xfrm>
            <a:off x="5124839" y="5112811"/>
            <a:ext cx="1662928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Graph-based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77D91EE-C930-9B44-BDCC-A8DBBBDCD0DB}"/>
              </a:ext>
            </a:extLst>
          </p:cNvPr>
          <p:cNvSpPr/>
          <p:nvPr/>
        </p:nvSpPr>
        <p:spPr>
          <a:xfrm>
            <a:off x="7039199" y="5101495"/>
            <a:ext cx="1581340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Matrix-based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6839C3F-AAB7-AA43-A513-992146D1B73A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7542477" y="4580933"/>
            <a:ext cx="287392" cy="5205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08161FB-7527-0B48-9CCA-D9A323E43013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5956303" y="4580933"/>
            <a:ext cx="1586174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952380E-17FE-D14B-8B05-0993FAD40344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flipH="1">
            <a:off x="3880842" y="4580933"/>
            <a:ext cx="3661635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7210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9BEAA-5F72-B245-83E5-9EE387B9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 Reasoning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2FDFE-3C27-DC4F-9F0F-B19ED628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96" y="1277186"/>
            <a:ext cx="8436219" cy="4929188"/>
          </a:xfrm>
        </p:spPr>
        <p:txBody>
          <a:bodyPr/>
          <a:lstStyle/>
          <a:p>
            <a:r>
              <a:rPr kumimoji="1" lang="en-US" altLang="zh-CN" sz="2800" dirty="0"/>
              <a:t>Inductive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logic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programming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(ILP)</a:t>
            </a:r>
          </a:p>
          <a:p>
            <a:pPr lvl="1"/>
            <a:r>
              <a:rPr kumimoji="1" lang="en-US" altLang="zh-CN" sz="2000" dirty="0"/>
              <a:t>Derive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if-the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logic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rules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describe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positive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instances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but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negative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instances</a:t>
            </a:r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400" dirty="0"/>
          </a:p>
          <a:p>
            <a:pPr lvl="1"/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E6F1FE-3614-BB43-B969-137BB34AC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707"/>
          <a:stretch/>
        </p:blipFill>
        <p:spPr>
          <a:xfrm>
            <a:off x="1970631" y="2429028"/>
            <a:ext cx="2333671" cy="4169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815BC8-8341-A348-B58E-3F2DCF3A1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76" y="2828305"/>
            <a:ext cx="2028929" cy="4741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FB2CA4-CD44-194B-B666-ED9B6B8D424D}"/>
              </a:ext>
            </a:extLst>
          </p:cNvPr>
          <p:cNvSpPr txBox="1"/>
          <p:nvPr/>
        </p:nvSpPr>
        <p:spPr>
          <a:xfrm>
            <a:off x="1123940" y="2495926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Rule: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446390-10AC-E642-8E25-9F891BAAA453}"/>
              </a:ext>
            </a:extLst>
          </p:cNvPr>
          <p:cNvSpPr txBox="1"/>
          <p:nvPr/>
        </p:nvSpPr>
        <p:spPr>
          <a:xfrm>
            <a:off x="1096596" y="291127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Atom: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9B1D4E-F7FC-1D43-A4ED-F9A5EA0A2FF5}"/>
              </a:ext>
            </a:extLst>
          </p:cNvPr>
          <p:cNvSpPr txBox="1"/>
          <p:nvPr/>
        </p:nvSpPr>
        <p:spPr>
          <a:xfrm>
            <a:off x="1076497" y="3294117"/>
            <a:ext cx="6991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Ground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atom: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variables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instantiated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constants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3DBCE3-E124-8B44-9563-9D9236C99E79}"/>
              </a:ext>
            </a:extLst>
          </p:cNvPr>
          <p:cNvSpPr txBox="1"/>
          <p:nvPr/>
        </p:nvSpPr>
        <p:spPr>
          <a:xfrm>
            <a:off x="1076497" y="3675698"/>
            <a:ext cx="6228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triplet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(h,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viewed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ground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atom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r(</a:t>
            </a:r>
            <a:r>
              <a:rPr kumimoji="1" lang="en-US" altLang="zh-CN" sz="2000" dirty="0" err="1"/>
              <a:t>h,t</a:t>
            </a:r>
            <a:r>
              <a:rPr kumimoji="1" lang="en-US" altLang="zh-CN" sz="2000" dirty="0"/>
              <a:t>)</a:t>
            </a:r>
            <a:endParaRPr kumimoji="1"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3D6B53-FA85-9740-B619-C5CCBFC7D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261" y="4289170"/>
            <a:ext cx="1558413" cy="42575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D1880C0-AE81-8C49-A5F3-6C861B98D353}"/>
              </a:ext>
            </a:extLst>
          </p:cNvPr>
          <p:cNvSpPr/>
          <p:nvPr/>
        </p:nvSpPr>
        <p:spPr>
          <a:xfrm>
            <a:off x="353896" y="4153509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Example: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DD4063-0E14-0C42-BE21-A771DFE8E292}"/>
              </a:ext>
            </a:extLst>
          </p:cNvPr>
          <p:cNvSpPr/>
          <p:nvPr/>
        </p:nvSpPr>
        <p:spPr>
          <a:xfrm>
            <a:off x="1577158" y="4308993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Predicate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set: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D11559-05EA-1A41-872E-F4846CBA965A}"/>
              </a:ext>
            </a:extLst>
          </p:cNvPr>
          <p:cNvSpPr/>
          <p:nvPr/>
        </p:nvSpPr>
        <p:spPr>
          <a:xfrm>
            <a:off x="1575432" y="465430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Ground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atoms: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F82DC1D-3EFA-F742-920C-B1B76648C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261" y="4644456"/>
            <a:ext cx="3580586" cy="39784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74E3441-4679-464B-B2A0-C541ABB783DF}"/>
              </a:ext>
            </a:extLst>
          </p:cNvPr>
          <p:cNvSpPr/>
          <p:nvPr/>
        </p:nvSpPr>
        <p:spPr>
          <a:xfrm>
            <a:off x="1575432" y="5042299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Positive/negative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instances: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8499790-BE42-5447-8389-1B14CB409F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956" y="5038758"/>
            <a:ext cx="3146660" cy="5651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CF0792F-53D4-EE4E-ACD9-0EA73B845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1632" y="5696452"/>
            <a:ext cx="3686820" cy="90856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AE3DA23-E8F1-2940-BA71-021945096BAC}"/>
              </a:ext>
            </a:extLst>
          </p:cNvPr>
          <p:cNvSpPr/>
          <p:nvPr/>
        </p:nvSpPr>
        <p:spPr>
          <a:xfrm>
            <a:off x="1575432" y="5360522"/>
            <a:ext cx="419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predicate: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6402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991FB-889F-7945-9DE1-42029A2A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AMIE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8A71D-0E26-B642-8353-460850B3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Rule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Extending</a:t>
            </a:r>
          </a:p>
          <a:p>
            <a:pPr lvl="1"/>
            <a:r>
              <a:rPr kumimoji="1" lang="en-US" altLang="zh-CN" sz="2000" dirty="0"/>
              <a:t>Generate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candidate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rules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adding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three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kinds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atoms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existing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rules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iteratively</a:t>
            </a:r>
          </a:p>
          <a:p>
            <a:pPr lvl="2"/>
            <a:endParaRPr kumimoji="1" lang="en-US" altLang="zh-CN" sz="1800" dirty="0"/>
          </a:p>
          <a:p>
            <a:pPr lvl="2"/>
            <a:endParaRPr kumimoji="1" lang="en-US" altLang="zh-CN" sz="18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Rule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Pruning</a:t>
            </a:r>
          </a:p>
          <a:p>
            <a:pPr lvl="1"/>
            <a:r>
              <a:rPr kumimoji="1" lang="en-US" altLang="zh-CN" sz="2000" dirty="0"/>
              <a:t>Recall: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 lvl="2"/>
            <a:r>
              <a:rPr kumimoji="1" lang="en-US" altLang="zh-CN" sz="1800" dirty="0"/>
              <a:t>If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rule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r&lt;-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cover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more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triplets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with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head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coverage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</a:t>
            </a:r>
            <a:r>
              <a:rPr kumimoji="1" lang="en-US" altLang="zh-CN" sz="1800" dirty="0" err="1"/>
              <a:t>hc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rule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will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high</a:t>
            </a:r>
          </a:p>
          <a:p>
            <a:pPr lvl="1"/>
            <a:r>
              <a:rPr kumimoji="1" lang="en-US" altLang="zh-CN" sz="2000" dirty="0"/>
              <a:t>Precision: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pPr lvl="2"/>
            <a:r>
              <a:rPr kumimoji="1" lang="en-US" altLang="zh-CN" sz="1800" dirty="0"/>
              <a:t>If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more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triplets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derived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rule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r&lt;-B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satisfy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confidence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</a:t>
            </a:r>
            <a:r>
              <a:rPr kumimoji="1" lang="en-US" altLang="zh-CN" sz="1800" dirty="0" err="1"/>
              <a:t>conf</a:t>
            </a:r>
            <a:r>
              <a:rPr kumimoji="1" lang="en-US" altLang="zh-CN" sz="1800" dirty="0"/>
              <a:t>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rule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will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high</a:t>
            </a:r>
          </a:p>
          <a:p>
            <a:r>
              <a:rPr kumimoji="1" lang="en-US" altLang="zh-CN" sz="2400" dirty="0"/>
              <a:t>Good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interpretation,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intolerant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ambiguous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noisy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data.</a:t>
            </a:r>
            <a:r>
              <a:rPr kumimoji="1" lang="zh-CN" altLang="en-US" sz="24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0FDB31-1119-0C49-9140-730D751A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51" y="2378330"/>
            <a:ext cx="3288749" cy="11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292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C9D88-068F-8747-B6D2-D82A530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8F7E9-4A01-7D41-8F1F-037D2FDFDEAD}"/>
              </a:ext>
            </a:extLst>
          </p:cNvPr>
          <p:cNvSpPr/>
          <p:nvPr/>
        </p:nvSpPr>
        <p:spPr>
          <a:xfrm>
            <a:off x="1184708" y="2519894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D2527A-6011-6940-8C9C-65267814FB84}"/>
              </a:ext>
            </a:extLst>
          </p:cNvPr>
          <p:cNvSpPr/>
          <p:nvPr/>
        </p:nvSpPr>
        <p:spPr>
          <a:xfrm>
            <a:off x="3150178" y="2519894"/>
            <a:ext cx="1461331" cy="700755"/>
          </a:xfrm>
          <a:prstGeom prst="rect">
            <a:avLst/>
          </a:prstGeom>
          <a:solidFill>
            <a:srgbClr val="D6D6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93E54B-1DF6-CF4C-8931-0DE570D5D5FA}"/>
              </a:ext>
            </a:extLst>
          </p:cNvPr>
          <p:cNvSpPr/>
          <p:nvPr/>
        </p:nvSpPr>
        <p:spPr>
          <a:xfrm>
            <a:off x="5043232" y="2519893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BCD314-88DF-3441-BA30-282F18D82713}"/>
              </a:ext>
            </a:extLst>
          </p:cNvPr>
          <p:cNvSpPr/>
          <p:nvPr/>
        </p:nvSpPr>
        <p:spPr>
          <a:xfrm>
            <a:off x="3343676" y="1256000"/>
            <a:ext cx="1074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KGC</a:t>
            </a:r>
            <a:endParaRPr lang="zh-CN" altLang="en-US" sz="32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9EA069-2B26-9E40-8296-7CD2C412E6D1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1915374" y="1840775"/>
            <a:ext cx="1965469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9F53C0-68B8-A244-A954-7CC77DD402A2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880843" y="1840775"/>
            <a:ext cx="1" cy="6791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46A4C8-7408-B74B-951D-2EA95D42ABD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880843" y="1840775"/>
            <a:ext cx="2513337" cy="6791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FAA5C27-D325-6547-AFF0-02137B85F51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flipH="1">
            <a:off x="1915373" y="3220648"/>
            <a:ext cx="4478807" cy="649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057F948-76BF-4C40-88DA-DD78DAF7F6EB}"/>
              </a:ext>
            </a:extLst>
          </p:cNvPr>
          <p:cNvSpPr/>
          <p:nvPr/>
        </p:nvSpPr>
        <p:spPr>
          <a:xfrm>
            <a:off x="564425" y="3870556"/>
            <a:ext cx="2701896" cy="700755"/>
          </a:xfrm>
          <a:prstGeom prst="rect">
            <a:avLst/>
          </a:prstGeom>
          <a:solidFill>
            <a:srgbClr val="F4D74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Neural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13E836D-0C96-4E45-9D31-EBE2AC26DCE8}"/>
              </a:ext>
            </a:extLst>
          </p:cNvPr>
          <p:cNvSpPr/>
          <p:nvPr/>
        </p:nvSpPr>
        <p:spPr>
          <a:xfrm>
            <a:off x="6191529" y="3880178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Neural-driven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Symbolic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0D588B9-65CB-5541-91F9-9DDAEA5CF12D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6394180" y="3220648"/>
            <a:ext cx="1148297" cy="659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CB0EF7A-9428-4241-AF75-C30B1027764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28925" y="3220648"/>
            <a:ext cx="1665256" cy="6535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B03FF2C-C463-8541-9FEB-1C7858941DAD}"/>
              </a:ext>
            </a:extLst>
          </p:cNvPr>
          <p:cNvSpPr/>
          <p:nvPr/>
        </p:nvSpPr>
        <p:spPr>
          <a:xfrm>
            <a:off x="3377977" y="3874186"/>
            <a:ext cx="2701896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Symbolic-driven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Probabilistic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Reasoning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D6AEC6-8868-6D4D-9FFD-FA881CD7E9BE}"/>
              </a:ext>
            </a:extLst>
          </p:cNvPr>
          <p:cNvSpPr/>
          <p:nvPr/>
        </p:nvSpPr>
        <p:spPr>
          <a:xfrm>
            <a:off x="3068898" y="5112811"/>
            <a:ext cx="1623888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Path-based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3292A9-1093-AB46-ADF7-C759BCAA59E9}"/>
              </a:ext>
            </a:extLst>
          </p:cNvPr>
          <p:cNvSpPr/>
          <p:nvPr/>
        </p:nvSpPr>
        <p:spPr>
          <a:xfrm>
            <a:off x="5124839" y="5112811"/>
            <a:ext cx="1662928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Graph-based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77D91EE-C930-9B44-BDCC-A8DBBBDCD0DB}"/>
              </a:ext>
            </a:extLst>
          </p:cNvPr>
          <p:cNvSpPr/>
          <p:nvPr/>
        </p:nvSpPr>
        <p:spPr>
          <a:xfrm>
            <a:off x="7039199" y="5101495"/>
            <a:ext cx="1581340" cy="70075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Matrix-based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6839C3F-AAB7-AA43-A513-992146D1B73A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7542477" y="4580933"/>
            <a:ext cx="287392" cy="5205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F08161FB-7527-0B48-9CCA-D9A323E43013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5956303" y="4580933"/>
            <a:ext cx="1586174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A952380E-17FE-D14B-8B05-0993FAD40344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flipH="1">
            <a:off x="3880842" y="4580933"/>
            <a:ext cx="3661635" cy="5318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100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ji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jie</Template>
  <TotalTime>17675</TotalTime>
  <Words>2010</Words>
  <Application>Microsoft Macintosh PowerPoint</Application>
  <PresentationFormat>全屏显示(4:3)</PresentationFormat>
  <Paragraphs>482</Paragraphs>
  <Slides>52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黑体</vt:lpstr>
      <vt:lpstr>宋体</vt:lpstr>
      <vt:lpstr>微软雅黑</vt:lpstr>
      <vt:lpstr>MS PGothic</vt:lpstr>
      <vt:lpstr>Arial</vt:lpstr>
      <vt:lpstr>Times New Roman</vt:lpstr>
      <vt:lpstr>jie</vt:lpstr>
      <vt:lpstr>Neural-Symbolic Reasoning on Knowledge Graphs</vt:lpstr>
      <vt:lpstr>PowerPoint 演示文稿</vt:lpstr>
      <vt:lpstr>Knowledge Graph Completion</vt:lpstr>
      <vt:lpstr>Knowledge Graph Completion</vt:lpstr>
      <vt:lpstr>Neural Reasoning</vt:lpstr>
      <vt:lpstr>Knowledge Graph Completion</vt:lpstr>
      <vt:lpstr>Symbolic Reasoning</vt:lpstr>
      <vt:lpstr>AMIE</vt:lpstr>
      <vt:lpstr>Knowledge Graph Completion</vt:lpstr>
      <vt:lpstr>Symbolic-driven Neural Reasoning</vt:lpstr>
      <vt:lpstr>Symbolic-driven Neural Reasoning</vt:lpstr>
      <vt:lpstr>Symbolic-driven Neural Reasoning</vt:lpstr>
      <vt:lpstr>Knowledge Graph Completion</vt:lpstr>
      <vt:lpstr>Probabilistic Reasoning</vt:lpstr>
      <vt:lpstr>Symbolic-driven Probabilistic Reasoning</vt:lpstr>
      <vt:lpstr>Neural-driven Symbolic Reasoning</vt:lpstr>
      <vt:lpstr>Knowledge Graph Completion</vt:lpstr>
      <vt:lpstr>Path-based Reasoning</vt:lpstr>
      <vt:lpstr>Path-based Reasoning (Cont.)</vt:lpstr>
      <vt:lpstr>Path-based Reasoning (Cont.)</vt:lpstr>
      <vt:lpstr>Path-based Reasoning (Cont.)</vt:lpstr>
      <vt:lpstr>Knowledge Graph Completion</vt:lpstr>
      <vt:lpstr>Graph-based Reasoning</vt:lpstr>
      <vt:lpstr>Knowledge Graph Completion</vt:lpstr>
      <vt:lpstr>Matrix-based Reasoning</vt:lpstr>
      <vt:lpstr>Matrix-based Reasoning</vt:lpstr>
      <vt:lpstr>Matrix-based Reasoning (Cont.)</vt:lpstr>
      <vt:lpstr>Matrix-based Reasoning (Cont.)</vt:lpstr>
      <vt:lpstr>Matrix-based Reasoning (Cont.)</vt:lpstr>
      <vt:lpstr>Summary of KGC</vt:lpstr>
      <vt:lpstr>Knowledge Graph Question Answering</vt:lpstr>
      <vt:lpstr>Knowledge Graph Question Answering</vt:lpstr>
      <vt:lpstr>Neural Reasoning for Single-Relation</vt:lpstr>
      <vt:lpstr>Neural Reasoning for Multi-hop Relation</vt:lpstr>
      <vt:lpstr>Neural Reasoning for Complex-logic Question</vt:lpstr>
      <vt:lpstr>Neural Reasoning for Complex-logic Question</vt:lpstr>
      <vt:lpstr>Knowledge Graph Question Answering</vt:lpstr>
      <vt:lpstr>Symbolic Reasoning</vt:lpstr>
      <vt:lpstr>Semantic Parsing</vt:lpstr>
      <vt:lpstr>Template-based Parsing</vt:lpstr>
      <vt:lpstr>Template-based Parsing (Cont.)</vt:lpstr>
      <vt:lpstr>Knowledge Graph Question Answering</vt:lpstr>
      <vt:lpstr>Neural Symbolic Reasoning</vt:lpstr>
      <vt:lpstr>Knowledge Graph Question Answering</vt:lpstr>
      <vt:lpstr>Neural-enhanced symbolic reasoning</vt:lpstr>
      <vt:lpstr>Neural-enhanced symbolic reasoning</vt:lpstr>
      <vt:lpstr>Knowledge Graph Question Answering</vt:lpstr>
      <vt:lpstr>End-to-End Path-based Reasoning</vt:lpstr>
      <vt:lpstr>End-to-end Graph-based Reasoning</vt:lpstr>
      <vt:lpstr>Summary of KGQA</vt:lpstr>
      <vt:lpstr>Future Directions</vt:lpstr>
      <vt:lpstr>Neural-Symbolic Reasoning on Knowledge Graphs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Influence Analysis and Action Prediction via Factor Graph Models</dc:title>
  <dc:creator>Jie Tang</dc:creator>
  <cp:keywords>Social Influence Analysis, social prediction, social networks</cp:keywords>
  <cp:lastModifiedBy>markwa2725</cp:lastModifiedBy>
  <cp:revision>6134</cp:revision>
  <cp:lastPrinted>2015-08-17T23:59:00Z</cp:lastPrinted>
  <dcterms:created xsi:type="dcterms:W3CDTF">2113-01-01T00:00:00Z</dcterms:created>
  <dcterms:modified xsi:type="dcterms:W3CDTF">2021-03-25T09:36:34Z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2052-10.1.0.7521</vt:lpwstr>
  </property>
</Properties>
</file>