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7" r:id="rId3"/>
    <p:sldId id="398" r:id="rId4"/>
    <p:sldId id="439" r:id="rId5"/>
    <p:sldId id="399" r:id="rId6"/>
    <p:sldId id="400" r:id="rId7"/>
    <p:sldId id="402" r:id="rId8"/>
    <p:sldId id="403" r:id="rId9"/>
    <p:sldId id="427" r:id="rId10"/>
    <p:sldId id="426" r:id="rId11"/>
    <p:sldId id="434" r:id="rId12"/>
    <p:sldId id="437" r:id="rId13"/>
    <p:sldId id="438" r:id="rId14"/>
    <p:sldId id="428" r:id="rId15"/>
    <p:sldId id="433" r:id="rId16"/>
    <p:sldId id="405" r:id="rId17"/>
    <p:sldId id="406" r:id="rId18"/>
    <p:sldId id="429" r:id="rId19"/>
    <p:sldId id="440" r:id="rId20"/>
    <p:sldId id="441" r:id="rId21"/>
    <p:sldId id="407" r:id="rId22"/>
    <p:sldId id="431" r:id="rId23"/>
    <p:sldId id="432" r:id="rId24"/>
    <p:sldId id="381" r:id="rId2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CC"/>
    <a:srgbClr val="76D6FF"/>
    <a:srgbClr val="D6D6D6"/>
    <a:srgbClr val="FFD579"/>
    <a:srgbClr val="006600"/>
    <a:srgbClr val="9D1200"/>
    <a:srgbClr val="008EF6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 autoAdjust="0"/>
    <p:restoredTop sz="97225" autoAdjust="0"/>
  </p:normalViewPr>
  <p:slideViewPr>
    <p:cSldViewPr snapToGrid="0">
      <p:cViewPr>
        <p:scale>
          <a:sx n="136" d="100"/>
          <a:sy n="136" d="100"/>
        </p:scale>
        <p:origin x="104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pPr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7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55499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51" y="531860"/>
            <a:ext cx="5829300" cy="1397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3466" y="188913"/>
            <a:ext cx="215997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588" y="188913"/>
            <a:ext cx="634218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74" y="1196975"/>
            <a:ext cx="8436219" cy="49291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73" y="1196975"/>
            <a:ext cx="414850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9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9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9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1011237"/>
            <a:ext cx="9144000" cy="7778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0">
                <a:srgbClr val="C00000">
                  <a:shade val="67500"/>
                  <a:satMod val="115000"/>
                </a:srgbClr>
              </a:gs>
              <a:gs pos="81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61" y="1196975"/>
            <a:ext cx="8436219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587" y="188913"/>
            <a:ext cx="86428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84642" y="6453188"/>
            <a:ext cx="9305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6751" y="269876"/>
            <a:ext cx="1036674" cy="1028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423160"/>
            <a:ext cx="8686800" cy="18288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MEgo2Vec: Embedding Matched Ego Networks for User Alignment Across Social </a:t>
            </a:r>
            <a:r>
              <a:rPr lang="en-US" altLang="zh-CN" sz="3600" b="1" dirty="0" smtClean="0"/>
              <a:t>Networks </a:t>
            </a:r>
            <a:endParaRPr lang="en-US" altLang="zh-CN" sz="3600" b="1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234696"/>
            <a:ext cx="7741920" cy="227076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lt"/>
                <a:ea typeface="微软雅黑" pitchFamily="34" charset="-122"/>
                <a:cs typeface="Times New Roman" pitchFamily="18" charset="0"/>
              </a:rPr>
              <a:t>Bo</a:t>
            </a:r>
            <a:r>
              <a:rPr lang="zh-CN" altLang="en-US" sz="24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+mj-lt"/>
                <a:ea typeface="微软雅黑" pitchFamily="34" charset="-122"/>
                <a:cs typeface="Times New Roman" pitchFamily="18" charset="0"/>
              </a:rPr>
              <a:t>Chen</a:t>
            </a:r>
          </a:p>
          <a:p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Computer Science Department</a:t>
            </a:r>
          </a:p>
          <a:p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Information School</a:t>
            </a:r>
          </a:p>
          <a:p>
            <a:r>
              <a:rPr lang="en-US" altLang="zh-CN" sz="2000" dirty="0" err="1" smtClean="0">
                <a:latin typeface="+mj-lt"/>
                <a:ea typeface="微软雅黑" pitchFamily="34" charset="-122"/>
                <a:cs typeface="Times New Roman" pitchFamily="18" charset="0"/>
              </a:rPr>
              <a:t>Renmin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University of China</a:t>
            </a:r>
          </a:p>
          <a:p>
            <a:pPr algn="ctr" eaLnBrk="1" hangingPunct="1"/>
            <a:endParaRPr lang="en-US" altLang="zh-CN" sz="2400" dirty="0" smtClean="0">
              <a:latin typeface="+mj-lt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690" y="6105346"/>
            <a:ext cx="8923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Collaborators: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Jing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Zhang,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Hong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Chen,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ea typeface="微软雅黑" pitchFamily="34" charset="-122"/>
                <a:cs typeface="Times New Roman" pitchFamily="18" charset="0"/>
              </a:rPr>
              <a:t>Cuiping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Li,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ea typeface="微软雅黑" pitchFamily="34" charset="-122"/>
                <a:cs typeface="Times New Roman" pitchFamily="18" charset="0"/>
              </a:rPr>
              <a:t>Guojie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Song,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ea typeface="微软雅黑" pitchFamily="34" charset="-122"/>
                <a:cs typeface="Times New Roman" pitchFamily="18" charset="0"/>
              </a:rPr>
              <a:t>Yutao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Zhang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 smtClean="0"/>
              <a:t>Social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Convolution</a:t>
            </a:r>
            <a:endParaRPr lang="en-US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397695" y="1323256"/>
            <a:ext cx="8259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Objective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leverage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neighbor’s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embeddings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and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distinguish </a:t>
            </a:r>
            <a:r>
              <a:rPr lang="en-US" altLang="zh-CN" sz="2400" dirty="0">
                <a:solidFill>
                  <a:srgbClr val="0000CC"/>
                </a:solidFill>
              </a:rPr>
              <a:t>the </a:t>
            </a:r>
            <a:r>
              <a:rPr lang="en-US" altLang="zh-CN" sz="2400" dirty="0" smtClean="0">
                <a:solidFill>
                  <a:srgbClr val="0000CC"/>
                </a:solidFill>
              </a:rPr>
              <a:t>effects </a:t>
            </a:r>
            <a:r>
              <a:rPr lang="en-US" altLang="zh-CN" sz="2400" dirty="0">
                <a:solidFill>
                  <a:srgbClr val="0000CC"/>
                </a:solidFill>
              </a:rPr>
              <a:t>from different neighbor </a:t>
            </a:r>
            <a:r>
              <a:rPr lang="en-US" altLang="zh-CN" sz="2400" dirty="0" smtClean="0">
                <a:solidFill>
                  <a:srgbClr val="0000CC"/>
                </a:solidFill>
              </a:rPr>
              <a:t>pairs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nodes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embeddings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neighbor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embeddings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convolved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embeddings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social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convolutional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model.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5" y="3406790"/>
            <a:ext cx="4564278" cy="2247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27" y="4716876"/>
            <a:ext cx="4254190" cy="778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733" y="2662084"/>
            <a:ext cx="184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1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lang="en-US" altLang="zh-CN" dirty="0" smtClean="0"/>
              <a:t> A</a:t>
            </a:r>
            <a:r>
              <a:rPr lang="en-US" dirty="0" smtClean="0"/>
              <a:t>ttention </a:t>
            </a:r>
            <a:r>
              <a:rPr lang="en-US" altLang="zh-CN" dirty="0" smtClean="0"/>
              <a:t>M</a:t>
            </a:r>
            <a:r>
              <a:rPr lang="en-US" dirty="0" smtClean="0"/>
              <a:t>echanism</a:t>
            </a:r>
            <a:r>
              <a:rPr lang="en-US" altLang="zh-CN" dirty="0" smtClean="0"/>
              <a:t>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45" y="1319362"/>
            <a:ext cx="8122909" cy="3927804"/>
          </a:xfrm>
        </p:spPr>
        <p:txBody>
          <a:bodyPr/>
          <a:lstStyle/>
          <a:p>
            <a:r>
              <a:rPr kumimoji="1" lang="en-US" altLang="zh-CN" sz="2600" i="1" dirty="0" smtClean="0"/>
              <a:t>Feature</a:t>
            </a:r>
            <a:r>
              <a:rPr kumimoji="1" lang="zh-CN" altLang="en-US" sz="2600" i="1" dirty="0" smtClean="0"/>
              <a:t> </a:t>
            </a:r>
            <a:r>
              <a:rPr kumimoji="1" lang="en-US" altLang="zh-CN" sz="2600" i="1" dirty="0" smtClean="0"/>
              <a:t>Attention</a:t>
            </a:r>
          </a:p>
          <a:p>
            <a:pPr lvl="1"/>
            <a:r>
              <a:rPr kumimoji="1" lang="en-US" altLang="zh-CN" sz="2400" dirty="0"/>
              <a:t>A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neighbor </a:t>
            </a:r>
            <a:r>
              <a:rPr kumimoji="1" lang="en-US" altLang="zh-CN" sz="2400" dirty="0" smtClean="0"/>
              <a:t>pair</a:t>
            </a:r>
            <a:r>
              <a:rPr kumimoji="1" lang="zh-CN" altLang="en-US" sz="2400" dirty="0" smtClean="0"/>
              <a:t>       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makes </a:t>
            </a:r>
            <a:r>
              <a:rPr kumimoji="1" lang="en-US" altLang="zh-CN" sz="2400" dirty="0"/>
              <a:t>more contribution on </a:t>
            </a:r>
            <a:r>
              <a:rPr kumimoji="1" lang="en-US" altLang="zh-CN" sz="2400" dirty="0" smtClean="0"/>
              <a:t>inferring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label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focal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pair</a:t>
            </a:r>
            <a:r>
              <a:rPr kumimoji="1" lang="zh-CN" altLang="en-US" sz="2400" dirty="0" smtClean="0"/>
              <a:t>              </a:t>
            </a:r>
            <a:r>
              <a:rPr kumimoji="1" lang="en-US" altLang="zh-CN" sz="2400" dirty="0" smtClean="0"/>
              <a:t>if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features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 </a:t>
            </a:r>
            <a:r>
              <a:rPr kumimoji="1" lang="en-US" altLang="zh-CN" sz="2400" dirty="0" smtClean="0"/>
              <a:t>are </a:t>
            </a:r>
            <a:r>
              <a:rPr kumimoji="1" lang="en-US" altLang="zh-CN" sz="2400" dirty="0"/>
              <a:t>more </a:t>
            </a:r>
            <a:r>
              <a:rPr kumimoji="1" lang="en-US" altLang="zh-CN" sz="2400" dirty="0" smtClean="0"/>
              <a:t>discriminative.</a:t>
            </a:r>
          </a:p>
          <a:p>
            <a:pPr lvl="1"/>
            <a:r>
              <a:rPr kumimoji="1" lang="en-US" altLang="zh-CN" sz="2400" b="1" dirty="0"/>
              <a:t>‘</a:t>
            </a:r>
            <a:r>
              <a:rPr kumimoji="1" lang="en-US" altLang="zh-CN" sz="2400" dirty="0" err="1"/>
              <a:t>Jesper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Wang’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‘Wei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Wang’</a:t>
            </a:r>
          </a:p>
          <a:p>
            <a:pPr lvl="1"/>
            <a:endParaRPr kumimoji="1" lang="en-US" altLang="zh-CN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23" y="3706786"/>
            <a:ext cx="4922520" cy="1540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5611750"/>
            <a:ext cx="2284447" cy="438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1648" y="4055712"/>
            <a:ext cx="354741" cy="29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3" y="2208742"/>
            <a:ext cx="1016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55" y="1875664"/>
            <a:ext cx="10287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24" y="2621248"/>
            <a:ext cx="1028700" cy="381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2446" y="4079271"/>
            <a:ext cx="354741" cy="29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5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lang="en-US" altLang="zh-CN" dirty="0" smtClean="0"/>
              <a:t> A</a:t>
            </a:r>
            <a:r>
              <a:rPr lang="en-US" dirty="0" smtClean="0"/>
              <a:t>ttention </a:t>
            </a:r>
            <a:r>
              <a:rPr lang="en-US" altLang="zh-CN" dirty="0" smtClean="0"/>
              <a:t>M</a:t>
            </a:r>
            <a:r>
              <a:rPr lang="en-US" dirty="0" smtClean="0"/>
              <a:t>echanism</a:t>
            </a:r>
            <a:r>
              <a:rPr lang="en-US" altLang="zh-CN" dirty="0" smtClean="0"/>
              <a:t>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45" y="1319362"/>
            <a:ext cx="8122909" cy="3927804"/>
          </a:xfrm>
        </p:spPr>
        <p:txBody>
          <a:bodyPr/>
          <a:lstStyle/>
          <a:p>
            <a:r>
              <a:rPr kumimoji="1" lang="en-US" altLang="zh-CN" sz="2600" i="1" dirty="0" smtClean="0"/>
              <a:t>Difference</a:t>
            </a:r>
            <a:r>
              <a:rPr kumimoji="1" lang="zh-CN" altLang="en-US" sz="2600" i="1" dirty="0" smtClean="0"/>
              <a:t> </a:t>
            </a:r>
            <a:r>
              <a:rPr kumimoji="1" lang="en-US" altLang="zh-CN" sz="2600" i="1" dirty="0" smtClean="0"/>
              <a:t>Attention</a:t>
            </a:r>
          </a:p>
          <a:p>
            <a:pPr lvl="1"/>
            <a:r>
              <a:rPr kumimoji="1" lang="en-US" altLang="zh-CN" sz="2400" dirty="0" smtClean="0"/>
              <a:t>A </a:t>
            </a:r>
            <a:r>
              <a:rPr kumimoji="1" lang="en-US" altLang="zh-CN" sz="2400" dirty="0"/>
              <a:t>neighbor pair 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 </a:t>
            </a:r>
            <a:r>
              <a:rPr kumimoji="1" lang="en-US" altLang="zh-CN" sz="2400" dirty="0" smtClean="0"/>
              <a:t>takes </a:t>
            </a:r>
            <a:r>
              <a:rPr kumimoji="1" lang="en-US" altLang="zh-CN" sz="2400" dirty="0"/>
              <a:t>a more important role on predicting the label of 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if </a:t>
            </a:r>
            <a:r>
              <a:rPr kumimoji="1" lang="en-US" altLang="zh-CN" sz="2400" dirty="0"/>
              <a:t>the two neighbors </a:t>
            </a:r>
            <a:r>
              <a:rPr kumimoji="1" lang="en-US" altLang="zh-CN" sz="2400" dirty="0" smtClean="0"/>
              <a:t>are </a:t>
            </a:r>
            <a:r>
              <a:rPr kumimoji="1" lang="en-US" altLang="zh-CN" sz="2400" dirty="0"/>
              <a:t>more similar to each other. </a:t>
            </a:r>
          </a:p>
          <a:p>
            <a:pPr lvl="1"/>
            <a:endParaRPr kumimoji="1" lang="en-US" altLang="zh-CN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92" y="3600018"/>
            <a:ext cx="4922520" cy="1540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4559" y="3774947"/>
            <a:ext cx="824748" cy="289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52" y="2181030"/>
            <a:ext cx="10160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52" y="5719901"/>
            <a:ext cx="2424108" cy="399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52" y="1829621"/>
            <a:ext cx="1028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6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lang="en-US" altLang="zh-CN" dirty="0" smtClean="0"/>
              <a:t> A</a:t>
            </a:r>
            <a:r>
              <a:rPr lang="en-US" dirty="0" smtClean="0"/>
              <a:t>ttention </a:t>
            </a:r>
            <a:r>
              <a:rPr lang="en-US" altLang="zh-CN" dirty="0" smtClean="0"/>
              <a:t>M</a:t>
            </a:r>
            <a:r>
              <a:rPr lang="en-US" dirty="0" smtClean="0"/>
              <a:t>echanism</a:t>
            </a:r>
            <a:r>
              <a:rPr lang="en-US" altLang="zh-CN" dirty="0" smtClean="0"/>
              <a:t>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45" y="1319362"/>
            <a:ext cx="8731155" cy="3927804"/>
          </a:xfrm>
        </p:spPr>
        <p:txBody>
          <a:bodyPr/>
          <a:lstStyle/>
          <a:p>
            <a:r>
              <a:rPr kumimoji="1" lang="en-US" altLang="zh-CN" sz="2600" i="1" dirty="0" smtClean="0"/>
              <a:t>Relation</a:t>
            </a:r>
            <a:r>
              <a:rPr kumimoji="1" lang="zh-CN" altLang="en-US" sz="2600" i="1" dirty="0" smtClean="0"/>
              <a:t> </a:t>
            </a:r>
            <a:r>
              <a:rPr kumimoji="1" lang="en-US" altLang="zh-CN" sz="2600" i="1" dirty="0" smtClean="0"/>
              <a:t>Attention</a:t>
            </a:r>
          </a:p>
          <a:p>
            <a:pPr lvl="1"/>
            <a:r>
              <a:rPr kumimoji="1" lang="en-US" altLang="zh-CN" sz="2400" dirty="0"/>
              <a:t>A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neighbor </a:t>
            </a:r>
            <a:r>
              <a:rPr kumimoji="1" lang="en-US" altLang="zh-CN" sz="2400" dirty="0" smtClean="0"/>
              <a:t>pair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takes </a:t>
            </a:r>
            <a:r>
              <a:rPr kumimoji="1" lang="en-US" altLang="zh-CN" sz="2400" dirty="0"/>
              <a:t>more </a:t>
            </a:r>
            <a:r>
              <a:rPr kumimoji="1" lang="en-US" altLang="zh-CN" sz="2400" dirty="0" smtClean="0"/>
              <a:t>effects </a:t>
            </a:r>
            <a:r>
              <a:rPr kumimoji="1" lang="en-US" altLang="zh-CN" sz="2400" dirty="0"/>
              <a:t>on </a:t>
            </a:r>
            <a:r>
              <a:rPr kumimoji="1" lang="en-US" altLang="zh-CN" sz="2400" dirty="0" smtClean="0"/>
              <a:t>determining </a:t>
            </a:r>
            <a:r>
              <a:rPr kumimoji="1" lang="en-US" altLang="zh-CN" sz="2400" dirty="0"/>
              <a:t>the label of 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if </a:t>
            </a:r>
            <a:r>
              <a:rPr kumimoji="1" lang="en-US" altLang="zh-CN" sz="2400" dirty="0"/>
              <a:t>the relationship between </a:t>
            </a:r>
            <a:r>
              <a:rPr kumimoji="1" lang="en-US" altLang="zh-CN" sz="2400" dirty="0" smtClean="0"/>
              <a:t>user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G</a:t>
            </a:r>
            <a:r>
              <a:rPr kumimoji="1" lang="en-US" altLang="zh-CN" sz="2400" baseline="-25000" dirty="0" err="1" smtClean="0"/>
              <a:t>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share </a:t>
            </a:r>
            <a:r>
              <a:rPr kumimoji="1" lang="en-US" altLang="zh-CN" sz="2400" dirty="0"/>
              <a:t>the same semantics </a:t>
            </a:r>
            <a:r>
              <a:rPr kumimoji="1" lang="en-US" altLang="zh-CN" sz="2400" dirty="0" smtClean="0"/>
              <a:t>with the relationship </a:t>
            </a:r>
            <a:r>
              <a:rPr kumimoji="1" lang="en-US" altLang="zh-CN" sz="2400" dirty="0"/>
              <a:t>between user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and </a:t>
            </a:r>
            <a:r>
              <a:rPr kumimoji="1" lang="zh-CN" altLang="en-US" sz="2400" dirty="0" smtClean="0"/>
              <a:t>      </a:t>
            </a:r>
            <a:r>
              <a:rPr kumimoji="1" lang="en-US" altLang="zh-CN" sz="2400" dirty="0" smtClean="0"/>
              <a:t>in </a:t>
            </a:r>
            <a:r>
              <a:rPr kumimoji="1" lang="en-US" altLang="zh-CN" sz="2400" dirty="0"/>
              <a:t>G</a:t>
            </a:r>
            <a:r>
              <a:rPr kumimoji="1" lang="en-US" altLang="zh-CN" sz="2400" baseline="-25000" dirty="0"/>
              <a:t>t</a:t>
            </a:r>
            <a:r>
              <a:rPr kumimoji="1" lang="en-US" altLang="zh-CN" sz="2400" dirty="0"/>
              <a:t> . </a:t>
            </a:r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41" y="3526216"/>
            <a:ext cx="4922520" cy="1540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99192" y="4315395"/>
            <a:ext cx="80772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6" y="2186277"/>
            <a:ext cx="10160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6" y="1870416"/>
            <a:ext cx="10287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93" y="5395913"/>
            <a:ext cx="3790785" cy="379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71" y="2317387"/>
            <a:ext cx="3556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41" y="2633635"/>
            <a:ext cx="3683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7" y="2983718"/>
            <a:ext cx="386890" cy="361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46" y="2964647"/>
            <a:ext cx="3429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216" y="6099310"/>
            <a:ext cx="5775960" cy="458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0094" y="6060648"/>
            <a:ext cx="5792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600" i="1" dirty="0" smtClean="0"/>
              <a:t>United</a:t>
            </a:r>
            <a:r>
              <a:rPr lang="zh-CN" altLang="en-US" sz="2600" i="1" dirty="0" smtClean="0"/>
              <a:t> </a:t>
            </a:r>
            <a:r>
              <a:rPr lang="en-US" altLang="zh-CN" sz="2600" i="1" dirty="0" smtClean="0"/>
              <a:t>attention</a:t>
            </a:r>
            <a:r>
              <a:rPr lang="zh-CN" altLang="en-US" sz="2600" i="1" dirty="0" smtClean="0"/>
              <a:t>  </a:t>
            </a:r>
            <a:endParaRPr lang="en-US" sz="2600" i="1" dirty="0"/>
          </a:p>
        </p:txBody>
      </p:sp>
      <p:sp>
        <p:nvSpPr>
          <p:cNvPr id="16" name="Rectangle 15"/>
          <p:cNvSpPr/>
          <p:nvPr/>
        </p:nvSpPr>
        <p:spPr>
          <a:xfrm>
            <a:off x="5766786" y="4315395"/>
            <a:ext cx="80772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/>
              <a:t>Structure Embedding </a:t>
            </a:r>
          </a:p>
        </p:txBody>
      </p:sp>
      <p:sp>
        <p:nvSpPr>
          <p:cNvPr id="6" name="矩形 5"/>
          <p:cNvSpPr/>
          <p:nvPr/>
        </p:nvSpPr>
        <p:spPr>
          <a:xfrm>
            <a:off x="397695" y="1323256"/>
            <a:ext cx="8259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Objective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Make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the neighbor pairs with similar structural roles in different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matched ego networks being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positioned similarly in the embedding vectors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Adjacency matrix </a:t>
            </a:r>
            <a:endParaRPr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embedding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graph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normalization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+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CNN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model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0" y="3855828"/>
            <a:ext cx="6599947" cy="1925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2350" y="2523585"/>
            <a:ext cx="1285089" cy="871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64944" y="6020200"/>
            <a:ext cx="752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Rank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neighbor pairs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according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their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similarities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the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focal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pair.</a:t>
            </a:r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10" name="右箭头 9"/>
          <p:cNvSpPr/>
          <p:nvPr/>
        </p:nvSpPr>
        <p:spPr>
          <a:xfrm rot="16200000">
            <a:off x="4625140" y="5730615"/>
            <a:ext cx="189571" cy="38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 smtClean="0"/>
              <a:t>Objective Function</a:t>
            </a:r>
            <a:endParaRPr lang="en-US" altLang="zh-C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130"/>
            <a:ext cx="9144000" cy="2498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70" y="5249347"/>
            <a:ext cx="4970501" cy="935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20753" y="3074894"/>
            <a:ext cx="2223247" cy="806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3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87" y="161916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Datasets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6" y="1330584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T</a:t>
            </a:r>
            <a:r>
              <a:rPr lang="en-US" sz="2400" dirty="0" smtClean="0">
                <a:solidFill>
                  <a:srgbClr val="0000CC"/>
                </a:solidFill>
              </a:rPr>
              <a:t>hree </a:t>
            </a:r>
            <a:r>
              <a:rPr lang="en-US" sz="2400" dirty="0">
                <a:solidFill>
                  <a:srgbClr val="0000CC"/>
                </a:solidFill>
              </a:rPr>
              <a:t>Academia networks and two SNS networks. </a:t>
            </a:r>
          </a:p>
          <a:p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36" y="2078344"/>
            <a:ext cx="6770673" cy="2342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06" y="4617324"/>
            <a:ext cx="80933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Data. </a:t>
            </a:r>
            <a:r>
              <a:rPr lang="en-US" sz="2000" dirty="0"/>
              <a:t>We keep the ratio between positive and negative in- stances as about 1:10 and collect 33,981, 34,060 and 35,080 instances for </a:t>
            </a:r>
            <a:r>
              <a:rPr lang="en-US" sz="2000" dirty="0" err="1">
                <a:solidFill>
                  <a:srgbClr val="0000CC"/>
                </a:solidFill>
              </a:rPr>
              <a:t>Aminer</a:t>
            </a:r>
            <a:r>
              <a:rPr lang="en-US" sz="2000" dirty="0">
                <a:solidFill>
                  <a:srgbClr val="0000CC"/>
                </a:solidFill>
              </a:rPr>
              <a:t>-LinkedIn, </a:t>
            </a:r>
            <a:r>
              <a:rPr lang="en-US" sz="2000" dirty="0" err="1">
                <a:solidFill>
                  <a:srgbClr val="0000CC"/>
                </a:solidFill>
              </a:rPr>
              <a:t>Aminer-VideoLectures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00CC"/>
                </a:solidFill>
              </a:rPr>
              <a:t> Twitter-</a:t>
            </a:r>
            <a:r>
              <a:rPr lang="en-US" sz="2000" dirty="0" err="1">
                <a:solidFill>
                  <a:srgbClr val="0000CC"/>
                </a:solidFill>
              </a:rPr>
              <a:t>MySpace</a:t>
            </a:r>
            <a:r>
              <a:rPr lang="en-US" sz="2000" dirty="0"/>
              <a:t> respectively. 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53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Alignment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700" y="52578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F1, MEgo2Vec achieve </a:t>
            </a:r>
            <a:r>
              <a:rPr lang="en-US" dirty="0"/>
              <a:t>about +3.12-30.57% </a:t>
            </a:r>
            <a:r>
              <a:rPr lang="en-US" dirty="0" smtClean="0"/>
              <a:t>improvement over all the baseline methods.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9" y="1333500"/>
            <a:ext cx="848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8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" y="1432560"/>
            <a:ext cx="6997700" cy="472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03400" y="1612900"/>
            <a:ext cx="2159000" cy="3467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0607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65400" y="29168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Char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17366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056213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mtClean="0"/>
              <a:t>Multi-View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97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" y="1483360"/>
            <a:ext cx="6997700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5900" y="2184400"/>
            <a:ext cx="3314700" cy="292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0" y="1008558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Neighbors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25900" y="2006600"/>
            <a:ext cx="1651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21250" y="2006600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64200" y="1959689"/>
            <a:ext cx="12700" cy="363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04050" y="2006600"/>
            <a:ext cx="173740" cy="18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8795" y="1576169"/>
            <a:ext cx="432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Difference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Relation		</a:t>
            </a:r>
            <a:r>
              <a:rPr lang="zh-CN" altLang="en-US" dirty="0" smtClean="0"/>
              <a:t> 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318011" y="2167909"/>
            <a:ext cx="239" cy="21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2600" y="1676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United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027" y="-259008"/>
            <a:ext cx="8436219" cy="168004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Motivation</a:t>
            </a:r>
            <a:endParaRPr lang="zh-CN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Screen Shot 2015-07-08 at 2.0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36" y="2683290"/>
            <a:ext cx="3438981" cy="2463679"/>
          </a:xfrm>
          <a:prstGeom prst="rect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23719" y="2336084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smtClean="0"/>
              <a:t>Wikipedia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0" y="2778443"/>
            <a:ext cx="2804330" cy="261681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480" y="2382228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smtClean="0"/>
              <a:t>Homepage</a:t>
            </a:r>
            <a:endParaRPr lang="en-US" altLang="zh-CN" dirty="0"/>
          </a:p>
        </p:txBody>
      </p:sp>
      <p:pic>
        <p:nvPicPr>
          <p:cNvPr id="9" name="图片 8" descr="Screen Shot 2015-07-08 at 1.56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14" y="3575732"/>
            <a:ext cx="3042326" cy="297739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26558" y="3211339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smtClean="0"/>
              <a:t>LinkedIn</a:t>
            </a:r>
            <a:endParaRPr lang="en-US" altLang="zh-CN" dirty="0"/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40" y="4016124"/>
            <a:ext cx="3713937" cy="24524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14352" y="3640183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err="1" smtClean="0"/>
              <a:t>AMiner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46860" y="1213419"/>
            <a:ext cx="8504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User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profiles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distributed</a:t>
            </a:r>
            <a:r>
              <a:rPr kumimoji="1" lang="mr-IN" altLang="zh-CN" sz="2000" dirty="0" smtClean="0"/>
              <a:t>…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We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align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across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networks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benefit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link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prediction,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social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recommendation,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information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diffusion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8579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" y="1432560"/>
            <a:ext cx="6997700" cy="472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93458" y="1955800"/>
            <a:ext cx="910742" cy="314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7900" y="1072058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mtClean="0"/>
              <a:t>Structure</a:t>
            </a:r>
            <a:r>
              <a:rPr lang="zh-CN" altLang="en-US" smtClean="0"/>
              <a:t> </a:t>
            </a:r>
            <a:r>
              <a:rPr lang="en-US" altLang="zh-CN" dirty="0" err="1" smtClean="0"/>
              <a:t>Embeddings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1500" y="2781300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Final</a:t>
            </a:r>
          </a:p>
          <a:p>
            <a:pPr algn="ctr"/>
            <a:r>
              <a:rPr lang="en-US" altLang="zh-CN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6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87" y="157179"/>
            <a:ext cx="8642838" cy="792162"/>
          </a:xfrm>
        </p:spPr>
        <p:txBody>
          <a:bodyPr/>
          <a:lstStyle/>
          <a:p>
            <a:r>
              <a:rPr lang="en-US" dirty="0" smtClean="0"/>
              <a:t>Case </a:t>
            </a:r>
            <a:r>
              <a:rPr lang="en-US" altLang="zh-CN" dirty="0"/>
              <a:t>S</a:t>
            </a:r>
            <a:r>
              <a:rPr lang="en-US" dirty="0" smtClean="0"/>
              <a:t>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4700" y="1389770"/>
            <a:ext cx="74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700" y="2311063"/>
            <a:ext cx="83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5" y="1174624"/>
            <a:ext cx="4655076" cy="53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87" y="157179"/>
            <a:ext cx="8642838" cy="792162"/>
          </a:xfrm>
        </p:spPr>
        <p:txBody>
          <a:bodyPr/>
          <a:lstStyle/>
          <a:p>
            <a:r>
              <a:rPr lang="en-US" sz="2800" dirty="0" smtClean="0"/>
              <a:t>Case 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tudy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Structure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Embedding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Component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4700" y="1389770"/>
            <a:ext cx="74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700" y="2311063"/>
            <a:ext cx="83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6" y="1866900"/>
            <a:ext cx="8356600" cy="3810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40000" y="3401557"/>
            <a:ext cx="4838700" cy="1614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79700" y="2578100"/>
            <a:ext cx="355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2608828"/>
            <a:ext cx="533400" cy="229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61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We propose a </a:t>
            </a:r>
            <a:r>
              <a:rPr lang="en-US" altLang="zh-CN" sz="2600" dirty="0"/>
              <a:t>novel </a:t>
            </a:r>
            <a:r>
              <a:rPr lang="en-US" altLang="zh-CN" sz="2600" dirty="0">
                <a:solidFill>
                  <a:srgbClr val="C00000"/>
                </a:solidFill>
              </a:rPr>
              <a:t>graph neural network model</a:t>
            </a:r>
            <a:r>
              <a:rPr lang="en-US" altLang="zh-CN" sz="2600" dirty="0"/>
              <a:t>, to formalize our problem as a </a:t>
            </a:r>
            <a:r>
              <a:rPr lang="en-US" altLang="zh-CN" sz="2600" dirty="0" smtClean="0"/>
              <a:t>united optimization </a:t>
            </a:r>
            <a:r>
              <a:rPr lang="en-US" altLang="zh-CN" sz="2600" dirty="0"/>
              <a:t>framework. </a:t>
            </a:r>
          </a:p>
          <a:p>
            <a:r>
              <a:rPr lang="en-US" altLang="zh-CN" sz="2600" dirty="0"/>
              <a:t>The </a:t>
            </a:r>
            <a:r>
              <a:rPr lang="en-US" altLang="zh-CN" sz="2600" dirty="0">
                <a:solidFill>
                  <a:srgbClr val="C00000"/>
                </a:solidFill>
              </a:rPr>
              <a:t>multi-view node embedding </a:t>
            </a:r>
            <a:r>
              <a:rPr lang="en-US" altLang="zh-CN" sz="2600" dirty="0"/>
              <a:t>can model the literal and semantic characteristics of </a:t>
            </a:r>
            <a:r>
              <a:rPr lang="en-US" altLang="zh-CN" sz="2600" dirty="0" smtClean="0"/>
              <a:t>different </a:t>
            </a:r>
            <a:r>
              <a:rPr lang="en-US" altLang="zh-CN" sz="2600" dirty="0"/>
              <a:t>attributes unitedly; </a:t>
            </a:r>
            <a:endParaRPr lang="en-US" altLang="zh-CN" sz="2600" dirty="0" smtClean="0"/>
          </a:p>
          <a:p>
            <a:r>
              <a:rPr lang="en-US" altLang="zh-CN" sz="2600" dirty="0"/>
              <a:t>T</a:t>
            </a:r>
            <a:r>
              <a:rPr lang="en-US" altLang="zh-CN" sz="2600" dirty="0" smtClean="0"/>
              <a:t>he </a:t>
            </a:r>
            <a:r>
              <a:rPr lang="en-US" altLang="zh-CN" sz="2600" dirty="0">
                <a:solidFill>
                  <a:srgbClr val="C00000"/>
                </a:solidFill>
              </a:rPr>
              <a:t>attention mechanism </a:t>
            </a:r>
            <a:r>
              <a:rPr lang="en-US" altLang="zh-CN" sz="2600" dirty="0"/>
              <a:t>can distinguish the </a:t>
            </a:r>
            <a:r>
              <a:rPr lang="en-US" altLang="zh-CN" sz="2600" dirty="0" smtClean="0"/>
              <a:t>effects </a:t>
            </a:r>
            <a:r>
              <a:rPr lang="en-US" altLang="zh-CN" sz="2600" dirty="0"/>
              <a:t>of </a:t>
            </a:r>
            <a:r>
              <a:rPr lang="en-US" altLang="zh-CN" sz="2600" dirty="0" smtClean="0"/>
              <a:t>different </a:t>
            </a:r>
            <a:r>
              <a:rPr lang="en-US" altLang="zh-CN" sz="2600" dirty="0"/>
              <a:t>neighbors to alleviate error </a:t>
            </a:r>
            <a:r>
              <a:rPr lang="en-US" altLang="zh-CN" sz="2600" dirty="0" smtClean="0"/>
              <a:t>propagations;</a:t>
            </a:r>
          </a:p>
          <a:p>
            <a:r>
              <a:rPr lang="en-US" altLang="zh-CN" sz="2600" dirty="0" smtClean="0"/>
              <a:t>The </a:t>
            </a:r>
            <a:r>
              <a:rPr lang="en-US" altLang="zh-CN" sz="2600" dirty="0" smtClean="0">
                <a:solidFill>
                  <a:srgbClr val="C00000"/>
                </a:solidFill>
              </a:rPr>
              <a:t>structure embedding </a:t>
            </a:r>
            <a:r>
              <a:rPr lang="en-US" altLang="zh-CN" sz="2600" dirty="0"/>
              <a:t>can capture the </a:t>
            </a:r>
            <a:r>
              <a:rPr lang="en-US" altLang="zh-CN" sz="2600" dirty="0" smtClean="0"/>
              <a:t>influence </a:t>
            </a:r>
            <a:r>
              <a:rPr lang="en-US" altLang="zh-CN" sz="2600" dirty="0"/>
              <a:t>of </a:t>
            </a:r>
            <a:r>
              <a:rPr lang="en-US" altLang="zh-CN" sz="2600" dirty="0" smtClean="0"/>
              <a:t>different </a:t>
            </a:r>
            <a:r>
              <a:rPr lang="en-US" altLang="zh-CN" sz="2600" dirty="0"/>
              <a:t>topologies. </a:t>
            </a:r>
          </a:p>
        </p:txBody>
      </p:sp>
    </p:spTree>
    <p:extLst>
      <p:ext uri="{BB962C8B-B14F-4D97-AF65-F5344CB8AC3E}">
        <p14:creationId xmlns:p14="http://schemas.microsoft.com/office/powerpoint/2010/main" val="104180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6701" y="2823599"/>
            <a:ext cx="8763000" cy="327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62" dirty="0">
                <a:sym typeface="Wingdings" pitchFamily="2" charset="2"/>
              </a:rPr>
              <a:t>Thank you</a:t>
            </a:r>
            <a:r>
              <a:rPr lang="zh-CN" altLang="en-US" sz="4062" dirty="0" smtClean="0">
                <a:sym typeface="Wingdings" pitchFamily="2" charset="2"/>
              </a:rPr>
              <a:t>！</a:t>
            </a:r>
            <a:endParaRPr lang="en-US" altLang="zh-CN" sz="4062" dirty="0" smtClean="0">
              <a:sym typeface="Wingdings" pitchFamily="2" charset="2"/>
            </a:endParaRPr>
          </a:p>
          <a:p>
            <a:pPr algn="ctr">
              <a:spcBef>
                <a:spcPct val="50000"/>
              </a:spcBef>
            </a:pPr>
            <a:endParaRPr lang="en-US" altLang="zh-CN" sz="4062" dirty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endParaRPr lang="en-US" altLang="zh-CN" sz="2000" b="1" dirty="0" smtClean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r>
              <a:rPr lang="en-US" altLang="zh-CN" sz="2400" dirty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400" dirty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de-DE" altLang="zh-CN" sz="2215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578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4598" y="1469949"/>
            <a:ext cx="737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General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solution: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neighbor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pairs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1" y="2663736"/>
            <a:ext cx="5379683" cy="27713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933700" y="4140200"/>
            <a:ext cx="10160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72100" y="4140200"/>
            <a:ext cx="15748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41700" y="3136901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04782" y="3136900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1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896" y="1425575"/>
            <a:ext cx="8436219" cy="24606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How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to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unitedly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model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profile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similarity?</a:t>
            </a:r>
            <a:endParaRPr lang="en-US" altLang="zh-CN" sz="2400" dirty="0">
              <a:solidFill>
                <a:srgbClr val="0000CC"/>
              </a:solidFill>
              <a:latin typeface="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Name</a:t>
            </a:r>
            <a:r>
              <a:rPr lang="en-US" altLang="zh-CN" sz="2400" dirty="0">
                <a:latin typeface=""/>
              </a:rPr>
              <a:t>: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 err="1">
                <a:latin typeface=""/>
              </a:rPr>
              <a:t>Jaro</a:t>
            </a:r>
            <a:r>
              <a:rPr lang="en-US" altLang="zh-CN" sz="2400" dirty="0">
                <a:latin typeface=""/>
              </a:rPr>
              <a:t>-Winkler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distance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dirty="0">
                <a:latin typeface=""/>
              </a:rPr>
              <a:t>Self-description: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TF-IDF based cosine </a:t>
            </a:r>
            <a:r>
              <a:rPr lang="en-US" altLang="zh-CN" sz="2400" dirty="0" smtClean="0">
                <a:latin typeface=""/>
              </a:rPr>
              <a:t>similarity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Cannot </a:t>
            </a:r>
            <a:r>
              <a:rPr lang="en-US" altLang="zh-CN" sz="2400" dirty="0">
                <a:latin typeface=""/>
              </a:rPr>
              <a:t>capture the semantics of different literal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strings</a:t>
            </a:r>
            <a:r>
              <a:rPr lang="en-US" altLang="zh-CN" sz="2400" dirty="0" smtClean="0">
                <a:latin typeface=""/>
              </a:rPr>
              <a:t>.</a:t>
            </a:r>
          </a:p>
          <a:p>
            <a:pPr marL="914400" lvl="1" indent="-457200">
              <a:buFont typeface="Arial" charset="0"/>
              <a:buChar char="•"/>
            </a:pPr>
            <a:endParaRPr lang="en-US" altLang="zh-CN" sz="2400" dirty="0">
              <a:latin typeface=""/>
            </a:endParaRPr>
          </a:p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unified </a:t>
            </a:r>
            <a:r>
              <a:rPr lang="en-US" altLang="zh-CN" sz="2400" dirty="0"/>
              <a:t>way with little effort of feature </a:t>
            </a:r>
            <a:r>
              <a:rPr lang="en-US" altLang="zh-CN" sz="2400" dirty="0" smtClean="0"/>
              <a:t>engineering </a:t>
            </a:r>
            <a:r>
              <a:rPr lang="en-US" altLang="zh-CN" sz="2400" dirty="0"/>
              <a:t>to better represent different profile attributes is worth </a:t>
            </a:r>
            <a:r>
              <a:rPr lang="en-US" altLang="zh-CN" sz="2400" dirty="0" smtClean="0"/>
              <a:t>studying</a:t>
            </a:r>
            <a:r>
              <a:rPr lang="en-US" altLang="zh-CN" sz="2400" dirty="0"/>
              <a:t>.</a:t>
            </a:r>
          </a:p>
          <a:p>
            <a:pPr marL="514350" indent="-457200">
              <a:buFont typeface="Arial" charset="0"/>
              <a:buChar char="•"/>
            </a:pPr>
            <a:endParaRPr lang="en-US" altLang="zh-CN" dirty="0">
              <a:latin typeface=""/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zh-CN" sz="2000" dirty="0">
              <a:latin typeface="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53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1" name="TextBox 49"/>
          <p:cNvSpPr txBox="1"/>
          <p:nvPr/>
        </p:nvSpPr>
        <p:spPr>
          <a:xfrm>
            <a:off x="526310" y="1394812"/>
            <a:ext cx="8091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CC"/>
                </a:solidFill>
                <a:latin typeface="Helvetica" charset="0"/>
              </a:rPr>
              <a:t>How </a:t>
            </a:r>
            <a:r>
              <a:rPr lang="en-US" altLang="zh-CN" sz="2400" dirty="0">
                <a:solidFill>
                  <a:srgbClr val="0000CC"/>
                </a:solidFill>
                <a:latin typeface="Helvetica" charset="0"/>
              </a:rPr>
              <a:t>to deal with diverse neighbors in </a:t>
            </a:r>
            <a:r>
              <a:rPr lang="en-US" altLang="zh-CN" sz="2400" dirty="0" smtClean="0">
                <a:solidFill>
                  <a:srgbClr val="0000CC"/>
                </a:solidFill>
                <a:latin typeface="Helvetica" charset="0"/>
              </a:rPr>
              <a:t>different </a:t>
            </a:r>
            <a:r>
              <a:rPr lang="en-US" altLang="zh-CN" sz="2400" dirty="0">
                <a:solidFill>
                  <a:srgbClr val="0000CC"/>
                </a:solidFill>
                <a:latin typeface="Helvetica" charset="0"/>
              </a:rPr>
              <a:t>social networks? 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-71540" y="5462008"/>
            <a:ext cx="8858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/>
              <a:t>Leveraging </a:t>
            </a:r>
            <a:r>
              <a:rPr lang="en-US" altLang="zh-CN" sz="2000" dirty="0"/>
              <a:t>all neighbors’ information without </a:t>
            </a:r>
            <a:r>
              <a:rPr lang="en-US" altLang="zh-CN" sz="2000" dirty="0" smtClean="0"/>
              <a:t>distinction </a:t>
            </a:r>
            <a:r>
              <a:rPr lang="en-US" altLang="zh-CN" sz="2000" dirty="0"/>
              <a:t>may contrarily bring in additional noise.</a:t>
            </a:r>
          </a:p>
          <a:p>
            <a:endParaRPr kumimoji="1" lang="zh-CN" altLang="en-US" sz="2000" dirty="0"/>
          </a:p>
        </p:txBody>
      </p:sp>
      <p:pic>
        <p:nvPicPr>
          <p:cNvPr id="1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3" y="2352691"/>
            <a:ext cx="5379683" cy="277135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69882" y="2846181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07782" y="2882900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30500" y="4495800"/>
            <a:ext cx="1170982" cy="520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4273" y="4443522"/>
            <a:ext cx="1170982" cy="520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2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TextBox 49"/>
          <p:cNvSpPr txBox="1"/>
          <p:nvPr/>
        </p:nvSpPr>
        <p:spPr>
          <a:xfrm>
            <a:off x="509532" y="1472213"/>
            <a:ext cx="809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"/>
              </a:rPr>
              <a:t>How to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incorporate </a:t>
            </a:r>
            <a:r>
              <a:rPr lang="en-US" altLang="zh-CN" sz="2400" dirty="0">
                <a:solidFill>
                  <a:srgbClr val="0000CC"/>
                </a:solidFill>
                <a:latin typeface=""/>
              </a:rPr>
              <a:t>the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influence </a:t>
            </a:r>
            <a:r>
              <a:rPr lang="en-US" altLang="zh-CN" sz="2400" dirty="0">
                <a:solidFill>
                  <a:srgbClr val="0000CC"/>
                </a:solidFill>
                <a:latin typeface=""/>
              </a:rPr>
              <a:t>of network topologies?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77" y="1996584"/>
            <a:ext cx="5379683" cy="27713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232" y="4993786"/>
            <a:ext cx="8256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"/>
              </a:rPr>
              <a:t>The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linkage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between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zh-CN" altLang="en-US" dirty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the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linkage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between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reduce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the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possibility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that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is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wrongly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matched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to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en-US" altLang="zh-CN" dirty="0" smtClean="0">
                <a:latin typeface=""/>
              </a:rPr>
              <a:t>,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is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wrongly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matched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to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en-US" altLang="zh-CN" dirty="0" smtClean="0">
                <a:latin typeface=""/>
              </a:rPr>
              <a:t>.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6982" y="2502496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282" y="2527896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4964" y="2477096"/>
            <a:ext cx="961163" cy="1010235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5719" y="2286000"/>
            <a:ext cx="1084981" cy="1183853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5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91109" y="2886203"/>
            <a:ext cx="8026400" cy="528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3" name="椭圆 3"/>
          <p:cNvSpPr/>
          <p:nvPr/>
        </p:nvSpPr>
        <p:spPr>
          <a:xfrm>
            <a:off x="1771176" y="3071117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87" y="3139045"/>
            <a:ext cx="256878" cy="308251"/>
          </a:xfrm>
          <a:prstGeom prst="rect">
            <a:avLst/>
          </a:prstGeom>
          <a:noFill/>
        </p:spPr>
      </p:pic>
      <p:sp>
        <p:nvSpPr>
          <p:cNvPr id="275" name="椭圆 5"/>
          <p:cNvSpPr/>
          <p:nvPr/>
        </p:nvSpPr>
        <p:spPr>
          <a:xfrm>
            <a:off x="1204516" y="2331368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椭圆 6"/>
          <p:cNvSpPr/>
          <p:nvPr/>
        </p:nvSpPr>
        <p:spPr>
          <a:xfrm>
            <a:off x="2348368" y="2334449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椭圆 7"/>
          <p:cNvSpPr/>
          <p:nvPr/>
        </p:nvSpPr>
        <p:spPr>
          <a:xfrm>
            <a:off x="2313862" y="3873171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椭圆 8"/>
          <p:cNvSpPr/>
          <p:nvPr/>
        </p:nvSpPr>
        <p:spPr>
          <a:xfrm>
            <a:off x="1237386" y="3848404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椭圆 9"/>
          <p:cNvSpPr/>
          <p:nvPr/>
        </p:nvSpPr>
        <p:spPr>
          <a:xfrm>
            <a:off x="3670141" y="3137712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10"/>
          <p:cNvSpPr/>
          <p:nvPr/>
        </p:nvSpPr>
        <p:spPr>
          <a:xfrm>
            <a:off x="3125428" y="2365876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椭圆 11"/>
          <p:cNvSpPr/>
          <p:nvPr/>
        </p:nvSpPr>
        <p:spPr>
          <a:xfrm>
            <a:off x="4243913" y="2374195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椭圆 12"/>
          <p:cNvSpPr/>
          <p:nvPr/>
        </p:nvSpPr>
        <p:spPr>
          <a:xfrm>
            <a:off x="3668274" y="3875616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30" y="2437541"/>
            <a:ext cx="263017" cy="287485"/>
          </a:xfrm>
          <a:prstGeom prst="rect">
            <a:avLst/>
          </a:prstGeom>
          <a:noFill/>
        </p:spPr>
      </p:pic>
      <p:pic>
        <p:nvPicPr>
          <p:cNvPr id="28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961" y="2420502"/>
            <a:ext cx="244667" cy="287485"/>
          </a:xfrm>
          <a:prstGeom prst="rect">
            <a:avLst/>
          </a:prstGeom>
          <a:noFill/>
        </p:spPr>
      </p:pic>
      <p:pic>
        <p:nvPicPr>
          <p:cNvPr id="285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656" y="3924356"/>
            <a:ext cx="244667" cy="299718"/>
          </a:xfrm>
          <a:prstGeom prst="rect">
            <a:avLst/>
          </a:prstGeom>
          <a:noFill/>
        </p:spPr>
      </p:pic>
      <p:pic>
        <p:nvPicPr>
          <p:cNvPr id="294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815" y="3959252"/>
            <a:ext cx="226318" cy="287486"/>
          </a:xfrm>
          <a:prstGeom prst="rect">
            <a:avLst/>
          </a:prstGeom>
          <a:noFill/>
        </p:spPr>
      </p:pic>
      <p:pic>
        <p:nvPicPr>
          <p:cNvPr id="295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888" y="2455010"/>
            <a:ext cx="256901" cy="299719"/>
          </a:xfrm>
          <a:prstGeom prst="rect">
            <a:avLst/>
          </a:prstGeom>
          <a:noFill/>
        </p:spPr>
      </p:pic>
      <p:pic>
        <p:nvPicPr>
          <p:cNvPr id="296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402" y="2448890"/>
            <a:ext cx="250785" cy="305839"/>
          </a:xfrm>
          <a:prstGeom prst="rect">
            <a:avLst/>
          </a:prstGeom>
          <a:noFill/>
        </p:spPr>
      </p:pic>
      <p:pic>
        <p:nvPicPr>
          <p:cNvPr id="297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963" y="3970173"/>
            <a:ext cx="242259" cy="289531"/>
          </a:xfrm>
          <a:prstGeom prst="rect">
            <a:avLst/>
          </a:prstGeom>
          <a:noFill/>
        </p:spPr>
      </p:pic>
      <p:pic>
        <p:nvPicPr>
          <p:cNvPr id="362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5615" y="3216466"/>
            <a:ext cx="256901" cy="305837"/>
          </a:xfrm>
          <a:prstGeom prst="rect">
            <a:avLst/>
          </a:prstGeom>
          <a:noFill/>
        </p:spPr>
      </p:pic>
      <p:cxnSp>
        <p:nvCxnSpPr>
          <p:cNvPr id="363" name="直线连接符 21"/>
          <p:cNvCxnSpPr>
            <a:stCxn id="275" idx="1"/>
            <a:endCxn id="277" idx="4"/>
          </p:cNvCxnSpPr>
          <p:nvPr/>
        </p:nvCxnSpPr>
        <p:spPr>
          <a:xfrm flipH="1" flipV="1">
            <a:off x="1434341" y="2791017"/>
            <a:ext cx="404149" cy="347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线连接符 22"/>
          <p:cNvCxnSpPr>
            <a:stCxn id="275" idx="7"/>
            <a:endCxn id="278" idx="4"/>
          </p:cNvCxnSpPr>
          <p:nvPr/>
        </p:nvCxnSpPr>
        <p:spPr>
          <a:xfrm flipV="1">
            <a:off x="2163511" y="2794098"/>
            <a:ext cx="414682" cy="344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线连接符 23"/>
          <p:cNvCxnSpPr>
            <a:stCxn id="277" idx="6"/>
            <a:endCxn id="278" idx="2"/>
          </p:cNvCxnSpPr>
          <p:nvPr/>
        </p:nvCxnSpPr>
        <p:spPr>
          <a:xfrm>
            <a:off x="1664165" y="2561193"/>
            <a:ext cx="684203" cy="3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24"/>
          <p:cNvCxnSpPr>
            <a:stCxn id="280" idx="0"/>
            <a:endCxn id="275" idx="3"/>
          </p:cNvCxnSpPr>
          <p:nvPr/>
        </p:nvCxnSpPr>
        <p:spPr>
          <a:xfrm flipV="1">
            <a:off x="1467211" y="3463452"/>
            <a:ext cx="371279" cy="38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线连接符 25"/>
          <p:cNvCxnSpPr>
            <a:stCxn id="275" idx="5"/>
            <a:endCxn id="279" idx="0"/>
          </p:cNvCxnSpPr>
          <p:nvPr/>
        </p:nvCxnSpPr>
        <p:spPr>
          <a:xfrm>
            <a:off x="2163511" y="3463452"/>
            <a:ext cx="380176" cy="409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线连接符 26"/>
          <p:cNvCxnSpPr>
            <a:stCxn id="281" idx="1"/>
            <a:endCxn id="282" idx="4"/>
          </p:cNvCxnSpPr>
          <p:nvPr/>
        </p:nvCxnSpPr>
        <p:spPr>
          <a:xfrm flipH="1" flipV="1">
            <a:off x="3355253" y="2825525"/>
            <a:ext cx="382202" cy="37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线连接符 27"/>
          <p:cNvCxnSpPr>
            <a:stCxn id="281" idx="7"/>
            <a:endCxn id="283" idx="4"/>
          </p:cNvCxnSpPr>
          <p:nvPr/>
        </p:nvCxnSpPr>
        <p:spPr>
          <a:xfrm flipV="1">
            <a:off x="4062476" y="2833844"/>
            <a:ext cx="411262" cy="37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线连接符 28"/>
          <p:cNvCxnSpPr>
            <a:stCxn id="281" idx="4"/>
            <a:endCxn id="284" idx="0"/>
          </p:cNvCxnSpPr>
          <p:nvPr/>
        </p:nvCxnSpPr>
        <p:spPr>
          <a:xfrm flipH="1">
            <a:off x="3898099" y="3597361"/>
            <a:ext cx="1867" cy="278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29"/>
          <p:cNvSpPr/>
          <p:nvPr/>
        </p:nvSpPr>
        <p:spPr>
          <a:xfrm>
            <a:off x="6255855" y="3123031"/>
            <a:ext cx="779132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7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52" y="3197228"/>
            <a:ext cx="256878" cy="308251"/>
          </a:xfrm>
          <a:prstGeom prst="rect">
            <a:avLst/>
          </a:prstGeom>
          <a:noFill/>
        </p:spPr>
      </p:pic>
      <p:pic>
        <p:nvPicPr>
          <p:cNvPr id="398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4775" y="3211402"/>
            <a:ext cx="256901" cy="305837"/>
          </a:xfrm>
          <a:prstGeom prst="rect">
            <a:avLst/>
          </a:prstGeom>
          <a:noFill/>
        </p:spPr>
      </p:pic>
      <p:sp>
        <p:nvSpPr>
          <p:cNvPr id="399" name="椭圆 32"/>
          <p:cNvSpPr/>
          <p:nvPr/>
        </p:nvSpPr>
        <p:spPr>
          <a:xfrm>
            <a:off x="5470508" y="2364095"/>
            <a:ext cx="814852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0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09" y="2444949"/>
            <a:ext cx="263017" cy="287485"/>
          </a:xfrm>
          <a:prstGeom prst="rect">
            <a:avLst/>
          </a:prstGeom>
          <a:noFill/>
        </p:spPr>
      </p:pic>
      <p:pic>
        <p:nvPicPr>
          <p:cNvPr id="401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288" y="2453945"/>
            <a:ext cx="256901" cy="299719"/>
          </a:xfrm>
          <a:prstGeom prst="rect">
            <a:avLst/>
          </a:prstGeom>
          <a:noFill/>
        </p:spPr>
      </p:pic>
      <p:sp>
        <p:nvSpPr>
          <p:cNvPr id="402" name="椭圆 35"/>
          <p:cNvSpPr/>
          <p:nvPr/>
        </p:nvSpPr>
        <p:spPr>
          <a:xfrm>
            <a:off x="6967983" y="2375473"/>
            <a:ext cx="822105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3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05" y="2462715"/>
            <a:ext cx="244667" cy="287485"/>
          </a:xfrm>
          <a:prstGeom prst="rect">
            <a:avLst/>
          </a:prstGeom>
          <a:noFill/>
        </p:spPr>
      </p:pic>
      <p:pic>
        <p:nvPicPr>
          <p:cNvPr id="404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0079" y="2440858"/>
            <a:ext cx="250785" cy="305839"/>
          </a:xfrm>
          <a:prstGeom prst="rect">
            <a:avLst/>
          </a:prstGeom>
          <a:noFill/>
        </p:spPr>
      </p:pic>
      <p:cxnSp>
        <p:nvCxnSpPr>
          <p:cNvPr id="405" name="直线连接符 38"/>
          <p:cNvCxnSpPr>
            <a:stCxn id="411" idx="0"/>
            <a:endCxn id="398" idx="4"/>
          </p:cNvCxnSpPr>
          <p:nvPr/>
        </p:nvCxnSpPr>
        <p:spPr>
          <a:xfrm flipH="1" flipV="1">
            <a:off x="6645421" y="3568376"/>
            <a:ext cx="1323" cy="336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线连接符 39"/>
          <p:cNvCxnSpPr>
            <a:stCxn id="398" idx="7"/>
            <a:endCxn id="404" idx="4"/>
          </p:cNvCxnSpPr>
          <p:nvPr/>
        </p:nvCxnSpPr>
        <p:spPr>
          <a:xfrm flipV="1">
            <a:off x="6920886" y="2820818"/>
            <a:ext cx="458150" cy="367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线连接符 40"/>
          <p:cNvCxnSpPr>
            <a:stCxn id="282" idx="6"/>
            <a:endCxn id="283" idx="2"/>
          </p:cNvCxnSpPr>
          <p:nvPr/>
        </p:nvCxnSpPr>
        <p:spPr>
          <a:xfrm>
            <a:off x="3585077" y="2595701"/>
            <a:ext cx="658836" cy="8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线连接符 41"/>
          <p:cNvCxnSpPr>
            <a:stCxn id="401" idx="6"/>
            <a:endCxn id="404" idx="2"/>
          </p:cNvCxnSpPr>
          <p:nvPr/>
        </p:nvCxnSpPr>
        <p:spPr>
          <a:xfrm>
            <a:off x="6285360" y="2586768"/>
            <a:ext cx="682623" cy="11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椭圆 42"/>
          <p:cNvSpPr/>
          <p:nvPr/>
        </p:nvSpPr>
        <p:spPr>
          <a:xfrm>
            <a:off x="6258500" y="3904615"/>
            <a:ext cx="776487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0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852" y="3990223"/>
            <a:ext cx="226318" cy="287486"/>
          </a:xfrm>
          <a:prstGeom prst="rect">
            <a:avLst/>
          </a:prstGeom>
          <a:noFill/>
        </p:spPr>
      </p:pic>
      <p:pic>
        <p:nvPicPr>
          <p:cNvPr id="411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452" y="3974725"/>
            <a:ext cx="266483" cy="318482"/>
          </a:xfrm>
          <a:prstGeom prst="rect">
            <a:avLst/>
          </a:prstGeom>
          <a:noFill/>
        </p:spPr>
      </p:pic>
      <p:cxnSp>
        <p:nvCxnSpPr>
          <p:cNvPr id="412" name="直线连接符 45"/>
          <p:cNvCxnSpPr>
            <a:stCxn id="401" idx="4"/>
            <a:endCxn id="398" idx="1"/>
          </p:cNvCxnSpPr>
          <p:nvPr/>
        </p:nvCxnSpPr>
        <p:spPr>
          <a:xfrm>
            <a:off x="5877934" y="2809440"/>
            <a:ext cx="492022" cy="378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下箭头 46"/>
          <p:cNvSpPr/>
          <p:nvPr/>
        </p:nvSpPr>
        <p:spPr>
          <a:xfrm rot="16200000">
            <a:off x="4955297" y="3325190"/>
            <a:ext cx="612221" cy="570255"/>
          </a:xfrm>
          <a:prstGeom prst="downArrow">
            <a:avLst>
              <a:gd name="adj1" fmla="val 43388"/>
              <a:gd name="adj2" fmla="val 50000"/>
            </a:avLst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4" name="文本框 49"/>
          <p:cNvSpPr txBox="1"/>
          <p:nvPr/>
        </p:nvSpPr>
        <p:spPr>
          <a:xfrm>
            <a:off x="1678757" y="4759783"/>
            <a:ext cx="27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Two input ego networks</a:t>
            </a:r>
            <a:endParaRPr kumimoji="1" lang="zh-CN" alt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5" name="文本框 50"/>
          <p:cNvSpPr txBox="1"/>
          <p:nvPr/>
        </p:nvSpPr>
        <p:spPr>
          <a:xfrm>
            <a:off x="5546535" y="4779357"/>
            <a:ext cx="230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Matching ego network</a:t>
            </a:r>
            <a:endParaRPr kumimoji="1" lang="zh-CN" alt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16" name="图片 4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8572" y="4395006"/>
            <a:ext cx="302156" cy="302156"/>
          </a:xfrm>
          <a:prstGeom prst="rect">
            <a:avLst/>
          </a:prstGeom>
          <a:noFill/>
        </p:spPr>
      </p:pic>
      <p:pic>
        <p:nvPicPr>
          <p:cNvPr id="417" name="图片 4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7020" y="4423819"/>
            <a:ext cx="302156" cy="284384"/>
          </a:xfrm>
          <a:prstGeom prst="rect">
            <a:avLst/>
          </a:prstGeom>
          <a:noFill/>
        </p:spPr>
      </p:pic>
      <p:pic>
        <p:nvPicPr>
          <p:cNvPr id="418" name="图片 4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3302" y="4446265"/>
            <a:ext cx="396951" cy="302156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97561" y="1296800"/>
            <a:ext cx="660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ego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users</a:t>
            </a:r>
            <a:endParaRPr lang="en-US" sz="2400" dirty="0"/>
          </a:p>
        </p:txBody>
      </p:sp>
      <p:pic>
        <p:nvPicPr>
          <p:cNvPr id="5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24" y="1830167"/>
            <a:ext cx="256878" cy="308251"/>
          </a:xfrm>
          <a:prstGeom prst="rect">
            <a:avLst/>
          </a:prstGeom>
          <a:noFill/>
        </p:spPr>
      </p:pic>
      <p:pic>
        <p:nvPicPr>
          <p:cNvPr id="55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5358" y="1827396"/>
            <a:ext cx="256901" cy="3058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79225" y="1785161"/>
            <a:ext cx="59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aligned.)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3913" y="5556489"/>
            <a:ext cx="2469121" cy="532757"/>
          </a:xfrm>
          <a:prstGeom prst="rect">
            <a:avLst/>
          </a:prstGeom>
        </p:spPr>
      </p:pic>
      <p:sp>
        <p:nvSpPr>
          <p:cNvPr id="58" name="文本框 49"/>
          <p:cNvSpPr txBox="1"/>
          <p:nvPr/>
        </p:nvSpPr>
        <p:spPr>
          <a:xfrm>
            <a:off x="1343946" y="5619582"/>
            <a:ext cx="335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Objective: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learn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predictive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kumimoji="1" lang="zh-CN" alt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 smtClean="0"/>
              <a:t>Methodology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Overview </a:t>
            </a:r>
            <a:endParaRPr lang="en-US" altLang="zh-C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6" y="2221671"/>
            <a:ext cx="8826190" cy="24120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2690" y="515917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Matched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Ego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Network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Construction</a:t>
            </a:r>
            <a:r>
              <a:rPr lang="zh-CN" altLang="en-US" dirty="0" smtClean="0">
                <a:latin typeface="Helvetica" charset="0"/>
              </a:rPr>
              <a:t> </a:t>
            </a:r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3659" y="5159175"/>
            <a:ext cx="368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Matched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Ego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Network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Embedding</a:t>
            </a:r>
          </a:p>
          <a:p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869" y="1450797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Candidate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Generation</a:t>
            </a:r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2776" y="1226634"/>
            <a:ext cx="217449" cy="21744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7475" y="4941726"/>
            <a:ext cx="217449" cy="21744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66481" y="4990269"/>
            <a:ext cx="217449" cy="21744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158048" y="3915814"/>
            <a:ext cx="167268" cy="18845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6247810" y="2815349"/>
            <a:ext cx="167268" cy="39970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2776" y="1758424"/>
            <a:ext cx="4243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dirty="0" smtClean="0">
                <a:latin typeface="Helvetica" charset="0"/>
              </a:rPr>
              <a:t>Select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the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user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names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with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certain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relatedness.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400" dirty="0" smtClean="0">
                <a:latin typeface="Helvetica" charset="0"/>
              </a:rPr>
              <a:t>Wei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Wang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-&gt;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W.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Wang,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Wei.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</a:t>
            </a:r>
            <a:endParaRPr lang="en-US" altLang="zh-CN" sz="14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/>
              <a:t>Attribute Embedding </a:t>
            </a:r>
          </a:p>
        </p:txBody>
      </p:sp>
      <p:sp>
        <p:nvSpPr>
          <p:cNvPr id="6" name="矩形 5"/>
          <p:cNvSpPr/>
          <p:nvPr/>
        </p:nvSpPr>
        <p:spPr>
          <a:xfrm>
            <a:off x="613840" y="1099317"/>
            <a:ext cx="8259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Objective:</a:t>
            </a:r>
            <a:r>
              <a:rPr lang="zh-CN" altLang="en-US" sz="2400" dirty="0" smtClean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model both the literal and semantic characteristics of </a:t>
            </a:r>
            <a:r>
              <a:rPr lang="en-US" altLang="zh-CN" sz="2400" dirty="0" smtClean="0">
                <a:solidFill>
                  <a:srgbClr val="0000CC"/>
                </a:solidFill>
              </a:rPr>
              <a:t>the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attributes unitedly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embeddings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multi-view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hierarchical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embedding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Char-view: tony vs tony123; Word-view: long text.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9" y="3424359"/>
            <a:ext cx="4211741" cy="3027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82" y="5282835"/>
            <a:ext cx="2079704" cy="11121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82" y="3699836"/>
            <a:ext cx="2695760" cy="1290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2800" y="4813300"/>
            <a:ext cx="3289300" cy="14350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70000" y="4140200"/>
            <a:ext cx="2832100" cy="6223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33651" y="3699836"/>
            <a:ext cx="3909489" cy="38956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8300" y="5125727"/>
            <a:ext cx="419100" cy="48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38" y="5613400"/>
            <a:ext cx="70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000" y="44323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919" y="4140200"/>
            <a:ext cx="81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Layer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70000" y="3699836"/>
            <a:ext cx="463651" cy="17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63499" y="34751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7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5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jie</Template>
  <TotalTime>70639</TotalTime>
  <Words>666</Words>
  <Application>Microsoft Macintosh PowerPoint</Application>
  <PresentationFormat>全屏显示(4:3)</PresentationFormat>
  <Paragraphs>111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Helvetica</vt:lpstr>
      <vt:lpstr>Mangal</vt:lpstr>
      <vt:lpstr>MS PGothic</vt:lpstr>
      <vt:lpstr>Times New Roman</vt:lpstr>
      <vt:lpstr>Wingdings</vt:lpstr>
      <vt:lpstr>黑体</vt:lpstr>
      <vt:lpstr>宋体</vt:lpstr>
      <vt:lpstr>微软雅黑</vt:lpstr>
      <vt:lpstr>Arial</vt:lpstr>
      <vt:lpstr>jie</vt:lpstr>
      <vt:lpstr>MEgo2Vec: Embedding Matched Ego Networks for User Alignment Across Social Networks </vt:lpstr>
      <vt:lpstr>PowerPoint 演示文稿</vt:lpstr>
      <vt:lpstr>Traditional Methods</vt:lpstr>
      <vt:lpstr>Challenge 1</vt:lpstr>
      <vt:lpstr>Challenge 2</vt:lpstr>
      <vt:lpstr>Challenge 3</vt:lpstr>
      <vt:lpstr>Problem Formulation</vt:lpstr>
      <vt:lpstr>Methodology Overview </vt:lpstr>
      <vt:lpstr>Attribute Embedding </vt:lpstr>
      <vt:lpstr>Social Convolution</vt:lpstr>
      <vt:lpstr>Three Attention Mechanisms </vt:lpstr>
      <vt:lpstr>Three Attention Mechanisms </vt:lpstr>
      <vt:lpstr>Three Attention Mechanisms </vt:lpstr>
      <vt:lpstr>Structure Embedding </vt:lpstr>
      <vt:lpstr>Objective Function</vt:lpstr>
      <vt:lpstr>Datasets</vt:lpstr>
      <vt:lpstr>Alignment Performance</vt:lpstr>
      <vt:lpstr>Performance of Model Variants</vt:lpstr>
      <vt:lpstr>Performance of Model Variants</vt:lpstr>
      <vt:lpstr>Performance of Model Variants</vt:lpstr>
      <vt:lpstr>Case Study of Learned Embeddings</vt:lpstr>
      <vt:lpstr>Case Study of Structure Embedding Component</vt:lpstr>
      <vt:lpstr>Conclusion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markwa2725</cp:lastModifiedBy>
  <cp:revision>5798</cp:revision>
  <cp:lastPrinted>2018-07-29T08:08:53Z</cp:lastPrinted>
  <dcterms:created xsi:type="dcterms:W3CDTF">1601-01-01T00:00:00Z</dcterms:created>
  <dcterms:modified xsi:type="dcterms:W3CDTF">2018-11-13T13:55:31Z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