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3" r:id="rId1"/>
  </p:sldMasterIdLst>
  <p:notesMasterIdLst>
    <p:notesMasterId r:id="rId16"/>
  </p:notesMasterIdLst>
  <p:handoutMasterIdLst>
    <p:handoutMasterId r:id="rId17"/>
  </p:handoutMasterIdLst>
  <p:sldIdLst>
    <p:sldId id="256" r:id="rId2"/>
    <p:sldId id="442" r:id="rId3"/>
    <p:sldId id="443" r:id="rId4"/>
    <p:sldId id="447" r:id="rId5"/>
    <p:sldId id="446" r:id="rId6"/>
    <p:sldId id="448" r:id="rId7"/>
    <p:sldId id="453" r:id="rId8"/>
    <p:sldId id="449" r:id="rId9"/>
    <p:sldId id="450" r:id="rId10"/>
    <p:sldId id="451" r:id="rId11"/>
    <p:sldId id="454" r:id="rId12"/>
    <p:sldId id="456" r:id="rId13"/>
    <p:sldId id="452" r:id="rId14"/>
    <p:sldId id="381" r:id="rId1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FFCCCC"/>
    <a:srgbClr val="76D6FF"/>
    <a:srgbClr val="D6D6D6"/>
    <a:srgbClr val="FFD579"/>
    <a:srgbClr val="006600"/>
    <a:srgbClr val="9D1200"/>
    <a:srgbClr val="008EF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 autoAdjust="0"/>
    <p:restoredTop sz="77453" autoAdjust="0"/>
  </p:normalViewPr>
  <p:slideViewPr>
    <p:cSldViewPr snapToGrid="0">
      <p:cViewPr varScale="1">
        <p:scale>
          <a:sx n="75" d="100"/>
          <a:sy n="75" d="100"/>
        </p:scale>
        <p:origin x="20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6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53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3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9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94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33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05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89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89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7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55499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51" y="531860"/>
            <a:ext cx="5829300" cy="1397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3466" y="188913"/>
            <a:ext cx="215997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588" y="188913"/>
            <a:ext cx="6342185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74" y="1196975"/>
            <a:ext cx="8436219" cy="49291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73" y="1196975"/>
            <a:ext cx="414850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9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9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9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1011237"/>
            <a:ext cx="9144000" cy="7778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0">
                <a:srgbClr val="C00000">
                  <a:shade val="67500"/>
                  <a:satMod val="115000"/>
                </a:srgbClr>
              </a:gs>
              <a:gs pos="81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61" y="1196975"/>
            <a:ext cx="8436219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587" y="188913"/>
            <a:ext cx="86428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84642" y="6453188"/>
            <a:ext cx="9305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6751" y="269876"/>
            <a:ext cx="1036674" cy="1028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bpedi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pi-inf.mpg.de/departments/databases-and-information-systems/research/yago-naga/yago/" TargetMode="External"/><Relationship Id="rId4" Type="http://schemas.openxmlformats.org/officeDocument/2006/relationships/hyperlink" Target="http://freebas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423160"/>
            <a:ext cx="8686800" cy="1828800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latin typeface="Times" pitchFamily="2" charset="0"/>
              </a:rPr>
              <a:t>JarKA</a:t>
            </a:r>
            <a:r>
              <a:rPr lang="en-US" altLang="zh-CN" sz="3200" b="1" dirty="0">
                <a:latin typeface="Times" pitchFamily="2" charset="0"/>
              </a:rPr>
              <a:t>: Modeling Attribute Interactions</a:t>
            </a:r>
            <a:br>
              <a:rPr lang="en-US" altLang="zh-CN" sz="3200" b="1" dirty="0">
                <a:latin typeface="Times" pitchFamily="2" charset="0"/>
              </a:rPr>
            </a:br>
            <a:r>
              <a:rPr lang="en-US" altLang="zh-CN" sz="3200" b="1" dirty="0">
                <a:latin typeface="Times" pitchFamily="2" charset="0"/>
              </a:rPr>
              <a:t>for Cross-lingual Knowledge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700" y="4234696"/>
                <a:ext cx="7741920" cy="22707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𝐵𝑜</m:t>
                        </m:r>
                        <m:r>
                          <a:rPr lang="zh-CN" altLang="en-US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𝐶h𝑒𝑛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,</a:t>
                </a:r>
                <a:r>
                  <a:rPr lang="zh-CN" altLang="en-US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𝐽𝑖𝑛𝑔</m:t>
                        </m:r>
                        <m:r>
                          <a:rPr lang="zh-CN" altLang="en-US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𝑍h𝑎𝑛𝑔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,</a:t>
                </a:r>
                <a:r>
                  <a:rPr lang="zh-CN" altLang="en-US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𝑋𝑖𝑎𝑜𝑏𝑖𝑛</m:t>
                        </m:r>
                        <m:r>
                          <a:rPr lang="zh-CN" altLang="en-US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𝑇𝑎𝑛𝑔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,</a:t>
                </a:r>
                <a:r>
                  <a:rPr lang="zh-CN" altLang="en-US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𝐻𝑜𝑛𝑔</m:t>
                        </m:r>
                        <m:r>
                          <a:rPr lang="zh-CN" altLang="en-US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𝐶h𝑒𝑛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,</a:t>
                </a:r>
                <a:r>
                  <a:rPr lang="zh-CN" altLang="en-US" sz="2600" dirty="0">
                    <a:latin typeface="+mj-lt"/>
                    <a:ea typeface="微软雅黑" pitchFamily="34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𝐶𝑢𝑖𝑝𝑖𝑛𝑔</m:t>
                        </m:r>
                        <m:r>
                          <a:rPr lang="zh-CN" altLang="en-US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𝐿𝑖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600" dirty="0">
                  <a:latin typeface="+mj-lt"/>
                  <a:ea typeface="微软雅黑" pitchFamily="34" charset="-122"/>
                  <a:cs typeface="Times New Roman" pitchFamily="18" charset="0"/>
                </a:endParaRPr>
              </a:p>
              <a:p>
                <a:endParaRPr lang="en-US" altLang="zh-CN" sz="1900" dirty="0">
                  <a:latin typeface="+mj-lt"/>
                  <a:ea typeface="微软雅黑" pitchFamily="34" charset="-122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90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en-US" altLang="zh-CN" sz="1900" i="1" dirty="0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𝐶𝑜𝑚𝑝𝑢𝑡𝑒𝑟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𝑆𝑐𝑖𝑒𝑛𝑐𝑒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𝐷𝑒𝑝𝑎𝑟𝑡𝑚𝑒𝑛𝑡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𝐼𝑛𝑓𝑜𝑟𝑚𝑎𝑡𝑖𝑜𝑛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𝑆𝑐h𝑜𝑜𝑙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zh-CN" altLang="en-US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𝑅𝑒𝑛𝑚𝑖𝑛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𝑈𝑛𝑖𝑣𝑒𝑟𝑠𝑖𝑡𝑦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  <m:t>𝐶h𝑖𝑛𝑎</m:t>
                              </m:r>
                              <m:r>
                                <m:rPr>
                                  <m:nor/>
                                </m:rPr>
                                <a:rPr lang="en-US" altLang="zh-CN" sz="1900" dirty="0">
                                  <a:ea typeface="微软雅黑" pitchFamily="34" charset="-122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  <m:sup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1900" dirty="0">
                  <a:latin typeface="+mj-lt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700" y="4234696"/>
                <a:ext cx="7741920" cy="2270760"/>
              </a:xfrm>
              <a:blipFill>
                <a:blip r:embed="rId5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2095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BB0-7109-B04B-8243-3B7EAE4D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Experiments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0BF-5612-1A4C-80B5-E0AD7981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Times" pitchFamily="2" charset="0"/>
              </a:rPr>
              <a:t>Dataset.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evaluate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our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proposed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model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DBP15K,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 well-known public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dataset for KG alignment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contains 3 pairs of cross-lingual </a:t>
            </a:r>
            <a:r>
              <a:rPr lang="en-US" altLang="zh-CN" sz="2000" dirty="0" err="1">
                <a:latin typeface="Times" pitchFamily="2" charset="0"/>
              </a:rPr>
              <a:t>KGs.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Each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pair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of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cross-lingual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KGs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has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15,000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inter-lingual links (ILLs).</a:t>
            </a:r>
          </a:p>
          <a:p>
            <a:endParaRPr lang="en-US" altLang="zh-CN" sz="2000" dirty="0">
              <a:latin typeface="Times" pitchFamily="2" charset="0"/>
            </a:endParaRPr>
          </a:p>
          <a:p>
            <a:pPr lvl="1"/>
            <a:endParaRPr lang="en-US" altLang="zh-CN" sz="1600" b="1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60205-C857-8641-9541-91B80885E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70" y="2950369"/>
            <a:ext cx="4902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7555"/>
      </p:ext>
    </p:extLst>
  </p:cSld>
  <p:clrMapOvr>
    <a:masterClrMapping/>
  </p:clrMapOvr>
  <p:transition advTm="2715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BBB0-7109-B04B-8243-3B7EAE4D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Experiments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0BF-5612-1A4C-80B5-E0AD7981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61" y="1196975"/>
            <a:ext cx="8436219" cy="3286125"/>
          </a:xfrm>
        </p:spPr>
        <p:txBody>
          <a:bodyPr/>
          <a:lstStyle/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endParaRPr lang="en-US" altLang="zh-CN" sz="2000" b="1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" pitchFamily="2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Times" pitchFamily="2" charset="0"/>
              </a:rPr>
              <a:t>Blue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: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multi-view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model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outperform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either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single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view.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Red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: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Rank-based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Merge Strategy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best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cause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consider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relative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rank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index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each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view.</a:t>
            </a:r>
          </a:p>
          <a:p>
            <a:r>
              <a:rPr lang="en-US" altLang="zh-CN" sz="2000" dirty="0">
                <a:solidFill>
                  <a:srgbClr val="00CC00"/>
                </a:solidFill>
                <a:latin typeface="Times" pitchFamily="2" charset="0"/>
              </a:rPr>
              <a:t>Green</a:t>
            </a:r>
            <a:r>
              <a:rPr lang="en-US" altLang="zh-CN" sz="2000" dirty="0">
                <a:latin typeface="Times" pitchFamily="2" charset="0"/>
              </a:rPr>
              <a:t>: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iteration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step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can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bootstrap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our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model’s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performance.</a:t>
            </a:r>
          </a:p>
          <a:p>
            <a:endParaRPr lang="en-US" altLang="zh-CN" sz="2000" dirty="0">
              <a:latin typeface="Times" pitchFamily="2" charset="0"/>
            </a:endParaRPr>
          </a:p>
          <a:p>
            <a:pPr lvl="1"/>
            <a:endParaRPr lang="en-US" altLang="zh-CN" sz="1600" b="1" dirty="0">
              <a:latin typeface="Time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8BFD-55F8-784F-99BE-5E6254609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133475"/>
            <a:ext cx="6498764" cy="359409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F36FFA-05F7-114A-9770-FEB028E238BA}"/>
              </a:ext>
            </a:extLst>
          </p:cNvPr>
          <p:cNvSpPr/>
          <p:nvPr/>
        </p:nvSpPr>
        <p:spPr>
          <a:xfrm>
            <a:off x="1066800" y="3589337"/>
            <a:ext cx="1143000" cy="6905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907BE3-835C-7F4A-A613-80DB9E34B5E7}"/>
              </a:ext>
            </a:extLst>
          </p:cNvPr>
          <p:cNvSpPr/>
          <p:nvPr/>
        </p:nvSpPr>
        <p:spPr>
          <a:xfrm>
            <a:off x="1066800" y="3086101"/>
            <a:ext cx="1143000" cy="444499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4EB59C-21C3-6840-8AE2-D39BB6832064}"/>
              </a:ext>
            </a:extLst>
          </p:cNvPr>
          <p:cNvSpPr/>
          <p:nvPr/>
        </p:nvSpPr>
        <p:spPr>
          <a:xfrm>
            <a:off x="1089486" y="4338637"/>
            <a:ext cx="1143000" cy="273050"/>
          </a:xfrm>
          <a:prstGeom prst="round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6762961"/>
      </p:ext>
    </p:extLst>
  </p:cSld>
  <p:clrMapOvr>
    <a:masterClrMapping/>
  </p:clrMapOvr>
  <p:transition advTm="5260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C33D-891B-354A-904E-AB1240C7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0685-F753-5643-966E-A39316B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>
                <a:latin typeface="Times" pitchFamily="2" charset="0"/>
              </a:rPr>
              <a:t>A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better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threshold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can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balance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both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quality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quantity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of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new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alignments.</a:t>
            </a:r>
          </a:p>
          <a:p>
            <a:r>
              <a:rPr lang="en-US" altLang="zh-CN" sz="2000" dirty="0">
                <a:latin typeface="Times" pitchFamily="2" charset="0"/>
              </a:rPr>
              <a:t>Our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proposed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model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do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have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ability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accurately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align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knowledge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about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Relationship,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Attribute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020D73-F1B3-E144-A274-8E33FFDFA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4887" y="1809750"/>
            <a:ext cx="30861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B1879-5764-C346-9C84-ACD10EE65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1822450"/>
            <a:ext cx="3556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86130"/>
      </p:ext>
    </p:extLst>
  </p:cSld>
  <p:clrMapOvr>
    <a:masterClrMapping/>
  </p:clrMapOvr>
  <p:transition advTm="3817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C33D-891B-354A-904E-AB1240C7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0685-F753-5643-966E-A39316B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" pitchFamily="2" charset="0"/>
              </a:rPr>
              <a:t>We present the first attempt to formalize the problem of cross-lingual knowledge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alignment as comprehensively linking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entities, relationships, attributes 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values</a:t>
            </a:r>
            <a:r>
              <a:rPr lang="en-US" altLang="zh-CN" sz="2000" dirty="0">
                <a:latin typeface="Times" pitchFamily="2" charset="0"/>
              </a:rPr>
              <a:t>;</a:t>
            </a:r>
          </a:p>
          <a:p>
            <a:endParaRPr lang="en-US" altLang="zh-CN" sz="2000" dirty="0">
              <a:latin typeface="Times" pitchFamily="2" charset="0"/>
            </a:endParaRPr>
          </a:p>
          <a:p>
            <a:r>
              <a:rPr lang="en-US" altLang="zh-CN" sz="2000" dirty="0">
                <a:latin typeface="Times" pitchFamily="2" charset="0"/>
              </a:rPr>
              <a:t>A</a:t>
            </a:r>
            <a:r>
              <a:rPr lang="en-US" sz="2000" dirty="0">
                <a:latin typeface="Times" pitchFamily="2" charset="0"/>
              </a:rPr>
              <a:t>n interaction-based attribute model </a:t>
            </a:r>
            <a:r>
              <a:rPr lang="en-US" altLang="zh-CN" sz="2000" dirty="0">
                <a:latin typeface="Times" pitchFamily="2" charset="0"/>
              </a:rPr>
              <a:t>is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proposed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to compare the aligned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attributes of entities instead of globally embedding entities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 matrix-based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strategy is adopted to accelerate the comparing process.</a:t>
            </a:r>
          </a:p>
          <a:p>
            <a:endParaRPr lang="en-US" altLang="zh-CN" sz="2000" dirty="0">
              <a:latin typeface="Times" pitchFamily="2" charset="0"/>
            </a:endParaRPr>
          </a:p>
          <a:p>
            <a:r>
              <a:rPr lang="en-US" altLang="zh-CN" sz="2000" dirty="0">
                <a:latin typeface="Times" pitchFamily="2" charset="0"/>
              </a:rPr>
              <a:t>A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joint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framework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together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with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three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merge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strategies to solve the conflicts of 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alignments inferred from the attribute model and the relationship model.</a:t>
            </a: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8D2B-A6AA-9E46-AEEB-2B202E3C30DE}"/>
              </a:ext>
            </a:extLst>
          </p:cNvPr>
          <p:cNvSpPr txBox="1"/>
          <p:nvPr/>
        </p:nvSpPr>
        <p:spPr>
          <a:xfrm>
            <a:off x="571500" y="5753100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BoChen</a:t>
            </a:r>
            <a:r>
              <a:rPr lang="en-US" dirty="0"/>
              <a:t>-Daniel/PAKDD-20-JarKA.</a:t>
            </a:r>
          </a:p>
        </p:txBody>
      </p:sp>
    </p:spTree>
    <p:extLst>
      <p:ext uri="{BB962C8B-B14F-4D97-AF65-F5344CB8AC3E}">
        <p14:creationId xmlns:p14="http://schemas.microsoft.com/office/powerpoint/2010/main" val="3724147424"/>
      </p:ext>
    </p:extLst>
  </p:cSld>
  <p:clrMapOvr>
    <a:masterClrMapping/>
  </p:clrMapOvr>
  <p:transition advTm="55379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6701" y="2823599"/>
            <a:ext cx="8763000" cy="327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62" dirty="0">
                <a:sym typeface="Wingdings" pitchFamily="2" charset="2"/>
              </a:rPr>
              <a:t>Thank you</a:t>
            </a:r>
            <a:r>
              <a:rPr lang="zh-CN" altLang="en-US" sz="4062" dirty="0">
                <a:sym typeface="Wingdings" pitchFamily="2" charset="2"/>
              </a:rPr>
              <a:t>！</a:t>
            </a:r>
            <a:endParaRPr lang="en-US" altLang="zh-CN" sz="4062" dirty="0">
              <a:sym typeface="Wingdings" pitchFamily="2" charset="2"/>
            </a:endParaRPr>
          </a:p>
          <a:p>
            <a:pPr algn="ctr">
              <a:spcBef>
                <a:spcPct val="50000"/>
              </a:spcBef>
            </a:pPr>
            <a:endParaRPr lang="en-US" altLang="zh-CN" sz="4062" dirty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endParaRPr lang="en-US" altLang="zh-CN" sz="2000" b="1" dirty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br>
              <a:rPr lang="en-US" altLang="zh-CN" sz="2400" dirty="0">
                <a:ea typeface="微软雅黑" pitchFamily="34" charset="-122"/>
                <a:cs typeface="Times New Roman" pitchFamily="18" charset="0"/>
              </a:rPr>
            </a:br>
            <a:br>
              <a:rPr lang="en-US" altLang="zh-CN" sz="2400" b="1" dirty="0"/>
            </a:br>
            <a:endParaRPr lang="de-DE" altLang="zh-CN" sz="2215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5784978"/>
      </p:ext>
    </p:extLst>
  </p:cSld>
  <p:clrMapOvr>
    <a:masterClrMapping/>
  </p:clrMapOvr>
  <p:transition advTm="263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6685-37A6-8449-8EE7-C8634D4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Motivation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6285-A4FE-CB41-A223-B8BFB0A4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Times" pitchFamily="2" charset="0"/>
              </a:rPr>
              <a:t>DBpedia</a:t>
            </a:r>
            <a:r>
              <a:rPr lang="en-US" altLang="zh-CN" sz="2000" dirty="0">
                <a:latin typeface="Times" pitchFamily="2" charset="0"/>
              </a:rPr>
              <a:t>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Freebase,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YAGO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have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been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published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well-known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 err="1">
                <a:latin typeface="Times" pitchFamily="2" charset="0"/>
              </a:rPr>
              <a:t>KGs.</a:t>
            </a:r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r>
              <a:rPr lang="en-US" altLang="zh-CN" sz="2000" dirty="0">
                <a:latin typeface="Times" pitchFamily="2" charset="0"/>
              </a:rPr>
              <a:t>Knowledge embedded in different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languages is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extremely unbalanced!</a:t>
            </a:r>
          </a:p>
          <a:p>
            <a:pPr lvl="1"/>
            <a:r>
              <a:rPr lang="en-US" altLang="zh-CN" sz="2000" dirty="0" err="1">
                <a:latin typeface="Times" pitchFamily="2" charset="0"/>
              </a:rPr>
              <a:t>DBpedia</a:t>
            </a:r>
            <a:r>
              <a:rPr lang="en-US" altLang="zh-CN" sz="2000" dirty="0">
                <a:latin typeface="Times" pitchFamily="2" charset="0"/>
              </a:rPr>
              <a:t>: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2.6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billion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triplets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English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vs</a:t>
            </a:r>
            <a:r>
              <a:rPr lang="zh-CN" altLang="en-US" sz="2000" dirty="0">
                <a:latin typeface="Times" pitchFamily="2" charset="0"/>
              </a:rPr>
              <a:t>  </a:t>
            </a:r>
            <a:r>
              <a:rPr lang="en-US" altLang="zh-CN" sz="2000" dirty="0">
                <a:latin typeface="Times" pitchFamily="2" charset="0"/>
              </a:rPr>
              <a:t>278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million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Chinese.</a:t>
            </a:r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r>
              <a:rPr lang="en-US" altLang="zh-CN" sz="2000" dirty="0">
                <a:latin typeface="Times" pitchFamily="2" charset="0"/>
              </a:rPr>
              <a:t>Cross-lingual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KGs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alignment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essential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reduce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language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gap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for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knowledge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acquisition!</a:t>
            </a:r>
            <a:endParaRPr lang="en-US" sz="2000" dirty="0">
              <a:latin typeface="Time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57F74-A814-D04C-B152-268741A24509}"/>
              </a:ext>
            </a:extLst>
          </p:cNvPr>
          <p:cNvSpPr txBox="1"/>
          <p:nvPr/>
        </p:nvSpPr>
        <p:spPr>
          <a:xfrm>
            <a:off x="323861" y="5018624"/>
            <a:ext cx="924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DBpedia</a:t>
            </a:r>
            <a:r>
              <a:rPr lang="en-US" altLang="zh-CN" sz="2000" dirty="0">
                <a:latin typeface="Time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zh-CN" altLang="en-US" sz="2000" dirty="0">
                <a:latin typeface="Time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latin typeface="Time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https://wiki.dbpedia.org/</a:t>
            </a:r>
            <a:r>
              <a:rPr lang="en-US" altLang="zh-CN" sz="2000" dirty="0">
                <a:latin typeface="Times" pitchFamily="2" charset="0"/>
              </a:rPr>
              <a:t>;</a:t>
            </a:r>
            <a:r>
              <a:rPr lang="zh-CN" altLang="en-US" sz="2000" b="1" dirty="0">
                <a:latin typeface="Times" pitchFamily="2" charset="0"/>
              </a:rPr>
              <a:t> </a:t>
            </a:r>
            <a:endParaRPr lang="en-US" altLang="zh-CN" sz="2000" b="1" dirty="0">
              <a:latin typeface="Times" pitchFamily="2" charset="0"/>
            </a:endParaRPr>
          </a:p>
          <a:p>
            <a:r>
              <a:rPr lang="en-US" altLang="zh-CN" sz="2000" b="1" dirty="0">
                <a:latin typeface="Time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Freebase:</a:t>
            </a:r>
            <a:r>
              <a:rPr lang="zh-CN" altLang="en-US" sz="2000" b="1" dirty="0">
                <a:latin typeface="Time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latin typeface="Time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http://freebase.com/</a:t>
            </a:r>
            <a:r>
              <a:rPr lang="en-US" altLang="zh-CN" sz="2000" dirty="0">
                <a:latin typeface="Times" pitchFamily="2" charset="0"/>
              </a:rPr>
              <a:t>;</a:t>
            </a:r>
            <a:r>
              <a:rPr lang="zh-CN" altLang="en-US" sz="2000" dirty="0">
                <a:latin typeface="Times" pitchFamily="2" charset="0"/>
              </a:rPr>
              <a:t> </a:t>
            </a:r>
            <a:endParaRPr lang="en-US" altLang="zh-CN" sz="2000" dirty="0">
              <a:latin typeface="Times" pitchFamily="2" charset="0"/>
            </a:endParaRPr>
          </a:p>
          <a:p>
            <a:r>
              <a:rPr lang="en-US" altLang="zh-CN" sz="2000" b="1" dirty="0">
                <a:latin typeface="Times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YAGO:</a:t>
            </a:r>
            <a:r>
              <a:rPr lang="zh-CN" altLang="en-US" sz="2000" b="1" dirty="0">
                <a:latin typeface="Times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000" dirty="0">
                <a:latin typeface="Times" pitchFamily="2" charset="0"/>
              </a:rPr>
              <a:t>https://</a:t>
            </a:r>
            <a:r>
              <a:rPr lang="en-US" altLang="zh-CN" sz="2000" dirty="0" err="1">
                <a:latin typeface="Times" pitchFamily="2" charset="0"/>
              </a:rPr>
              <a:t>www.mpi-inf.mpg.de</a:t>
            </a:r>
            <a:r>
              <a:rPr lang="en-US" altLang="zh-CN" sz="2000" dirty="0">
                <a:latin typeface="Times" pitchFamily="2" charset="0"/>
              </a:rPr>
              <a:t>/departments/databases-and-information-systems/research/</a:t>
            </a:r>
            <a:r>
              <a:rPr lang="en-US" altLang="zh-CN" sz="2000" dirty="0" err="1">
                <a:latin typeface="Times" pitchFamily="2" charset="0"/>
              </a:rPr>
              <a:t>yago-naga</a:t>
            </a:r>
            <a:r>
              <a:rPr lang="en-US" altLang="zh-CN" sz="2000" dirty="0">
                <a:latin typeface="Times" pitchFamily="2" charset="0"/>
              </a:rPr>
              <a:t>/</a:t>
            </a:r>
            <a:r>
              <a:rPr lang="en-US" altLang="zh-CN" sz="2000" dirty="0" err="1">
                <a:latin typeface="Times" pitchFamily="2" charset="0"/>
              </a:rPr>
              <a:t>yago</a:t>
            </a:r>
            <a:r>
              <a:rPr lang="en-US" altLang="zh-CN" sz="2000" dirty="0">
                <a:latin typeface="Times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6251158"/>
      </p:ext>
    </p:extLst>
  </p:cSld>
  <p:clrMapOvr>
    <a:masterClrMapping/>
  </p:clrMapOvr>
  <p:transition advTm="336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C3E7-4458-134B-8C6E-5B0D9F14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Challenges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3C046-A745-FF4E-BC32-7BCF1E9DC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" y="1153992"/>
            <a:ext cx="8435975" cy="19333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2B7F-43F2-1847-B310-D3CEECB4FCCA}"/>
              </a:ext>
            </a:extLst>
          </p:cNvPr>
          <p:cNvSpPr txBox="1"/>
          <p:nvPr/>
        </p:nvSpPr>
        <p:spPr>
          <a:xfrm>
            <a:off x="1003300" y="3146151"/>
            <a:ext cx="998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same entities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“Audi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RSQ”</a:t>
            </a:r>
            <a:r>
              <a:rPr lang="en-US" sz="2000" dirty="0">
                <a:latin typeface="Times" pitchFamily="2" charset="0"/>
              </a:rPr>
              <a:t> in two cross-lingual </a:t>
            </a:r>
            <a:r>
              <a:rPr lang="en-US" altLang="zh-CN" sz="2000" dirty="0">
                <a:latin typeface="Times" pitchFamily="2" charset="0"/>
              </a:rPr>
              <a:t>KGs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from wiki.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9131E-D34E-474F-B8D9-18E81399F682}"/>
              </a:ext>
            </a:extLst>
          </p:cNvPr>
          <p:cNvSpPr txBox="1"/>
          <p:nvPr/>
        </p:nvSpPr>
        <p:spPr>
          <a:xfrm>
            <a:off x="298979" y="3487621"/>
            <a:ext cx="85460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" pitchFamily="2" charset="0"/>
              </a:rPr>
              <a:t>Challenge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1: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Heterogeneity of Attributes</a:t>
            </a:r>
            <a:r>
              <a:rPr lang="en-US" sz="2000" dirty="0">
                <a:latin typeface="Times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“Manufacturer”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“Body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style”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have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corresponding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attributes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Chinese.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“Designer”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“Engine”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have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no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counterparts!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(We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should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not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aggregate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all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attributes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to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represent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entity!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Modelling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Attribute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Interactions)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" pitchFamily="2" charset="0"/>
            </a:endParaRPr>
          </a:p>
          <a:p>
            <a:r>
              <a:rPr lang="en-US" altLang="zh-CN" sz="2000" b="1" dirty="0">
                <a:latin typeface="Times" pitchFamily="2" charset="0"/>
              </a:rPr>
              <a:t>Challenge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2: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Multi-view Combination.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M</a:t>
            </a:r>
            <a:r>
              <a:rPr lang="en-US" sz="2000" dirty="0">
                <a:latin typeface="Times" pitchFamily="2" charset="0"/>
              </a:rPr>
              <a:t>issing attributes or relationships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triplets may </a:t>
            </a:r>
            <a:r>
              <a:rPr lang="en-US" altLang="zh-CN" sz="2000" dirty="0">
                <a:latin typeface="Times" pitchFamily="2" charset="0"/>
              </a:rPr>
              <a:t>cause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error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propagat</a:t>
            </a:r>
            <a:r>
              <a:rPr lang="en-US" altLang="zh-CN" sz="2000" dirty="0">
                <a:latin typeface="Times" pitchFamily="2" charset="0"/>
              </a:rPr>
              <a:t>ion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combined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pattern.</a:t>
            </a:r>
            <a:r>
              <a:rPr lang="zh-CN" altLang="en-US" sz="2000" dirty="0">
                <a:latin typeface="Times" pitchFamily="2" charset="0"/>
              </a:rPr>
              <a:t> </a:t>
            </a:r>
            <a:endParaRPr lang="en-US" altLang="zh-CN" sz="2000" dirty="0">
              <a:latin typeface="Times" pitchFamily="2" charset="0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(Attribute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and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structure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view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should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be</a:t>
            </a:r>
            <a:r>
              <a:rPr lang="zh-CN" altLang="en-US" sz="2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" pitchFamily="2" charset="0"/>
              </a:rPr>
              <a:t>distinguished.)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00D86-7AFF-6B4D-9DEB-1673A8E4F687}"/>
              </a:ext>
            </a:extLst>
          </p:cNvPr>
          <p:cNvSpPr txBox="1"/>
          <p:nvPr/>
        </p:nvSpPr>
        <p:spPr>
          <a:xfrm>
            <a:off x="11800114" y="3831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309141"/>
      </p:ext>
    </p:extLst>
  </p:cSld>
  <p:clrMapOvr>
    <a:masterClrMapping/>
  </p:clrMapOvr>
  <p:transition advTm="806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7A4-86E5-BF40-B6D0-ED20ABBA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Interaction-based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Attribute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A1AA-30E2-D144-A71E-AE8DDD7B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" pitchFamily="2" charset="0"/>
              </a:rPr>
              <a:t>Embed Cross-lingual Attribute Values</a:t>
            </a:r>
            <a:r>
              <a:rPr lang="en-US" altLang="zh-CN" sz="2000" b="1" dirty="0">
                <a:latin typeface="Times" pitchFamily="2" charset="0"/>
              </a:rPr>
              <a:t>.</a:t>
            </a:r>
            <a:r>
              <a:rPr lang="zh-CN" altLang="en-US" sz="2000" b="1" dirty="0">
                <a:latin typeface="Times" pitchFamily="2" charset="0"/>
              </a:rPr>
              <a:t> </a:t>
            </a:r>
            <a:endParaRPr lang="en-US" altLang="zh-CN" sz="2000" b="1" dirty="0">
              <a:latin typeface="Times" pitchFamily="2" charset="0"/>
            </a:endParaRPr>
          </a:p>
          <a:p>
            <a:pPr lvl="1"/>
            <a:r>
              <a:rPr lang="en-US" altLang="zh-CN" sz="2000" dirty="0">
                <a:latin typeface="Times" pitchFamily="2" charset="0"/>
              </a:rPr>
              <a:t>Applying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neural machine translation(NMT)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embed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cross-lingual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embedding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space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same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feature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space.</a:t>
            </a:r>
          </a:p>
          <a:p>
            <a:pPr lvl="1"/>
            <a:r>
              <a:rPr lang="en-US" altLang="zh-CN" sz="2000" dirty="0">
                <a:latin typeface="Times" pitchFamily="2" charset="0"/>
              </a:rPr>
              <a:t>Comparing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each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attribute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pairs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via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embedding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cos-</a:t>
            </a:r>
            <a:r>
              <a:rPr lang="en-US" altLang="zh-CN" sz="2000" dirty="0" err="1">
                <a:latin typeface="Times" pitchFamily="2" charset="0"/>
              </a:rPr>
              <a:t>similatity</a:t>
            </a:r>
            <a:r>
              <a:rPr lang="en-US" altLang="zh-CN" sz="2000" dirty="0">
                <a:latin typeface="Times" pitchFamily="2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A28DD-FADF-F645-9644-212EF9111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45" y="3042672"/>
            <a:ext cx="5803900" cy="30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1746"/>
      </p:ext>
    </p:extLst>
  </p:cSld>
  <p:clrMapOvr>
    <a:masterClrMapping/>
  </p:clrMapOvr>
  <p:transition advTm="204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545B-F594-4346-92DB-0937F9DF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Interaction-based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Attribute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Model</a:t>
            </a:r>
            <a:endParaRPr lang="en-US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6DE1-9369-E34E-ACCF-1992C0872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>
                    <a:latin typeface="Times" pitchFamily="2" charset="0"/>
                  </a:rPr>
                  <a:t>Estimate Entity Similarities by Matrix-Based Strategy.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800" b="1" dirty="0">
                    <a:latin typeface="Times" pitchFamily="2" charset="0"/>
                  </a:rPr>
                  <a:t>3-dimension value embedding matrix for G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:r>
                  <a:rPr lang="en-US" altLang="zh-CN" sz="1800" b="1" dirty="0">
                    <a:latin typeface="Times" pitchFamily="2" charset="0"/>
                  </a:rPr>
                  <a:t>and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1800" b="1" dirty="0">
                  <a:latin typeface="Times" pitchFamily="2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altLang="zh-CN" sz="1800" dirty="0">
                    <a:latin typeface="Times" pitchFamily="2" charset="0"/>
                  </a:rPr>
                  <a:t>N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and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are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the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#entities;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M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is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the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maximal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#attribute;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is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the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attribute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embedding.</a:t>
                </a:r>
              </a:p>
              <a:p>
                <a:pPr marL="800100" lvl="1" indent="-342900">
                  <a:buFont typeface="+mj-lt"/>
                  <a:buAutoNum type="alphaLcParenR" startAt="2"/>
                </a:pPr>
                <a:endParaRPr lang="en-US" sz="1800" b="1" dirty="0">
                  <a:latin typeface="Times" pitchFamily="2" charset="0"/>
                </a:endParaRPr>
              </a:p>
              <a:p>
                <a:pPr marL="800100" lvl="1" indent="-342900">
                  <a:buFont typeface="+mj-lt"/>
                  <a:buAutoNum type="alphaLcParenR" startAt="2"/>
                </a:pPr>
                <a:r>
                  <a:rPr lang="en-US" altLang="zh-CN" sz="1800" b="1" dirty="0">
                    <a:latin typeface="Times" pitchFamily="2" charset="0"/>
                  </a:rPr>
                  <a:t>M</a:t>
                </a:r>
                <a:r>
                  <a:rPr lang="en-US" sz="1800" b="1" dirty="0">
                    <a:latin typeface="Times" pitchFamily="2" charset="0"/>
                  </a:rPr>
                  <a:t>ulti-dimensional matrix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:r>
                  <a:rPr lang="en-US" sz="1800" b="1" dirty="0">
                    <a:latin typeface="Times" pitchFamily="2" charset="0"/>
                  </a:rPr>
                  <a:t>product </a:t>
                </a:r>
                <a:r>
                  <a:rPr lang="en-US" sz="1800" dirty="0">
                    <a:latin typeface="Times" pitchFamily="2" charset="0"/>
                  </a:rPr>
                  <a:t>of V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latin typeface="Times" pitchFamily="2" charset="0"/>
                  </a:rPr>
                  <a:t> to obtain the value similarity matrix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Times" pitchFamily="2" charset="0"/>
                  </a:rPr>
                  <a:t>;</a:t>
                </a:r>
                <a:endParaRPr lang="en-US" sz="1800" dirty="0">
                  <a:latin typeface="Times" pitchFamily="2" charset="0"/>
                </a:endParaRPr>
              </a:p>
              <a:p>
                <a:pPr marL="457200" lvl="1" indent="0">
                  <a:buNone/>
                </a:pPr>
                <a:endParaRPr lang="en-US" altLang="zh-CN" sz="1800" dirty="0">
                  <a:latin typeface="Times" pitchFamily="2" charset="0"/>
                </a:endParaRPr>
              </a:p>
              <a:p>
                <a:pPr marL="800100" lvl="1" indent="-342900">
                  <a:buFont typeface="+mj-lt"/>
                  <a:buAutoNum type="alphaLcParenR" startAt="3"/>
                </a:pPr>
                <a:r>
                  <a:rPr lang="en-US" altLang="zh-CN" sz="1800" b="1" dirty="0">
                    <a:latin typeface="Times" pitchFamily="2" charset="0"/>
                  </a:rPr>
                  <a:t>The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:r>
                  <a:rPr lang="en-US" altLang="zh-CN" sz="1800" b="1" dirty="0">
                    <a:latin typeface="Times" pitchFamily="2" charset="0"/>
                  </a:rPr>
                  <a:t>Attribute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:r>
                  <a:rPr lang="en-US" altLang="zh-CN" sz="1800" b="1" dirty="0">
                    <a:latin typeface="Times" pitchFamily="2" charset="0"/>
                  </a:rPr>
                  <a:t>mask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:r>
                  <a:rPr lang="en-US" altLang="zh-CN" sz="1800" b="1" dirty="0">
                    <a:latin typeface="Times" pitchFamily="2" charset="0"/>
                  </a:rPr>
                  <a:t>matrix:</a:t>
                </a:r>
                <a:r>
                  <a:rPr lang="zh-CN" altLang="en-US" sz="1800" b="1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It’s</a:t>
                </a:r>
                <a:r>
                  <a:rPr lang="en-US" sz="1800" dirty="0">
                    <a:latin typeface="Times" pitchFamily="2" charset="0"/>
                  </a:rPr>
                  <a:t> unnecessary to compare the values of different attributes</a:t>
                </a:r>
                <a:r>
                  <a:rPr lang="en-US" altLang="zh-CN" sz="1800" dirty="0">
                    <a:latin typeface="Times" pitchFamily="2" charset="0"/>
                  </a:rPr>
                  <a:t>,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such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altLang="zh-CN" sz="1800" dirty="0">
                    <a:latin typeface="Times" pitchFamily="2" charset="0"/>
                  </a:rPr>
                  <a:t>as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sz="1800" dirty="0">
                    <a:latin typeface="Times" pitchFamily="2" charset="0"/>
                  </a:rPr>
                  <a:t>“birthplace” and “deathplace”</a:t>
                </a:r>
                <a:r>
                  <a:rPr lang="en-US" altLang="zh-CN" sz="1800" dirty="0">
                    <a:latin typeface="Times" pitchFamily="2" charset="0"/>
                  </a:rPr>
                  <a:t>,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endParaRPr lang="en-US" sz="1800" dirty="0">
                  <a:latin typeface="Times" pitchFamily="2" charset="0"/>
                </a:endParaRPr>
              </a:p>
              <a:p>
                <a:pPr marL="457200" lvl="1" indent="0" algn="ctr">
                  <a:buNone/>
                </a:pPr>
                <a:r>
                  <a:rPr lang="en-US" sz="20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" pitchFamily="2" charset="0"/>
                  </a:rPr>
                  <a:t>,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endParaRPr lang="en-US" altLang="zh-CN" sz="2000" dirty="0">
                  <a:latin typeface="Times" pitchFamily="2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1600" dirty="0">
                    <a:latin typeface="Times" pitchFamily="2" charset="0"/>
                  </a:rPr>
                  <a:t>where</a:t>
                </a:r>
                <a:r>
                  <a:rPr lang="zh-CN" altLang="en-US" sz="16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𝑚𝑛𝑖𝑗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>
                    <a:latin typeface="Times" pitchFamily="2" charset="0"/>
                  </a:rPr>
                  <a:t>  </a:t>
                </a:r>
                <a:r>
                  <a:rPr lang="en-US" sz="1800" dirty="0">
                    <a:latin typeface="Times" pitchFamily="2" charset="0"/>
                  </a:rPr>
                  <a:t>if the </a:t>
                </a:r>
                <a:r>
                  <a:rPr lang="en-US" sz="1800" dirty="0" err="1">
                    <a:latin typeface="Times" pitchFamily="2" charset="0"/>
                  </a:rPr>
                  <a:t>i-th</a:t>
                </a:r>
                <a:r>
                  <a:rPr lang="en-US" sz="1800" dirty="0">
                    <a:latin typeface="Times" pitchFamily="2" charset="0"/>
                  </a:rPr>
                  <a:t> value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sz="1800" dirty="0">
                    <a:latin typeface="Times" pitchFamily="2" charset="0"/>
                  </a:rPr>
                  <a:t>of the m-</a:t>
                </a:r>
                <a:r>
                  <a:rPr lang="en-US" sz="1800" dirty="0" err="1">
                    <a:latin typeface="Times" pitchFamily="2" charset="0"/>
                  </a:rPr>
                  <a:t>th</a:t>
                </a:r>
                <a:r>
                  <a:rPr lang="en-US" sz="1800" dirty="0">
                    <a:latin typeface="Times" pitchFamily="2" charset="0"/>
                  </a:rPr>
                  <a:t> entity in G corresponds to the same attribute of the j-</a:t>
                </a:r>
                <a:r>
                  <a:rPr lang="en-US" sz="1800" dirty="0" err="1">
                    <a:latin typeface="Times" pitchFamily="2" charset="0"/>
                  </a:rPr>
                  <a:t>th</a:t>
                </a:r>
                <a:r>
                  <a:rPr lang="en-US" sz="1800" dirty="0">
                    <a:latin typeface="Times" pitchFamily="2" charset="0"/>
                  </a:rPr>
                  <a:t> value of the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:r>
                  <a:rPr lang="en-US" sz="1800" dirty="0">
                    <a:latin typeface="Times" pitchFamily="2" charset="0"/>
                  </a:rPr>
                  <a:t>n-</a:t>
                </a:r>
                <a:r>
                  <a:rPr lang="en-US" sz="1800" dirty="0" err="1">
                    <a:latin typeface="Times" pitchFamily="2" charset="0"/>
                  </a:rPr>
                  <a:t>th</a:t>
                </a:r>
                <a:r>
                  <a:rPr lang="en-US" sz="1800" dirty="0">
                    <a:latin typeface="Times" pitchFamily="2" charset="0"/>
                  </a:rPr>
                  <a:t> entity in</a:t>
                </a:r>
                <a:r>
                  <a:rPr lang="zh-CN" altLang="en-US" sz="1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Times" pitchFamily="2" charset="0"/>
                  </a:rPr>
                  <a:t>.</a:t>
                </a:r>
              </a:p>
              <a:p>
                <a:pPr marL="1200150" lvl="2" indent="-342900"/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6DE1-9369-E34E-ACCF-1992C0872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451" t="-514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80020717"/>
      </p:ext>
    </p:extLst>
  </p:cSld>
  <p:clrMapOvr>
    <a:masterClrMapping/>
  </p:clrMapOvr>
  <p:transition advTm="663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26A00F-C61A-1645-853A-386B24F09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61" y="1757147"/>
            <a:ext cx="6401478" cy="2681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A341D-037A-9A44-B943-6645774F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Interaction-based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Attribute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3922-9DEA-9E4E-8684-239580A3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61" y="1266248"/>
            <a:ext cx="8436219" cy="4929188"/>
          </a:xfrm>
        </p:spPr>
        <p:txBody>
          <a:bodyPr/>
          <a:lstStyle/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marL="0" lvl="0" indent="0">
              <a:buNone/>
            </a:pPr>
            <a:endParaRPr lang="en-US" altLang="zh-CN" sz="1800" b="1" dirty="0">
              <a:latin typeface="Times" pitchFamily="2" charset="0"/>
            </a:endParaRPr>
          </a:p>
          <a:p>
            <a:pPr lvl="0"/>
            <a:endParaRPr lang="en-US" altLang="zh-CN" sz="1800" b="1" dirty="0">
              <a:latin typeface="Times" pitchFamily="2" charset="0"/>
            </a:endParaRPr>
          </a:p>
          <a:p>
            <a:pPr lvl="0"/>
            <a:r>
              <a:rPr lang="en-US" altLang="zh-CN" sz="1800" b="1" dirty="0">
                <a:latin typeface="Times" pitchFamily="2" charset="0"/>
              </a:rPr>
              <a:t>Final</a:t>
            </a:r>
            <a:r>
              <a:rPr lang="zh-CN" altLang="en-US" sz="1800" b="1" dirty="0">
                <a:latin typeface="Times" pitchFamily="2" charset="0"/>
              </a:rPr>
              <a:t> </a:t>
            </a:r>
            <a:r>
              <a:rPr lang="en-US" altLang="zh-CN" sz="1800" b="1" dirty="0">
                <a:latin typeface="Times" pitchFamily="2" charset="0"/>
              </a:rPr>
              <a:t>entity similarity matrix:</a:t>
            </a:r>
          </a:p>
          <a:p>
            <a:pPr lvl="1"/>
            <a:endParaRPr lang="en-US" altLang="zh-CN" sz="16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3B896-604A-6648-9162-959A89B88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88" y="5496936"/>
            <a:ext cx="2654300" cy="6985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9C3B65-2C98-9941-AE3D-F1B374764760}"/>
              </a:ext>
            </a:extLst>
          </p:cNvPr>
          <p:cNvSpPr/>
          <p:nvPr/>
        </p:nvSpPr>
        <p:spPr>
          <a:xfrm>
            <a:off x="1253520" y="1587355"/>
            <a:ext cx="5098472" cy="1233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2C3CAA-C587-3A44-BF4C-49B970AE4985}"/>
              </a:ext>
            </a:extLst>
          </p:cNvPr>
          <p:cNvSpPr/>
          <p:nvPr/>
        </p:nvSpPr>
        <p:spPr>
          <a:xfrm>
            <a:off x="1371261" y="2934781"/>
            <a:ext cx="4752448" cy="144798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930025"/>
      </p:ext>
    </p:extLst>
  </p:cSld>
  <p:clrMapOvr>
    <a:masterClrMapping/>
  </p:clrMapOvr>
  <p:transition advTm="424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289C-6D35-6A42-926C-E13A35DD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Embedding-Based Relationship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BEFA0-0779-AC47-9029-670BF0BA5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latin typeface="Times" pitchFamily="2" charset="0"/>
                  </a:rPr>
                  <a:t>We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simply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adopt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 err="1">
                    <a:latin typeface="Times" pitchFamily="2" charset="0"/>
                  </a:rPr>
                  <a:t>TransE</a:t>
                </a:r>
                <a:r>
                  <a:rPr lang="en-US" altLang="zh-CN" sz="2000" dirty="0">
                    <a:latin typeface="Times" pitchFamily="2" charset="0"/>
                  </a:rPr>
                  <a:t>-like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algorithm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to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capture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the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structural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information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among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 err="1">
                    <a:latin typeface="Times" pitchFamily="2" charset="0"/>
                  </a:rPr>
                  <a:t>KGs.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The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energy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function: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>
                  <a:latin typeface="Times" pitchFamily="2" charset="0"/>
                </a:endParaRPr>
              </a:p>
              <a:p>
                <a:endParaRPr lang="en-US" altLang="zh-CN" sz="2000" dirty="0">
                  <a:latin typeface="Times" pitchFamily="2" charset="0"/>
                </a:endParaRPr>
              </a:p>
              <a:p>
                <a:r>
                  <a:rPr lang="en-US" altLang="zh-CN" sz="2000" dirty="0">
                    <a:latin typeface="Times" pitchFamily="2" charset="0"/>
                  </a:rPr>
                  <a:t>To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preserve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the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cross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lingual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entity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and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relationship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alignments,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we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swap the entities or relationships in each alignment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0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or</m:t>
                    </m:r>
                    <m:r>
                      <a:rPr lang="zh-CN" altLang="en-US" sz="2000" b="0" i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to generate new relationship triplets.</a:t>
                </a:r>
              </a:p>
              <a:p>
                <a:endParaRPr lang="en-US" altLang="zh-CN" sz="2000" dirty="0">
                  <a:latin typeface="Times" pitchFamily="2" charset="0"/>
                </a:endParaRPr>
              </a:p>
              <a:p>
                <a:r>
                  <a:rPr lang="en-US" altLang="zh-CN" sz="2000" dirty="0">
                    <a:latin typeface="Times" pitchFamily="2" charset="0"/>
                  </a:rPr>
                  <a:t>Margin-loss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function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is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leverage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to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optimize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the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energy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function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and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obtained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the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entity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and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relationship</a:t>
                </a:r>
                <a:r>
                  <a:rPr lang="zh-CN" altLang="en-US" sz="2000" dirty="0">
                    <a:latin typeface="Times" pitchFamily="2" charset="0"/>
                  </a:rPr>
                  <a:t> </a:t>
                </a:r>
                <a:r>
                  <a:rPr lang="en-US" altLang="zh-CN" sz="2000" dirty="0">
                    <a:latin typeface="Times" pitchFamily="2" charset="0"/>
                  </a:rPr>
                  <a:t>embeddings: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Times" pitchFamily="2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>
                  <a:latin typeface="Times" pitchFamily="2" charset="0"/>
                </a:endParaRPr>
              </a:p>
              <a:p>
                <a:endParaRPr lang="en-US" sz="2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BEFA0-0779-AC47-9029-670BF0BA5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51" t="-514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08335"/>
      </p:ext>
    </p:extLst>
  </p:cSld>
  <p:clrMapOvr>
    <a:masterClrMapping/>
  </p:clrMapOvr>
  <p:transition advTm="4879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AD58-EE50-6A44-A438-95B289D1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661987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Seeds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Inference</a:t>
            </a:r>
            <a:r>
              <a:rPr lang="zh-CN" altLang="en-US" dirty="0">
                <a:latin typeface="Times" pitchFamily="2" charset="0"/>
              </a:rPr>
              <a:t> 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83C0-8099-0241-BF13-187EBFF0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61" y="1196974"/>
            <a:ext cx="8436219" cy="5368925"/>
          </a:xfrm>
        </p:spPr>
        <p:txBody>
          <a:bodyPr/>
          <a:lstStyle/>
          <a:p>
            <a:r>
              <a:rPr lang="en-US" altLang="zh-CN" sz="2000" dirty="0">
                <a:latin typeface="Times" pitchFamily="2" charset="0"/>
              </a:rPr>
              <a:t>If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combine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learned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attribute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and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relationship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embeddings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represent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entity,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this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may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cause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noise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due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missing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issue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from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both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views.</a:t>
            </a:r>
          </a:p>
          <a:p>
            <a:r>
              <a:rPr lang="en-US" altLang="zh-CN" sz="2000" b="1" dirty="0">
                <a:latin typeface="Times" pitchFamily="2" charset="0"/>
              </a:rPr>
              <a:t>Interaction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via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inferring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confident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seeds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from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both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views</a:t>
            </a:r>
          </a:p>
          <a:p>
            <a:endParaRPr lang="en-US" sz="2000" b="1" dirty="0">
              <a:latin typeface="Times" pitchFamily="2" charset="0"/>
            </a:endParaRPr>
          </a:p>
          <a:p>
            <a:r>
              <a:rPr lang="en-US" altLang="zh-CN" sz="2000" b="1" dirty="0">
                <a:latin typeface="Times" pitchFamily="2" charset="0"/>
              </a:rPr>
              <a:t>For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attribute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view:</a:t>
            </a:r>
          </a:p>
          <a:p>
            <a:pPr lvl="1"/>
            <a:r>
              <a:rPr lang="en-US" altLang="zh-CN" sz="1600" b="1" dirty="0">
                <a:latin typeface="Times" pitchFamily="2" charset="0"/>
              </a:rPr>
              <a:t>Entity:</a:t>
            </a:r>
            <a:r>
              <a:rPr lang="zh-CN" altLang="en-US" sz="1600" b="1" dirty="0">
                <a:latin typeface="Times" pitchFamily="2" charset="0"/>
              </a:rPr>
              <a:t> </a:t>
            </a:r>
            <a:endParaRPr lang="en-US" altLang="zh-CN" sz="1600" b="1" dirty="0">
              <a:latin typeface="Times" pitchFamily="2" charset="0"/>
            </a:endParaRPr>
          </a:p>
          <a:p>
            <a:pPr lvl="1"/>
            <a:endParaRPr lang="en-US" altLang="zh-CN" sz="1600" dirty="0">
              <a:latin typeface="Times" pitchFamily="2" charset="0"/>
            </a:endParaRPr>
          </a:p>
          <a:p>
            <a:pPr lvl="1"/>
            <a:r>
              <a:rPr lang="en-US" altLang="zh-CN" sz="1600" b="1" dirty="0">
                <a:latin typeface="Times" pitchFamily="2" charset="0"/>
              </a:rPr>
              <a:t>Attribute:</a:t>
            </a:r>
            <a:r>
              <a:rPr lang="zh-CN" altLang="en-US" sz="1600" b="1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(Depend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on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the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aligned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entities)</a:t>
            </a:r>
          </a:p>
          <a:p>
            <a:pPr lvl="2"/>
            <a:endParaRPr lang="en-US" altLang="zh-CN" sz="1200" dirty="0">
              <a:latin typeface="Times" pitchFamily="2" charset="0"/>
            </a:endParaRPr>
          </a:p>
          <a:p>
            <a:pPr lvl="1"/>
            <a:endParaRPr lang="en-US" altLang="zh-CN" sz="1600" dirty="0">
              <a:latin typeface="Times" pitchFamily="2" charset="0"/>
            </a:endParaRPr>
          </a:p>
          <a:p>
            <a:pPr lvl="1"/>
            <a:r>
              <a:rPr lang="en-US" altLang="zh-CN" sz="1600" b="1" dirty="0">
                <a:latin typeface="Times" pitchFamily="2" charset="0"/>
              </a:rPr>
              <a:t>Value:</a:t>
            </a:r>
            <a:r>
              <a:rPr lang="zh-CN" altLang="en-US" sz="1600" b="1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(Depend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on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the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aligned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entities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and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attributes)</a:t>
            </a:r>
          </a:p>
          <a:p>
            <a:pPr lvl="1"/>
            <a:endParaRPr lang="en-US" altLang="zh-CN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itchFamily="2" charset="0"/>
            </a:endParaRPr>
          </a:p>
          <a:p>
            <a:r>
              <a:rPr lang="en-US" altLang="zh-CN" sz="2000" b="1" dirty="0">
                <a:latin typeface="Times" pitchFamily="2" charset="0"/>
              </a:rPr>
              <a:t>For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relationship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view:</a:t>
            </a:r>
          </a:p>
          <a:p>
            <a:pPr lvl="1"/>
            <a:r>
              <a:rPr lang="en-US" altLang="zh-CN" sz="1600" b="1" dirty="0">
                <a:latin typeface="Times" pitchFamily="2" charset="0"/>
              </a:rPr>
              <a:t>Entity:</a:t>
            </a:r>
            <a:r>
              <a:rPr lang="zh-CN" altLang="en-US" sz="1600" b="1" dirty="0">
                <a:latin typeface="Times" pitchFamily="2" charset="0"/>
              </a:rPr>
              <a:t>  </a:t>
            </a:r>
            <a:r>
              <a:rPr lang="en-US" altLang="zh-CN" sz="1600" dirty="0">
                <a:latin typeface="Times" pitchFamily="2" charset="0"/>
              </a:rPr>
              <a:t>same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as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attribute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view</a:t>
            </a:r>
          </a:p>
          <a:p>
            <a:pPr lvl="1"/>
            <a:r>
              <a:rPr lang="en-US" altLang="zh-CN" sz="1600" b="1" dirty="0">
                <a:latin typeface="Times" pitchFamily="2" charset="0"/>
              </a:rPr>
              <a:t>Relationship:</a:t>
            </a:r>
            <a:r>
              <a:rPr lang="zh-CN" altLang="en-US" sz="1600" b="1" dirty="0">
                <a:latin typeface="Times" pitchFamily="2" charset="0"/>
              </a:rPr>
              <a:t>  </a:t>
            </a:r>
            <a:r>
              <a:rPr lang="en-US" altLang="zh-CN" sz="1600" dirty="0">
                <a:latin typeface="Times" pitchFamily="2" charset="0"/>
              </a:rPr>
              <a:t>same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as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the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attribute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inference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in</a:t>
            </a:r>
            <a:r>
              <a:rPr lang="zh-CN" altLang="en-US" sz="1600" dirty="0">
                <a:latin typeface="Times" pitchFamily="2" charset="0"/>
              </a:rPr>
              <a:t>  </a:t>
            </a:r>
            <a:r>
              <a:rPr lang="en-US" altLang="zh-CN" sz="1600" dirty="0">
                <a:latin typeface="Times" pitchFamily="2" charset="0"/>
              </a:rPr>
              <a:t>attribute</a:t>
            </a:r>
            <a:r>
              <a:rPr lang="zh-CN" altLang="en-US" sz="1600" dirty="0">
                <a:latin typeface="Times" pitchFamily="2" charset="0"/>
              </a:rPr>
              <a:t> </a:t>
            </a:r>
            <a:r>
              <a:rPr lang="en-US" altLang="zh-CN" sz="1600" dirty="0">
                <a:latin typeface="Times" pitchFamily="2" charset="0"/>
              </a:rPr>
              <a:t>view.</a:t>
            </a:r>
          </a:p>
          <a:p>
            <a:pPr lvl="1"/>
            <a:endParaRPr lang="en-US" altLang="zh-CN" sz="1600" dirty="0">
              <a:latin typeface="Time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E8CC3-C47C-6644-ABA5-2B38E2936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009900"/>
            <a:ext cx="34417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416B3-DE5B-7344-A0E6-A3B9AB629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3825875"/>
            <a:ext cx="4648200" cy="52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D1A516-55A8-CB4E-B7CD-73C0036F8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581525"/>
            <a:ext cx="5067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9804"/>
      </p:ext>
    </p:extLst>
  </p:cSld>
  <p:clrMapOvr>
    <a:masterClrMapping/>
  </p:clrMapOvr>
  <p:transition advTm="9728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AD58-EE50-6A44-A438-95B289D1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661987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Merge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Strategies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83C0-8099-0241-BF13-187EBFF0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" pitchFamily="2" charset="0"/>
              </a:rPr>
              <a:t>Standard Multi-view Merge Strategy. </a:t>
            </a:r>
            <a:r>
              <a:rPr lang="en-US" sz="2000" dirty="0">
                <a:latin typeface="Times" pitchFamily="2" charset="0"/>
              </a:rPr>
              <a:t>Following the standard co-training algorithm,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we firstly infer </a:t>
            </a:r>
            <a:r>
              <a:rPr lang="en-US" altLang="zh-CN" sz="2000" dirty="0">
                <a:latin typeface="Times" pitchFamily="2" charset="0"/>
              </a:rPr>
              <a:t>seeds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from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attribute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view,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</a:t>
            </a:r>
            <a:r>
              <a:rPr lang="en-US" sz="2000" dirty="0">
                <a:latin typeface="Times" pitchFamily="2" charset="0"/>
              </a:rPr>
              <a:t>hen </a:t>
            </a:r>
            <a:r>
              <a:rPr lang="en-US" altLang="zh-CN" sz="2000" dirty="0">
                <a:latin typeface="Times" pitchFamily="2" charset="0"/>
              </a:rPr>
              <a:t>infer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seeds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from the remaining candidates </a:t>
            </a:r>
            <a:r>
              <a:rPr lang="en-US" altLang="zh-CN" sz="2000" dirty="0">
                <a:latin typeface="Times" pitchFamily="2" charset="0"/>
              </a:rPr>
              <a:t>via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structural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view</a:t>
            </a:r>
            <a:r>
              <a:rPr lang="en-US" sz="2000" dirty="0">
                <a:latin typeface="Times" pitchFamily="2" charset="0"/>
              </a:rPr>
              <a:t>.</a:t>
            </a:r>
          </a:p>
          <a:p>
            <a:endParaRPr lang="en-US" sz="2000" dirty="0">
              <a:latin typeface="Times" pitchFamily="2" charset="0"/>
            </a:endParaRPr>
          </a:p>
          <a:p>
            <a:r>
              <a:rPr lang="en-US" sz="2000" b="1" dirty="0">
                <a:latin typeface="Times" pitchFamily="2" charset="0"/>
              </a:rPr>
              <a:t> Score-Based Merge Strategy.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we select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 counterpart with the maximal score into 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final new alignments.</a:t>
            </a:r>
          </a:p>
          <a:p>
            <a:endParaRPr lang="en-US" sz="2000" b="1" dirty="0">
              <a:latin typeface="Times" pitchFamily="2" charset="0"/>
            </a:endParaRPr>
          </a:p>
          <a:p>
            <a:endParaRPr lang="en-US" sz="2000" b="1" dirty="0">
              <a:latin typeface="Times" pitchFamily="2" charset="0"/>
            </a:endParaRPr>
          </a:p>
          <a:p>
            <a:r>
              <a:rPr lang="en-US" sz="2000" b="1" dirty="0">
                <a:latin typeface="Times" pitchFamily="2" charset="0"/>
              </a:rPr>
              <a:t>Rank-Based Merge Strategy. </a:t>
            </a:r>
            <a:r>
              <a:rPr lang="en-US" altLang="zh-CN" sz="2000" dirty="0">
                <a:latin typeface="Times" pitchFamily="2" charset="0"/>
              </a:rPr>
              <a:t>Due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effect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of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different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score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scales,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select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alignments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with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a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higher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rank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index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in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the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two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views</a:t>
            </a:r>
            <a:r>
              <a:rPr lang="zh-CN" altLang="en-US" sz="2000" dirty="0">
                <a:latin typeface="Times" pitchFamily="2" charset="0"/>
              </a:rPr>
              <a:t> </a:t>
            </a:r>
            <a:r>
              <a:rPr lang="en-US" altLang="zh-CN" sz="2000" dirty="0">
                <a:latin typeface="Times" pitchFamily="2" charset="0"/>
              </a:rPr>
              <a:t>respectively.</a:t>
            </a:r>
            <a:endParaRPr lang="en-US" sz="2000" b="1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7780-9A66-C749-A7F2-0A6115B34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3327400"/>
            <a:ext cx="42037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9BBC0-A7C8-2B43-8E14-7019ABA3D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4864100"/>
            <a:ext cx="4610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56868"/>
      </p:ext>
    </p:extLst>
  </p:cSld>
  <p:clrMapOvr>
    <a:masterClrMapping/>
  </p:clrMapOvr>
  <p:transition advTm="8680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1.9|3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9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4|9|9.7|1.1"/>
</p:tagLst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jie</Template>
  <TotalTime>71580</TotalTime>
  <Words>745</Words>
  <Application>Microsoft Macintosh PowerPoint</Application>
  <PresentationFormat>On-screen Show (4:3)</PresentationFormat>
  <Paragraphs>140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Times</vt:lpstr>
      <vt:lpstr>Times New Roman</vt:lpstr>
      <vt:lpstr>jie</vt:lpstr>
      <vt:lpstr>JarKA: Modeling Attribute Interactions for Cross-lingual Knowledge Alignment</vt:lpstr>
      <vt:lpstr>Motivation</vt:lpstr>
      <vt:lpstr>Challenges</vt:lpstr>
      <vt:lpstr>Interaction-based Attribute Model</vt:lpstr>
      <vt:lpstr>Interaction-based Attribute Model</vt:lpstr>
      <vt:lpstr>Interaction-based Attribute Model</vt:lpstr>
      <vt:lpstr>Embedding-Based Relationship Model</vt:lpstr>
      <vt:lpstr>Seeds Inference </vt:lpstr>
      <vt:lpstr>Merge Strategies</vt:lpstr>
      <vt:lpstr>Experiments</vt:lpstr>
      <vt:lpstr>Experiments</vt:lpstr>
      <vt:lpstr>Experiments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Microsoft Office 用户</cp:lastModifiedBy>
  <cp:revision>6208</cp:revision>
  <cp:lastPrinted>2020-04-30T13:48:27Z</cp:lastPrinted>
  <dcterms:created xsi:type="dcterms:W3CDTF">1601-01-01T00:00:00Z</dcterms:created>
  <dcterms:modified xsi:type="dcterms:W3CDTF">2020-05-30T01:35:10Z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