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783" r:id="rId1"/>
  </p:sldMasterIdLst>
  <p:notesMasterIdLst>
    <p:notesMasterId r:id="rId26"/>
  </p:notesMasterIdLst>
  <p:handoutMasterIdLst>
    <p:handoutMasterId r:id="rId27"/>
  </p:handoutMasterIdLst>
  <p:sldIdLst>
    <p:sldId id="256" r:id="rId2"/>
    <p:sldId id="397" r:id="rId3"/>
    <p:sldId id="398" r:id="rId4"/>
    <p:sldId id="439" r:id="rId5"/>
    <p:sldId id="399" r:id="rId6"/>
    <p:sldId id="400" r:id="rId7"/>
    <p:sldId id="402" r:id="rId8"/>
    <p:sldId id="403" r:id="rId9"/>
    <p:sldId id="427" r:id="rId10"/>
    <p:sldId id="426" r:id="rId11"/>
    <p:sldId id="434" r:id="rId12"/>
    <p:sldId id="437" r:id="rId13"/>
    <p:sldId id="438" r:id="rId14"/>
    <p:sldId id="428" r:id="rId15"/>
    <p:sldId id="433" r:id="rId16"/>
    <p:sldId id="405" r:id="rId17"/>
    <p:sldId id="406" r:id="rId18"/>
    <p:sldId id="429" r:id="rId19"/>
    <p:sldId id="440" r:id="rId20"/>
    <p:sldId id="441" r:id="rId21"/>
    <p:sldId id="407" r:id="rId22"/>
    <p:sldId id="431" r:id="rId23"/>
    <p:sldId id="432" r:id="rId24"/>
    <p:sldId id="381" r:id="rId2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CCCC"/>
    <a:srgbClr val="76D6FF"/>
    <a:srgbClr val="D6D6D6"/>
    <a:srgbClr val="FFD579"/>
    <a:srgbClr val="006600"/>
    <a:srgbClr val="9D1200"/>
    <a:srgbClr val="008EF6"/>
    <a:srgbClr val="FFFF66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 autoAdjust="0"/>
    <p:restoredTop sz="97225" autoAdjust="0"/>
  </p:normalViewPr>
  <p:slideViewPr>
    <p:cSldViewPr snapToGrid="0">
      <p:cViewPr>
        <p:scale>
          <a:sx n="136" d="100"/>
          <a:sy n="136" d="100"/>
        </p:scale>
        <p:origin x="1072" y="-2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063" y="0"/>
            <a:ext cx="3076584" cy="510987"/>
          </a:xfrm>
          <a:prstGeom prst="rect">
            <a:avLst/>
          </a:prstGeom>
        </p:spPr>
        <p:txBody>
          <a:bodyPr vert="horz" lIns="94759" tIns="47380" rIns="94759" bIns="47380" rtlCol="0"/>
          <a:lstStyle>
            <a:lvl1pPr algn="r">
              <a:defRPr sz="1200"/>
            </a:lvl1pPr>
          </a:lstStyle>
          <a:p>
            <a:fld id="{B0E53223-BD64-4BED-9BC8-4C388EA24B82}" type="datetimeFigureOut">
              <a:rPr lang="zh-CN" altLang="en-US" smtClean="0"/>
              <a:pPr/>
              <a:t>2018/11/15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319"/>
            <a:ext cx="3076584" cy="51264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063" y="9720319"/>
            <a:ext cx="3076584" cy="512641"/>
          </a:xfrm>
          <a:prstGeom prst="rect">
            <a:avLst/>
          </a:prstGeom>
        </p:spPr>
        <p:txBody>
          <a:bodyPr vert="horz" lIns="94759" tIns="47380" rIns="94759" bIns="47380" rtlCol="0" anchor="b"/>
          <a:lstStyle>
            <a:lvl1pPr algn="r">
              <a:defRPr sz="1200"/>
            </a:lvl1pPr>
          </a:lstStyle>
          <a:p>
            <a:fld id="{A223ABF3-F4FC-4520-B5C6-91D6C39D1A4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699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063" y="0"/>
            <a:ext cx="3076584" cy="510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9688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00" y="4861814"/>
            <a:ext cx="5680102" cy="4605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19"/>
            <a:ext cx="3076584" cy="51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063" y="9720319"/>
            <a:ext cx="3076584" cy="51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59" tIns="47380" rIns="94759" bIns="4738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A3804948-14D2-43DA-B3DB-CF1972FFF4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5616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6763"/>
            <a:ext cx="5119688" cy="383857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algn="just"/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341443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6538912"/>
            <a:ext cx="9144000" cy="319088"/>
          </a:xfrm>
          <a:prstGeom prst="rect">
            <a:avLst/>
          </a:prstGeom>
          <a:gradFill flip="none" rotWithShape="1">
            <a:gsLst>
              <a:gs pos="30000">
                <a:srgbClr val="C00000">
                  <a:shade val="67500"/>
                  <a:satMod val="115000"/>
                  <a:lumMod val="97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 dirty="0" smtClean="0"/>
              <a:t>单击此处编辑母版副标题样式</a:t>
            </a:r>
            <a:endParaRPr lang="en-US" altLang="zh-CN" dirty="0"/>
          </a:p>
        </p:txBody>
      </p:sp>
      <p:sp>
        <p:nvSpPr>
          <p:cNvPr id="12493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130472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altLang="zh-CN" dirty="0"/>
          </a:p>
        </p:txBody>
      </p:sp>
      <p:sp>
        <p:nvSpPr>
          <p:cNvPr id="20" name="Rectangle 2"/>
          <p:cNvSpPr>
            <a:spLocks noChangeArrowheads="1"/>
          </p:cNvSpPr>
          <p:nvPr userDrawn="1"/>
        </p:nvSpPr>
        <p:spPr bwMode="auto">
          <a:xfrm>
            <a:off x="554990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3451" y="531860"/>
            <a:ext cx="5829300" cy="1397000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33466" y="188913"/>
            <a:ext cx="2159977" cy="59372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588" y="188913"/>
            <a:ext cx="6342185" cy="59372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0587" y="188913"/>
            <a:ext cx="8642838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23874" y="1196975"/>
            <a:ext cx="8436219" cy="4929188"/>
          </a:xfrm>
        </p:spPr>
        <p:txBody>
          <a:bodyPr/>
          <a:lstStyle/>
          <a:p>
            <a:pPr lvl="0"/>
            <a:r>
              <a:rPr lang="zh-CN" altLang="en-US" noProof="0" smtClean="0"/>
              <a:t>单击图标添加表格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435" y="4406947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435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1" y="1196975"/>
            <a:ext cx="4147038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11573" y="1196975"/>
            <a:ext cx="4148503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06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293" y="1535113"/>
            <a:ext cx="40415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293" y="2174875"/>
            <a:ext cx="40415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73050"/>
            <a:ext cx="300843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538" y="273097"/>
            <a:ext cx="511126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435103"/>
            <a:ext cx="300843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166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/>
          <p:nvPr userDrawn="1"/>
        </p:nvSpPr>
        <p:spPr>
          <a:xfrm>
            <a:off x="0" y="1011237"/>
            <a:ext cx="9144000" cy="77788"/>
          </a:xfrm>
          <a:prstGeom prst="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0">
                <a:srgbClr val="C00000">
                  <a:shade val="67500"/>
                  <a:satMod val="115000"/>
                </a:srgbClr>
              </a:gs>
              <a:gs pos="81000">
                <a:schemeClr val="bg1"/>
              </a:gs>
            </a:gsLst>
            <a:lin ang="0" scaled="1"/>
            <a:tileRect/>
          </a:gradFill>
          <a:ln>
            <a:noFill/>
          </a:ln>
          <a:effectLst>
            <a:glow>
              <a:schemeClr val="accent1">
                <a:alpha val="0"/>
              </a:schemeClr>
            </a:glow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6538912"/>
            <a:ext cx="9144000" cy="319088"/>
          </a:xfrm>
          <a:prstGeom prst="rect">
            <a:avLst/>
          </a:prstGeom>
          <a:gradFill flip="none" rotWithShape="1">
            <a:gsLst>
              <a:gs pos="30000">
                <a:srgbClr val="C00000">
                  <a:shade val="67500"/>
                  <a:satMod val="115000"/>
                  <a:lumMod val="97000"/>
                </a:srgbClr>
              </a:gs>
              <a:gs pos="100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61" y="1196975"/>
            <a:ext cx="8436219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altLang="zh-CN" dirty="0" smtClean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587" y="188913"/>
            <a:ext cx="8642838" cy="792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  <a:endParaRPr lang="en-US" altLang="zh-CN" dirty="0" smtClean="0"/>
          </a:p>
        </p:txBody>
      </p:sp>
      <p:sp>
        <p:nvSpPr>
          <p:cNvPr id="1036" name="Rectangle 12"/>
          <p:cNvSpPr>
            <a:spLocks noChangeArrowheads="1"/>
          </p:cNvSpPr>
          <p:nvPr/>
        </p:nvSpPr>
        <p:spPr bwMode="auto">
          <a:xfrm>
            <a:off x="184642" y="6453188"/>
            <a:ext cx="93052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defTabSz="762000">
              <a:defRPr/>
            </a:pPr>
            <a:fld id="{A668977A-3572-4392-907F-8F125AD2A05E}" type="slidenum">
              <a:rPr kumimoji="1" lang="en-US" altLang="ja-JP" sz="1600">
                <a:solidFill>
                  <a:schemeClr val="bg1"/>
                </a:solidFill>
                <a:latin typeface="Times New Roman" pitchFamily="18" charset="0"/>
                <a:ea typeface="MS PGothic" pitchFamily="34" charset="-128"/>
              </a:rPr>
              <a:pPr defTabSz="762000">
                <a:defRPr/>
              </a:pPr>
              <a:t>‹#›</a:t>
            </a:fld>
            <a:endParaRPr kumimoji="1" lang="en-US" altLang="ja-JP" sz="1600">
              <a:solidFill>
                <a:schemeClr val="bg1"/>
              </a:solidFill>
              <a:latin typeface="Times New Roman" pitchFamily="18" charset="0"/>
              <a:ea typeface="MS PGothic" pitchFamily="34" charset="-128"/>
            </a:endParaRPr>
          </a:p>
        </p:txBody>
      </p:sp>
      <p:pic>
        <p:nvPicPr>
          <p:cNvPr id="9" name="Picture 1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56751" y="269876"/>
            <a:ext cx="1036674" cy="1028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1" r:id="rId7"/>
    <p:sldLayoutId id="2147483792" r:id="rId8"/>
    <p:sldLayoutId id="2147483793" r:id="rId9"/>
    <p:sldLayoutId id="2147483794" r:id="rId10"/>
    <p:sldLayoutId id="2147483795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2.png"/><Relationship Id="rId5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4" Type="http://schemas.openxmlformats.org/officeDocument/2006/relationships/image" Target="../media/image31.png"/><Relationship Id="rId5" Type="http://schemas.openxmlformats.org/officeDocument/2006/relationships/image" Target="../media/image33.png"/><Relationship Id="rId6" Type="http://schemas.openxmlformats.org/officeDocument/2006/relationships/image" Target="../media/image34.png"/><Relationship Id="rId7" Type="http://schemas.openxmlformats.org/officeDocument/2006/relationships/image" Target="../media/image35.png"/><Relationship Id="rId8" Type="http://schemas.openxmlformats.org/officeDocument/2006/relationships/image" Target="../media/image36.png"/><Relationship Id="rId9" Type="http://schemas.openxmlformats.org/officeDocument/2006/relationships/image" Target="../media/image37.png"/><Relationship Id="rId10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7.png"/><Relationship Id="rId12" Type="http://schemas.openxmlformats.org/officeDocument/2006/relationships/image" Target="../media/image18.png"/><Relationship Id="rId13" Type="http://schemas.openxmlformats.org/officeDocument/2006/relationships/image" Target="../media/image19.png"/><Relationship Id="rId14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4800" y="2423160"/>
            <a:ext cx="8686800" cy="1828800"/>
          </a:xfrm>
        </p:spPr>
        <p:txBody>
          <a:bodyPr>
            <a:noAutofit/>
          </a:bodyPr>
          <a:lstStyle/>
          <a:p>
            <a:r>
              <a:rPr lang="en-US" altLang="zh-CN" sz="3600" b="1" dirty="0"/>
              <a:t>MEgo2Vec: Embedding Matched Ego Networks for User Alignment Across Social </a:t>
            </a:r>
            <a:r>
              <a:rPr lang="en-US" altLang="zh-CN" sz="3600" b="1" dirty="0" smtClean="0"/>
              <a:t>Networks </a:t>
            </a:r>
            <a:endParaRPr lang="en-US" altLang="zh-CN" sz="3600" b="1" dirty="0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55090" y="4290139"/>
            <a:ext cx="7741920" cy="2270760"/>
          </a:xfrm>
        </p:spPr>
        <p:txBody>
          <a:bodyPr>
            <a:normAutofit lnSpcReduction="10000"/>
          </a:bodyPr>
          <a:lstStyle/>
          <a:p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Jing</a:t>
            </a:r>
            <a:r>
              <a:rPr lang="zh-CN" altLang="en-US" sz="2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Zhang</a:t>
            </a:r>
            <a:r>
              <a:rPr lang="en-US" altLang="zh-CN" sz="2400" baseline="30000" dirty="0" smtClean="0"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>
                <a:ea typeface="微软雅黑" pitchFamily="34" charset="-122"/>
                <a:cs typeface="Times New Roman" pitchFamily="18" charset="0"/>
              </a:rPr>
              <a:t>Bo</a:t>
            </a:r>
            <a:r>
              <a:rPr lang="zh-CN" altLang="en-US" sz="2400" dirty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Chen</a:t>
            </a:r>
            <a:r>
              <a:rPr lang="en-US" altLang="zh-CN" sz="2400" baseline="30000" dirty="0"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, </a:t>
            </a:r>
            <a:r>
              <a:rPr lang="en-US" altLang="zh-CN" sz="2400" dirty="0" err="1" smtClean="0">
                <a:ea typeface="微软雅黑" pitchFamily="34" charset="-122"/>
                <a:cs typeface="Times New Roman" pitchFamily="18" charset="0"/>
              </a:rPr>
              <a:t>Xianming</a:t>
            </a:r>
            <a:r>
              <a:rPr lang="zh-CN" altLang="en-US" sz="2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Wang</a:t>
            </a:r>
            <a:r>
              <a:rPr lang="en-US" altLang="zh-CN" sz="2400" baseline="30000" dirty="0"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ea typeface="微软雅黑" pitchFamily="34" charset="-122"/>
                <a:cs typeface="Times New Roman" pitchFamily="18" charset="0"/>
              </a:rPr>
              <a:t>Fengmei</a:t>
            </a:r>
            <a:r>
              <a:rPr lang="zh-CN" altLang="en-US" sz="2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 smtClean="0">
                <a:ea typeface="微软雅黑" pitchFamily="34" charset="-122"/>
                <a:cs typeface="Times New Roman" pitchFamily="18" charset="0"/>
              </a:rPr>
              <a:t>Jin</a:t>
            </a:r>
            <a:r>
              <a:rPr lang="en-US" altLang="zh-CN" sz="2400" baseline="30000" dirty="0"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Hong</a:t>
            </a:r>
            <a:r>
              <a:rPr lang="zh-CN" altLang="en-US" sz="2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Chen</a:t>
            </a:r>
            <a:r>
              <a:rPr lang="en-US" altLang="zh-CN" sz="2400" baseline="30000" dirty="0"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微软雅黑" pitchFamily="34" charset="-122"/>
                <a:cs typeface="Times New Roman" pitchFamily="18" charset="0"/>
              </a:rPr>
              <a:t>Cuiping</a:t>
            </a:r>
            <a:r>
              <a:rPr lang="zh-CN" altLang="en-US" sz="2400" dirty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Li</a:t>
            </a:r>
            <a:r>
              <a:rPr lang="en-US" altLang="zh-CN" sz="2400" baseline="30000" dirty="0"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微软雅黑" pitchFamily="34" charset="-122"/>
                <a:cs typeface="Times New Roman" pitchFamily="18" charset="0"/>
              </a:rPr>
              <a:t>Guojie</a:t>
            </a:r>
            <a:r>
              <a:rPr lang="zh-CN" altLang="en-US" sz="2400" dirty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Song</a:t>
            </a:r>
            <a:r>
              <a:rPr lang="zh-CN" altLang="en-US" sz="2400" baseline="30000" dirty="0" smtClean="0"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,</a:t>
            </a:r>
            <a:r>
              <a:rPr lang="zh-CN" altLang="en-US" sz="2400" dirty="0" smtClean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err="1">
                <a:ea typeface="微软雅黑" pitchFamily="34" charset="-122"/>
                <a:cs typeface="Times New Roman" pitchFamily="18" charset="0"/>
              </a:rPr>
              <a:t>Yutao</a:t>
            </a:r>
            <a:r>
              <a:rPr lang="zh-CN" altLang="en-US" sz="2400" dirty="0"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400" dirty="0" smtClean="0">
                <a:ea typeface="微软雅黑" pitchFamily="34" charset="-122"/>
                <a:cs typeface="Times New Roman" pitchFamily="18" charset="0"/>
              </a:rPr>
              <a:t>Zhang</a:t>
            </a:r>
            <a:r>
              <a:rPr lang="en-US" altLang="zh-CN" sz="2400" baseline="30000" dirty="0" smtClean="0">
                <a:ea typeface="微软雅黑" pitchFamily="34" charset="-122"/>
                <a:cs typeface="Times New Roman" pitchFamily="18" charset="0"/>
              </a:rPr>
              <a:t>#</a:t>
            </a:r>
            <a:endParaRPr lang="en-US" altLang="zh-CN" sz="2400" baseline="30000" dirty="0" smtClean="0">
              <a:latin typeface="+mj-lt"/>
              <a:ea typeface="微软雅黑" pitchFamily="34" charset="-122"/>
              <a:cs typeface="Times New Roman" pitchFamily="18" charset="0"/>
            </a:endParaRPr>
          </a:p>
          <a:p>
            <a:endParaRPr lang="en-US" altLang="zh-CN" sz="2000" dirty="0" smtClean="0">
              <a:latin typeface="+mj-lt"/>
              <a:ea typeface="微软雅黑" pitchFamily="34" charset="-122"/>
              <a:cs typeface="Times New Roman" pitchFamily="18" charset="0"/>
            </a:endParaRPr>
          </a:p>
          <a:p>
            <a:r>
              <a:rPr lang="en-US" altLang="zh-CN" sz="2000" baseline="30000" dirty="0" smtClean="0">
                <a:latin typeface="+mj-lt"/>
                <a:ea typeface="微软雅黑" pitchFamily="34" charset="-122"/>
                <a:cs typeface="Times New Roman" pitchFamily="18" charset="0"/>
              </a:rPr>
              <a:t>+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Information School,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err="1" smtClean="0">
                <a:latin typeface="+mj-lt"/>
                <a:ea typeface="微软雅黑" pitchFamily="34" charset="-122"/>
                <a:cs typeface="Times New Roman" pitchFamily="18" charset="0"/>
              </a:rPr>
              <a:t>Renmin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University of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China</a:t>
            </a:r>
          </a:p>
          <a:p>
            <a:r>
              <a:rPr lang="zh-CN" altLang="en-US" sz="2000" baseline="30000" dirty="0" smtClean="0">
                <a:latin typeface="+mj-lt"/>
                <a:ea typeface="微软雅黑" pitchFamily="34" charset="-122"/>
                <a:cs typeface="Times New Roman" pitchFamily="18" charset="0"/>
              </a:rPr>
              <a:t>*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MOE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Key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Laboratory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of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Machine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Perception,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PKU</a:t>
            </a:r>
          </a:p>
          <a:p>
            <a:r>
              <a:rPr lang="en-US" altLang="zh-CN" sz="2000" baseline="30000" dirty="0" smtClean="0">
                <a:latin typeface="+mj-lt"/>
                <a:ea typeface="微软雅黑" pitchFamily="34" charset="-122"/>
                <a:cs typeface="Times New Roman" pitchFamily="18" charset="0"/>
              </a:rPr>
              <a:t>#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Computer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Science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Department,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Tsinghua</a:t>
            </a:r>
            <a:r>
              <a:rPr lang="zh-CN" altLang="en-US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 </a:t>
            </a:r>
            <a:r>
              <a:rPr lang="en-US" altLang="zh-CN" sz="2000" dirty="0" smtClean="0">
                <a:latin typeface="+mj-lt"/>
                <a:ea typeface="微软雅黑" pitchFamily="34" charset="-122"/>
                <a:cs typeface="Times New Roman" pitchFamily="18" charset="0"/>
              </a:rPr>
              <a:t>University</a:t>
            </a:r>
            <a:endParaRPr lang="en-US" altLang="zh-CN" sz="2000" dirty="0" smtClean="0">
              <a:latin typeface="+mj-lt"/>
              <a:ea typeface="微软雅黑" pitchFamily="34" charset="-122"/>
              <a:cs typeface="Times New Roman" pitchFamily="18" charset="0"/>
            </a:endParaRPr>
          </a:p>
          <a:p>
            <a:pPr algn="ctr" eaLnBrk="1" hangingPunct="1"/>
            <a:endParaRPr lang="en-US" altLang="zh-CN" sz="2400" dirty="0" smtClean="0">
              <a:latin typeface="+mj-lt"/>
              <a:ea typeface="微软雅黑" pitchFamily="34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6" y="150976"/>
            <a:ext cx="8642838" cy="792162"/>
          </a:xfrm>
        </p:spPr>
        <p:txBody>
          <a:bodyPr/>
          <a:lstStyle/>
          <a:p>
            <a:r>
              <a:rPr lang="en-US" altLang="zh-CN" sz="3600" dirty="0" smtClean="0"/>
              <a:t>Social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Convolution</a:t>
            </a:r>
            <a:endParaRPr lang="en-US" altLang="zh-CN" sz="3600" dirty="0"/>
          </a:p>
        </p:txBody>
      </p:sp>
      <p:sp>
        <p:nvSpPr>
          <p:cNvPr id="6" name="矩形 5"/>
          <p:cNvSpPr/>
          <p:nvPr/>
        </p:nvSpPr>
        <p:spPr>
          <a:xfrm>
            <a:off x="397695" y="1323256"/>
            <a:ext cx="82597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/>
              <a:t>Objective</a:t>
            </a:r>
            <a:r>
              <a:rPr lang="en-US" altLang="zh-CN" sz="2400" dirty="0" smtClean="0"/>
              <a:t>:</a:t>
            </a:r>
            <a:r>
              <a:rPr lang="en-US" altLang="zh-CN" sz="2400" dirty="0"/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leverage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neighbor’s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 err="1" smtClean="0">
                <a:solidFill>
                  <a:srgbClr val="0000CC"/>
                </a:solidFill>
              </a:rPr>
              <a:t>embeddings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and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distinguish </a:t>
            </a:r>
            <a:r>
              <a:rPr lang="en-US" altLang="zh-CN" sz="2400" dirty="0">
                <a:solidFill>
                  <a:srgbClr val="0000CC"/>
                </a:solidFill>
              </a:rPr>
              <a:t>the </a:t>
            </a:r>
            <a:r>
              <a:rPr lang="en-US" altLang="zh-CN" sz="2400" dirty="0" smtClean="0">
                <a:solidFill>
                  <a:srgbClr val="0000CC"/>
                </a:solidFill>
              </a:rPr>
              <a:t>effects </a:t>
            </a:r>
            <a:r>
              <a:rPr lang="en-US" altLang="zh-CN" sz="2400" dirty="0">
                <a:solidFill>
                  <a:srgbClr val="0000CC"/>
                </a:solidFill>
              </a:rPr>
              <a:t>from different neighbor </a:t>
            </a:r>
            <a:r>
              <a:rPr lang="en-US" altLang="zh-CN" sz="2400" dirty="0" smtClean="0">
                <a:solidFill>
                  <a:srgbClr val="0000CC"/>
                </a:solidFill>
              </a:rPr>
              <a:t>pairs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nodes</a:t>
            </a:r>
            <a:r>
              <a:rPr lang="zh-CN" altLang="en-US" sz="2400" dirty="0" smtClean="0"/>
              <a:t> </a:t>
            </a:r>
            <a:r>
              <a:rPr lang="en-US" altLang="zh-CN" sz="2400" dirty="0" err="1"/>
              <a:t>embeddings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neighbor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embeddings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Output: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convolved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embeddings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Method: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social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convolutional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model.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 smtClean="0"/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95" y="3406790"/>
            <a:ext cx="4564278" cy="224702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127" y="4716876"/>
            <a:ext cx="4254190" cy="7787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733" y="2662084"/>
            <a:ext cx="18415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61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Three</a:t>
            </a:r>
            <a:r>
              <a:rPr lang="en-US" altLang="zh-CN" dirty="0" smtClean="0"/>
              <a:t> A</a:t>
            </a:r>
            <a:r>
              <a:rPr lang="en-US" dirty="0" smtClean="0"/>
              <a:t>ttention </a:t>
            </a:r>
            <a:r>
              <a:rPr lang="en-US" altLang="zh-CN" dirty="0" smtClean="0"/>
              <a:t>M</a:t>
            </a:r>
            <a:r>
              <a:rPr lang="en-US" dirty="0" smtClean="0"/>
              <a:t>echanism</a:t>
            </a:r>
            <a:r>
              <a:rPr lang="en-US" altLang="zh-CN" dirty="0" smtClean="0"/>
              <a:t>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845" y="1319362"/>
            <a:ext cx="8122909" cy="3927804"/>
          </a:xfrm>
        </p:spPr>
        <p:txBody>
          <a:bodyPr/>
          <a:lstStyle/>
          <a:p>
            <a:r>
              <a:rPr kumimoji="1" lang="en-US" altLang="zh-CN" sz="2600" i="1" dirty="0" smtClean="0"/>
              <a:t>Feature</a:t>
            </a:r>
            <a:r>
              <a:rPr kumimoji="1" lang="zh-CN" altLang="en-US" sz="2600" i="1" dirty="0" smtClean="0"/>
              <a:t> </a:t>
            </a:r>
            <a:r>
              <a:rPr kumimoji="1" lang="en-US" altLang="zh-CN" sz="2600" i="1" dirty="0" smtClean="0"/>
              <a:t>Attention</a:t>
            </a:r>
          </a:p>
          <a:p>
            <a:pPr lvl="1"/>
            <a:r>
              <a:rPr kumimoji="1" lang="en-US" altLang="zh-CN" sz="2400" dirty="0"/>
              <a:t>A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neighbor </a:t>
            </a:r>
            <a:r>
              <a:rPr kumimoji="1" lang="en-US" altLang="zh-CN" sz="2400" dirty="0" smtClean="0"/>
              <a:t>pair</a:t>
            </a:r>
            <a:r>
              <a:rPr kumimoji="1" lang="zh-CN" altLang="en-US" sz="2400" dirty="0" smtClean="0"/>
              <a:t>          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   </a:t>
            </a:r>
            <a:r>
              <a:rPr kumimoji="1" lang="en-US" altLang="zh-CN" sz="2400" dirty="0" smtClean="0"/>
              <a:t>makes </a:t>
            </a:r>
            <a:r>
              <a:rPr kumimoji="1" lang="en-US" altLang="zh-CN" sz="2400" dirty="0"/>
              <a:t>more contribution on </a:t>
            </a:r>
            <a:r>
              <a:rPr kumimoji="1" lang="en-US" altLang="zh-CN" sz="2400" dirty="0" smtClean="0"/>
              <a:t>inferring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label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focal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pair</a:t>
            </a:r>
            <a:r>
              <a:rPr kumimoji="1" lang="zh-CN" altLang="en-US" sz="2400" dirty="0" smtClean="0"/>
              <a:t>              </a:t>
            </a:r>
            <a:r>
              <a:rPr kumimoji="1" lang="en-US" altLang="zh-CN" sz="2400" dirty="0" smtClean="0"/>
              <a:t>if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the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features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of</a:t>
            </a:r>
            <a:r>
              <a:rPr kumimoji="1" lang="zh-CN" altLang="en-US" sz="2400" dirty="0" smtClean="0"/>
              <a:t> 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          </a:t>
            </a:r>
            <a:r>
              <a:rPr kumimoji="1" lang="en-US" altLang="zh-CN" sz="2400" dirty="0" smtClean="0"/>
              <a:t>are </a:t>
            </a:r>
            <a:r>
              <a:rPr kumimoji="1" lang="en-US" altLang="zh-CN" sz="2400" dirty="0"/>
              <a:t>more </a:t>
            </a:r>
            <a:r>
              <a:rPr kumimoji="1" lang="en-US" altLang="zh-CN" sz="2400" dirty="0" smtClean="0"/>
              <a:t>discriminative.</a:t>
            </a:r>
          </a:p>
          <a:p>
            <a:pPr lvl="1"/>
            <a:r>
              <a:rPr kumimoji="1" lang="en-US" altLang="zh-CN" sz="2400" b="1" dirty="0"/>
              <a:t>‘</a:t>
            </a:r>
            <a:r>
              <a:rPr kumimoji="1" lang="en-US" altLang="zh-CN" sz="2400" dirty="0" err="1"/>
              <a:t>Jesper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Wang’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‘Wei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Wang’</a:t>
            </a:r>
          </a:p>
          <a:p>
            <a:pPr lvl="1"/>
            <a:endParaRPr kumimoji="1" lang="en-US" altLang="zh-CN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123" y="3706786"/>
            <a:ext cx="4922520" cy="154038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760" y="5611750"/>
            <a:ext cx="2284447" cy="4389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331648" y="4055712"/>
            <a:ext cx="354741" cy="295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643" y="2208742"/>
            <a:ext cx="1016000" cy="457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955" y="1875664"/>
            <a:ext cx="1028700" cy="381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424" y="2621248"/>
            <a:ext cx="1028700" cy="381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632446" y="4079271"/>
            <a:ext cx="354741" cy="2957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259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Three</a:t>
            </a:r>
            <a:r>
              <a:rPr lang="en-US" altLang="zh-CN" dirty="0" smtClean="0"/>
              <a:t> A</a:t>
            </a:r>
            <a:r>
              <a:rPr lang="en-US" dirty="0" smtClean="0"/>
              <a:t>ttention </a:t>
            </a:r>
            <a:r>
              <a:rPr lang="en-US" altLang="zh-CN" dirty="0" smtClean="0"/>
              <a:t>M</a:t>
            </a:r>
            <a:r>
              <a:rPr lang="en-US" dirty="0" smtClean="0"/>
              <a:t>echanism</a:t>
            </a:r>
            <a:r>
              <a:rPr lang="en-US" altLang="zh-CN" dirty="0" smtClean="0"/>
              <a:t>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845" y="1319362"/>
            <a:ext cx="8122909" cy="3927804"/>
          </a:xfrm>
        </p:spPr>
        <p:txBody>
          <a:bodyPr/>
          <a:lstStyle/>
          <a:p>
            <a:r>
              <a:rPr kumimoji="1" lang="en-US" altLang="zh-CN" sz="2600" i="1" dirty="0" smtClean="0"/>
              <a:t>Difference</a:t>
            </a:r>
            <a:r>
              <a:rPr kumimoji="1" lang="zh-CN" altLang="en-US" sz="2600" i="1" dirty="0" smtClean="0"/>
              <a:t> </a:t>
            </a:r>
            <a:r>
              <a:rPr kumimoji="1" lang="en-US" altLang="zh-CN" sz="2600" i="1" dirty="0" smtClean="0"/>
              <a:t>Attention</a:t>
            </a:r>
          </a:p>
          <a:p>
            <a:pPr lvl="1"/>
            <a:r>
              <a:rPr kumimoji="1" lang="en-US" altLang="zh-CN" sz="2400" dirty="0" smtClean="0"/>
              <a:t>A </a:t>
            </a:r>
            <a:r>
              <a:rPr kumimoji="1" lang="en-US" altLang="zh-CN" sz="2400" dirty="0"/>
              <a:t>neighbor pair 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          </a:t>
            </a:r>
            <a:r>
              <a:rPr kumimoji="1" lang="en-US" altLang="zh-CN" sz="2400" dirty="0" smtClean="0"/>
              <a:t>takes </a:t>
            </a:r>
            <a:r>
              <a:rPr kumimoji="1" lang="en-US" altLang="zh-CN" sz="2400" dirty="0"/>
              <a:t>a more important role on predicting the label of </a:t>
            </a:r>
            <a:r>
              <a:rPr kumimoji="1" lang="zh-CN" altLang="en-US" sz="2400" dirty="0" smtClean="0"/>
              <a:t>             </a:t>
            </a:r>
            <a:r>
              <a:rPr kumimoji="1" lang="en-US" altLang="zh-CN" sz="2400" dirty="0" smtClean="0"/>
              <a:t>if </a:t>
            </a:r>
            <a:r>
              <a:rPr kumimoji="1" lang="en-US" altLang="zh-CN" sz="2400" dirty="0"/>
              <a:t>the two neighbors </a:t>
            </a:r>
            <a:r>
              <a:rPr kumimoji="1" lang="en-US" altLang="zh-CN" sz="2400" dirty="0" smtClean="0"/>
              <a:t>are </a:t>
            </a:r>
            <a:r>
              <a:rPr kumimoji="1" lang="en-US" altLang="zh-CN" sz="2400" dirty="0"/>
              <a:t>more similar to each other. </a:t>
            </a:r>
          </a:p>
          <a:p>
            <a:pPr lvl="1"/>
            <a:endParaRPr kumimoji="1" lang="en-US" altLang="zh-CN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392" y="3600018"/>
            <a:ext cx="4922520" cy="1540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424559" y="3774947"/>
            <a:ext cx="824748" cy="289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352" y="2181030"/>
            <a:ext cx="10160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52" y="5719901"/>
            <a:ext cx="2424108" cy="3990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52" y="1829621"/>
            <a:ext cx="10287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569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Three</a:t>
            </a:r>
            <a:r>
              <a:rPr lang="en-US" altLang="zh-CN" dirty="0" smtClean="0"/>
              <a:t> A</a:t>
            </a:r>
            <a:r>
              <a:rPr lang="en-US" dirty="0" smtClean="0"/>
              <a:t>ttention </a:t>
            </a:r>
            <a:r>
              <a:rPr lang="en-US" altLang="zh-CN" dirty="0" smtClean="0"/>
              <a:t>M</a:t>
            </a:r>
            <a:r>
              <a:rPr lang="en-US" dirty="0" smtClean="0"/>
              <a:t>echanism</a:t>
            </a:r>
            <a:r>
              <a:rPr lang="en-US" altLang="zh-CN" dirty="0" smtClean="0"/>
              <a:t>s</a:t>
            </a:r>
            <a:r>
              <a:rPr kumimoji="1" lang="zh-CN" altLang="en-US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2845" y="1319362"/>
            <a:ext cx="8731155" cy="3927804"/>
          </a:xfrm>
        </p:spPr>
        <p:txBody>
          <a:bodyPr/>
          <a:lstStyle/>
          <a:p>
            <a:r>
              <a:rPr kumimoji="1" lang="en-US" altLang="zh-CN" sz="2600" i="1" dirty="0" smtClean="0"/>
              <a:t>Relation</a:t>
            </a:r>
            <a:r>
              <a:rPr kumimoji="1" lang="zh-CN" altLang="en-US" sz="2600" i="1" dirty="0" smtClean="0"/>
              <a:t> </a:t>
            </a:r>
            <a:r>
              <a:rPr kumimoji="1" lang="en-US" altLang="zh-CN" sz="2600" i="1" dirty="0" smtClean="0"/>
              <a:t>Attention</a:t>
            </a:r>
          </a:p>
          <a:p>
            <a:pPr lvl="1"/>
            <a:r>
              <a:rPr kumimoji="1" lang="en-US" altLang="zh-CN" sz="2400" dirty="0"/>
              <a:t>A</a:t>
            </a:r>
            <a:r>
              <a:rPr kumimoji="1" lang="en-US" altLang="zh-CN" sz="2400" dirty="0" smtClean="0"/>
              <a:t> </a:t>
            </a:r>
            <a:r>
              <a:rPr kumimoji="1" lang="en-US" altLang="zh-CN" sz="2400" dirty="0"/>
              <a:t>neighbor </a:t>
            </a:r>
            <a:r>
              <a:rPr kumimoji="1" lang="en-US" altLang="zh-CN" sz="2400" dirty="0" smtClean="0"/>
              <a:t>pair</a:t>
            </a:r>
            <a:r>
              <a:rPr kumimoji="1" lang="zh-CN" altLang="en-US" sz="2400" dirty="0" smtClean="0"/>
              <a:t>             </a:t>
            </a:r>
            <a:r>
              <a:rPr kumimoji="1" lang="en-US" altLang="zh-CN" sz="2400" dirty="0" smtClean="0"/>
              <a:t>takes </a:t>
            </a:r>
            <a:r>
              <a:rPr kumimoji="1" lang="en-US" altLang="zh-CN" sz="2400" dirty="0"/>
              <a:t>more </a:t>
            </a:r>
            <a:r>
              <a:rPr kumimoji="1" lang="en-US" altLang="zh-CN" sz="2400" dirty="0" smtClean="0"/>
              <a:t>effects </a:t>
            </a:r>
            <a:r>
              <a:rPr kumimoji="1" lang="en-US" altLang="zh-CN" sz="2400" dirty="0"/>
              <a:t>on </a:t>
            </a:r>
            <a:r>
              <a:rPr kumimoji="1" lang="en-US" altLang="zh-CN" sz="2400" dirty="0" smtClean="0"/>
              <a:t>determining </a:t>
            </a:r>
            <a:r>
              <a:rPr kumimoji="1" lang="en-US" altLang="zh-CN" sz="2400" dirty="0"/>
              <a:t>the label of </a:t>
            </a:r>
            <a:r>
              <a:rPr kumimoji="1" lang="zh-CN" altLang="en-US" sz="2400" dirty="0" smtClean="0"/>
              <a:t>             </a:t>
            </a:r>
            <a:r>
              <a:rPr kumimoji="1" lang="en-US" altLang="zh-CN" sz="2400" dirty="0" smtClean="0"/>
              <a:t>if </a:t>
            </a:r>
            <a:r>
              <a:rPr kumimoji="1" lang="en-US" altLang="zh-CN" sz="2400" dirty="0"/>
              <a:t>the relationship between </a:t>
            </a:r>
            <a:r>
              <a:rPr kumimoji="1" lang="en-US" altLang="zh-CN" sz="2400" dirty="0" smtClean="0"/>
              <a:t>user</a:t>
            </a:r>
            <a:r>
              <a:rPr kumimoji="1" lang="zh-CN" altLang="en-US" sz="2400" dirty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  </a:t>
            </a:r>
            <a:r>
              <a:rPr kumimoji="1" lang="en-US" altLang="zh-CN" sz="2400" dirty="0" smtClean="0"/>
              <a:t>and</a:t>
            </a:r>
            <a:r>
              <a:rPr kumimoji="1" lang="zh-CN" altLang="en-US" sz="2400" dirty="0" smtClean="0"/>
              <a:t>    </a:t>
            </a:r>
            <a:r>
              <a:rPr kumimoji="1" lang="en-US" altLang="zh-CN" sz="2400" dirty="0" smtClean="0"/>
              <a:t> 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in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err="1" smtClean="0"/>
              <a:t>G</a:t>
            </a:r>
            <a:r>
              <a:rPr kumimoji="1" lang="en-US" altLang="zh-CN" sz="2400" baseline="-25000" dirty="0" err="1" smtClean="0"/>
              <a:t>s</a:t>
            </a:r>
            <a:r>
              <a:rPr kumimoji="1" lang="zh-CN" altLang="en-US" sz="2400" dirty="0" smtClean="0"/>
              <a:t> </a:t>
            </a:r>
            <a:r>
              <a:rPr kumimoji="1" lang="en-US" altLang="zh-CN" sz="2400" dirty="0" smtClean="0"/>
              <a:t>share </a:t>
            </a:r>
            <a:r>
              <a:rPr kumimoji="1" lang="en-US" altLang="zh-CN" sz="2400" dirty="0"/>
              <a:t>the same semantics </a:t>
            </a:r>
            <a:r>
              <a:rPr kumimoji="1" lang="en-US" altLang="zh-CN" sz="2400" dirty="0" smtClean="0"/>
              <a:t>with the relationship </a:t>
            </a:r>
            <a:r>
              <a:rPr kumimoji="1" lang="en-US" altLang="zh-CN" sz="2400" dirty="0"/>
              <a:t>between user </a:t>
            </a:r>
            <a:r>
              <a:rPr kumimoji="1" lang="zh-CN" altLang="en-US" sz="2400" dirty="0" smtClean="0"/>
              <a:t>     </a:t>
            </a:r>
            <a:r>
              <a:rPr kumimoji="1" lang="en-US" altLang="zh-CN" sz="2400" dirty="0" smtClean="0"/>
              <a:t>and </a:t>
            </a:r>
            <a:r>
              <a:rPr kumimoji="1" lang="zh-CN" altLang="en-US" sz="2400" dirty="0" smtClean="0"/>
              <a:t>      </a:t>
            </a:r>
            <a:r>
              <a:rPr kumimoji="1" lang="en-US" altLang="zh-CN" sz="2400" dirty="0" smtClean="0"/>
              <a:t>in </a:t>
            </a:r>
            <a:r>
              <a:rPr kumimoji="1" lang="en-US" altLang="zh-CN" sz="2400" dirty="0"/>
              <a:t>G</a:t>
            </a:r>
            <a:r>
              <a:rPr kumimoji="1" lang="en-US" altLang="zh-CN" sz="2400" baseline="-25000" dirty="0"/>
              <a:t>t</a:t>
            </a:r>
            <a:r>
              <a:rPr kumimoji="1" lang="en-US" altLang="zh-CN" sz="2400" dirty="0"/>
              <a:t> . </a:t>
            </a:r>
            <a:endParaRPr kumimoji="1" lang="en-US" altLang="zh-CN" sz="2400" dirty="0" smtClean="0"/>
          </a:p>
          <a:p>
            <a:pPr lvl="1"/>
            <a:endParaRPr kumimoji="1" lang="en-US" altLang="zh-CN" sz="2400" dirty="0"/>
          </a:p>
          <a:p>
            <a:pPr lvl="1"/>
            <a:endParaRPr kumimoji="1" lang="en-US" altLang="zh-CN" sz="2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9141" y="3526216"/>
            <a:ext cx="4922520" cy="15403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599192" y="4315395"/>
            <a:ext cx="80772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876" y="2186277"/>
            <a:ext cx="1016000" cy="457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156" y="1870416"/>
            <a:ext cx="1028700" cy="3810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693" y="5395913"/>
            <a:ext cx="3790785" cy="3790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1371" y="2317387"/>
            <a:ext cx="355600" cy="266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0841" y="2633635"/>
            <a:ext cx="368300" cy="355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387" y="2983718"/>
            <a:ext cx="386890" cy="36192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746" y="2964647"/>
            <a:ext cx="342900" cy="3810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1216" y="6099310"/>
            <a:ext cx="5775960" cy="4588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60094" y="6060648"/>
            <a:ext cx="57920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600" i="1" dirty="0" smtClean="0"/>
              <a:t>United</a:t>
            </a:r>
            <a:r>
              <a:rPr lang="zh-CN" altLang="en-US" sz="2600" i="1" dirty="0" smtClean="0"/>
              <a:t> </a:t>
            </a:r>
            <a:r>
              <a:rPr lang="en-US" altLang="zh-CN" sz="2600" i="1" dirty="0" smtClean="0"/>
              <a:t>attention</a:t>
            </a:r>
            <a:r>
              <a:rPr lang="zh-CN" altLang="en-US" sz="2600" i="1" dirty="0" smtClean="0"/>
              <a:t>  </a:t>
            </a:r>
            <a:endParaRPr lang="en-US" sz="2600" i="1" dirty="0"/>
          </a:p>
        </p:txBody>
      </p:sp>
      <p:sp>
        <p:nvSpPr>
          <p:cNvPr id="16" name="Rectangle 15"/>
          <p:cNvSpPr/>
          <p:nvPr/>
        </p:nvSpPr>
        <p:spPr>
          <a:xfrm>
            <a:off x="5766786" y="4315395"/>
            <a:ext cx="807720" cy="285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74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6" y="150976"/>
            <a:ext cx="8642838" cy="792162"/>
          </a:xfrm>
        </p:spPr>
        <p:txBody>
          <a:bodyPr/>
          <a:lstStyle/>
          <a:p>
            <a:r>
              <a:rPr lang="en-US" altLang="zh-CN" sz="3600" dirty="0"/>
              <a:t>Structure Embedding </a:t>
            </a:r>
          </a:p>
        </p:txBody>
      </p:sp>
      <p:sp>
        <p:nvSpPr>
          <p:cNvPr id="6" name="矩形 5"/>
          <p:cNvSpPr/>
          <p:nvPr/>
        </p:nvSpPr>
        <p:spPr>
          <a:xfrm>
            <a:off x="397695" y="1323256"/>
            <a:ext cx="82597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/>
              <a:t>Objective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Make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the neighbor pairs with similar structural roles in different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matched ego networks being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positioned similarly in the embedding vectors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Adjacency matrix </a:t>
            </a:r>
            <a:endParaRPr lang="en-US" altLang="zh-CN" sz="24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Output: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Structure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embedding</a:t>
            </a:r>
            <a:endParaRPr lang="en-US" altLang="zh-CN" sz="2400" dirty="0"/>
          </a:p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Method: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graph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normalization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+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CNN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model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710" y="3855828"/>
            <a:ext cx="6599947" cy="19254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72350" y="2523585"/>
            <a:ext cx="1285089" cy="87112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/>
          <p:cNvSpPr/>
          <p:nvPr/>
        </p:nvSpPr>
        <p:spPr>
          <a:xfrm>
            <a:off x="764944" y="6020200"/>
            <a:ext cx="75252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latin typeface="Helvetica" charset="0"/>
              </a:rPr>
              <a:t>Rank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neighbor pairs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according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to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their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similarities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to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the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focal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pair.</a:t>
            </a:r>
            <a:endParaRPr lang="en-US" altLang="zh-CN" dirty="0">
              <a:effectLst/>
              <a:latin typeface="Helvetica" charset="0"/>
            </a:endParaRPr>
          </a:p>
        </p:txBody>
      </p:sp>
      <p:sp>
        <p:nvSpPr>
          <p:cNvPr id="10" name="右箭头 9"/>
          <p:cNvSpPr/>
          <p:nvPr/>
        </p:nvSpPr>
        <p:spPr>
          <a:xfrm rot="16200000">
            <a:off x="4625140" y="5730615"/>
            <a:ext cx="189571" cy="384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6052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6" y="150976"/>
            <a:ext cx="8642838" cy="792162"/>
          </a:xfrm>
        </p:spPr>
        <p:txBody>
          <a:bodyPr/>
          <a:lstStyle/>
          <a:p>
            <a:r>
              <a:rPr lang="en-US" altLang="zh-CN" sz="3600" dirty="0" smtClean="0"/>
              <a:t>Objective Function</a:t>
            </a:r>
            <a:endParaRPr lang="en-US" altLang="zh-C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83130"/>
            <a:ext cx="9144000" cy="249889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5570" y="5249347"/>
            <a:ext cx="4970501" cy="9353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920753" y="3074894"/>
            <a:ext cx="2223247" cy="8068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433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87" y="161916"/>
            <a:ext cx="8642838" cy="792162"/>
          </a:xfrm>
        </p:spPr>
        <p:txBody>
          <a:bodyPr/>
          <a:lstStyle/>
          <a:p>
            <a:r>
              <a:rPr lang="en-US" altLang="zh-CN" dirty="0" smtClean="0"/>
              <a:t>Datasets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00106" y="1330584"/>
            <a:ext cx="7543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CC"/>
                </a:solidFill>
              </a:rPr>
              <a:t>T</a:t>
            </a:r>
            <a:r>
              <a:rPr lang="en-US" sz="2400" dirty="0" smtClean="0">
                <a:solidFill>
                  <a:srgbClr val="0000CC"/>
                </a:solidFill>
              </a:rPr>
              <a:t>hree </a:t>
            </a:r>
            <a:r>
              <a:rPr lang="en-US" sz="2400" dirty="0">
                <a:solidFill>
                  <a:srgbClr val="0000CC"/>
                </a:solidFill>
              </a:rPr>
              <a:t>Academia networks and two SNS networks. </a:t>
            </a:r>
          </a:p>
          <a:p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836" y="2078344"/>
            <a:ext cx="6770673" cy="2342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0106" y="4617324"/>
            <a:ext cx="80933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Training Data. </a:t>
            </a:r>
            <a:r>
              <a:rPr lang="en-US" sz="2000" dirty="0"/>
              <a:t>We keep the ratio between positive and negative in- stances as about 1:10 and collect 33,981, 34,060 and 35,080 instances for </a:t>
            </a:r>
            <a:r>
              <a:rPr lang="en-US" sz="2000" dirty="0" err="1">
                <a:solidFill>
                  <a:srgbClr val="0000CC"/>
                </a:solidFill>
              </a:rPr>
              <a:t>Aminer</a:t>
            </a:r>
            <a:r>
              <a:rPr lang="en-US" sz="2000" dirty="0">
                <a:solidFill>
                  <a:srgbClr val="0000CC"/>
                </a:solidFill>
              </a:rPr>
              <a:t>-LinkedIn, </a:t>
            </a:r>
            <a:r>
              <a:rPr lang="en-US" sz="2000" dirty="0" err="1">
                <a:solidFill>
                  <a:srgbClr val="0000CC"/>
                </a:solidFill>
              </a:rPr>
              <a:t>Aminer-VideoLectures</a:t>
            </a:r>
            <a:r>
              <a:rPr lang="en-US" sz="2000" dirty="0">
                <a:solidFill>
                  <a:srgbClr val="0000CC"/>
                </a:solidFill>
              </a:rPr>
              <a:t> </a:t>
            </a:r>
            <a:r>
              <a:rPr lang="en-US" sz="2000" dirty="0"/>
              <a:t>and</a:t>
            </a:r>
            <a:r>
              <a:rPr lang="en-US" sz="2000" dirty="0">
                <a:solidFill>
                  <a:srgbClr val="0000CC"/>
                </a:solidFill>
              </a:rPr>
              <a:t> Twitter-</a:t>
            </a:r>
            <a:r>
              <a:rPr lang="en-US" sz="2000" dirty="0" err="1">
                <a:solidFill>
                  <a:srgbClr val="0000CC"/>
                </a:solidFill>
              </a:rPr>
              <a:t>MySpace</a:t>
            </a:r>
            <a:r>
              <a:rPr lang="en-US" sz="2000" dirty="0"/>
              <a:t> respectively. </a:t>
            </a:r>
            <a:endParaRPr lang="en-US" sz="20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534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0" y="207417"/>
            <a:ext cx="8642838" cy="792162"/>
          </a:xfrm>
        </p:spPr>
        <p:txBody>
          <a:bodyPr/>
          <a:lstStyle/>
          <a:p>
            <a:r>
              <a:rPr lang="en-US" altLang="zh-CN" dirty="0" smtClean="0"/>
              <a:t>Alignment</a:t>
            </a:r>
            <a:r>
              <a:rPr lang="zh-CN" altLang="en-US" dirty="0" smtClean="0"/>
              <a:t> </a:t>
            </a:r>
            <a:r>
              <a:rPr lang="en-US" altLang="zh-CN" dirty="0" smtClean="0"/>
              <a:t>Performance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4700" y="5257800"/>
            <a:ext cx="7962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terms of F1, MEgo2Vec achieve </a:t>
            </a:r>
            <a:r>
              <a:rPr lang="en-US" dirty="0"/>
              <a:t>about +3.12-30.57% </a:t>
            </a:r>
            <a:r>
              <a:rPr lang="en-US" dirty="0" smtClean="0"/>
              <a:t>improvement over all the baseline methods.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39" y="1333500"/>
            <a:ext cx="84836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4485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0" y="207417"/>
            <a:ext cx="8642838" cy="792162"/>
          </a:xfrm>
        </p:spPr>
        <p:txBody>
          <a:bodyPr/>
          <a:lstStyle/>
          <a:p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" y="1432560"/>
            <a:ext cx="6997700" cy="472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803400" y="1612900"/>
            <a:ext cx="2159000" cy="34671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28800" y="3060700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Word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2565400" y="2916823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smtClean="0"/>
              <a:t>Char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1736626"/>
            <a:ext cx="68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Multi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1056213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mtClean="0"/>
              <a:t>Multi-View</a:t>
            </a:r>
            <a:r>
              <a:rPr lang="zh-CN" altLang="en-US" dirty="0" smtClean="0"/>
              <a:t> </a:t>
            </a:r>
            <a:r>
              <a:rPr lang="en-US" altLang="zh-CN" dirty="0"/>
              <a:t>E</a:t>
            </a:r>
            <a:r>
              <a:rPr lang="en-US" altLang="zh-CN" dirty="0" smtClean="0"/>
              <a:t>mbedding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797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0" y="207417"/>
            <a:ext cx="8642838" cy="792162"/>
          </a:xfrm>
        </p:spPr>
        <p:txBody>
          <a:bodyPr/>
          <a:lstStyle/>
          <a:p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" y="1483360"/>
            <a:ext cx="6997700" cy="47244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025900" y="2184400"/>
            <a:ext cx="3314700" cy="2921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016000" y="1008558"/>
            <a:ext cx="2984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Neighbors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Effect</a:t>
            </a:r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Social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Convolution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025900" y="2006600"/>
            <a:ext cx="165100" cy="685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921250" y="2006600"/>
            <a:ext cx="6350" cy="4318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664200" y="1959689"/>
            <a:ext cx="12700" cy="363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004050" y="2006600"/>
            <a:ext cx="173740" cy="185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368795" y="1576169"/>
            <a:ext cx="43274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Average</a:t>
            </a:r>
            <a:r>
              <a:rPr lang="zh-CN" altLang="en-US" dirty="0" smtClean="0"/>
              <a:t> 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 </a:t>
            </a:r>
            <a:r>
              <a:rPr lang="en-US" altLang="zh-CN" dirty="0" smtClean="0"/>
              <a:t>Difference</a:t>
            </a:r>
          </a:p>
          <a:p>
            <a:r>
              <a:rPr lang="en-US" altLang="zh-CN" dirty="0" smtClean="0"/>
              <a:t>		</a:t>
            </a:r>
            <a:r>
              <a:rPr lang="zh-CN" altLang="en-US" dirty="0" smtClean="0"/>
              <a:t>         </a:t>
            </a:r>
            <a:r>
              <a:rPr lang="en-US" altLang="zh-CN" dirty="0" smtClean="0"/>
              <a:t>Relation		</a:t>
            </a:r>
            <a:r>
              <a:rPr lang="zh-CN" altLang="en-US" dirty="0" smtClean="0"/>
              <a:t>  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6318011" y="2167909"/>
            <a:ext cx="239" cy="2119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832600" y="167640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United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24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027" y="-259008"/>
            <a:ext cx="8436219" cy="168004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altLang="zh-CN" sz="40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Motivation</a:t>
            </a:r>
            <a:endParaRPr lang="zh-CN" altLang="en-US" sz="40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图片 4" descr="Screen Shot 2015-07-08 at 2.03.3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736" y="2683290"/>
            <a:ext cx="3438981" cy="2463679"/>
          </a:xfrm>
          <a:prstGeom prst="rect">
            <a:avLst/>
          </a:prstGeom>
          <a:ln w="57150" cmpd="sng">
            <a:solidFill>
              <a:schemeClr val="bg1">
                <a:lumMod val="75000"/>
              </a:schemeClr>
            </a:solidFill>
          </a:ln>
        </p:spPr>
      </p:pic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4023719" y="2336084"/>
            <a:ext cx="1492235" cy="34720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6615" rIns="16615" anchor="ctr"/>
          <a:lstStyle/>
          <a:p>
            <a:pPr algn="ctr"/>
            <a:r>
              <a:rPr lang="en-US" altLang="zh-CN" dirty="0" smtClean="0"/>
              <a:t>Wikipedia</a:t>
            </a:r>
            <a:endParaRPr lang="en-US" altLang="zh-CN" dirty="0"/>
          </a:p>
        </p:txBody>
      </p:sp>
      <p:pic>
        <p:nvPicPr>
          <p:cNvPr id="7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550" y="2778443"/>
            <a:ext cx="2804330" cy="261681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502480" y="2382228"/>
            <a:ext cx="1492235" cy="34720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6615" rIns="16615" anchor="ctr"/>
          <a:lstStyle/>
          <a:p>
            <a:pPr algn="ctr"/>
            <a:r>
              <a:rPr lang="en-US" altLang="zh-CN" dirty="0" smtClean="0"/>
              <a:t>Homepage</a:t>
            </a:r>
            <a:endParaRPr lang="en-US" altLang="zh-CN" dirty="0"/>
          </a:p>
        </p:txBody>
      </p:sp>
      <p:pic>
        <p:nvPicPr>
          <p:cNvPr id="9" name="图片 8" descr="Screen Shot 2015-07-08 at 1.56.28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714" y="3575732"/>
            <a:ext cx="3042326" cy="2977399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626558" y="3211339"/>
            <a:ext cx="1492235" cy="34720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6615" rIns="16615" anchor="ctr"/>
          <a:lstStyle/>
          <a:p>
            <a:pPr algn="ctr"/>
            <a:r>
              <a:rPr lang="en-US" altLang="zh-CN" dirty="0" smtClean="0"/>
              <a:t>LinkedIn</a:t>
            </a:r>
            <a:endParaRPr lang="en-US" altLang="zh-CN" dirty="0"/>
          </a:p>
        </p:txBody>
      </p:sp>
      <p:pic>
        <p:nvPicPr>
          <p:cNvPr id="11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6740" y="4016124"/>
            <a:ext cx="3713937" cy="2452400"/>
          </a:xfrm>
          <a:prstGeom prst="rect">
            <a:avLst/>
          </a:prstGeom>
          <a:ln w="57150">
            <a:solidFill>
              <a:schemeClr val="bg1">
                <a:lumMod val="75000"/>
              </a:schemeClr>
            </a:solidFill>
          </a:ln>
        </p:spPr>
      </p:pic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5114352" y="3640183"/>
            <a:ext cx="1492235" cy="347206"/>
          </a:xfrm>
          <a:prstGeom prst="rect">
            <a:avLst/>
          </a:prstGeom>
          <a:solidFill>
            <a:srgbClr val="FF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16615" rIns="16615" anchor="ctr"/>
          <a:lstStyle/>
          <a:p>
            <a:pPr algn="ctr"/>
            <a:r>
              <a:rPr lang="en-US" altLang="zh-CN" dirty="0" err="1" smtClean="0"/>
              <a:t>AMiner</a:t>
            </a:r>
            <a:endParaRPr lang="en-US" altLang="zh-CN" dirty="0"/>
          </a:p>
        </p:txBody>
      </p:sp>
      <p:sp>
        <p:nvSpPr>
          <p:cNvPr id="13" name="文本框 12"/>
          <p:cNvSpPr txBox="1"/>
          <p:nvPr/>
        </p:nvSpPr>
        <p:spPr>
          <a:xfrm>
            <a:off x="446860" y="1213419"/>
            <a:ext cx="8504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 smtClean="0"/>
              <a:t>User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profiles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are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distributed</a:t>
            </a:r>
            <a:r>
              <a:rPr kumimoji="1" lang="mr-IN" altLang="zh-CN" sz="2000" dirty="0" smtClean="0"/>
              <a:t>…</a:t>
            </a:r>
            <a:endParaRPr kumimoji="1" lang="en-US" altLang="zh-CN" sz="2000" dirty="0" smtClean="0"/>
          </a:p>
          <a:p>
            <a:r>
              <a:rPr kumimoji="1" lang="en-US" altLang="zh-CN" sz="2000" dirty="0" smtClean="0"/>
              <a:t>We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need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align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users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across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different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networks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to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benefit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link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prediction,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social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recommendation,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information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diffusion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985790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420" y="207417"/>
            <a:ext cx="8642838" cy="792162"/>
          </a:xfrm>
        </p:spPr>
        <p:txBody>
          <a:bodyPr/>
          <a:lstStyle/>
          <a:p>
            <a:r>
              <a:rPr lang="en-US" altLang="zh-CN" dirty="0" smtClean="0"/>
              <a:t>Performance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Variants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989" y="1432560"/>
            <a:ext cx="6997700" cy="47244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293458" y="1955800"/>
            <a:ext cx="910742" cy="31415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77900" y="1072058"/>
            <a:ext cx="298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mtClean="0"/>
              <a:t>Structure</a:t>
            </a:r>
            <a:r>
              <a:rPr lang="zh-CN" altLang="en-US" smtClean="0"/>
              <a:t> </a:t>
            </a:r>
            <a:r>
              <a:rPr lang="en-US" altLang="zh-CN" dirty="0" err="1" smtClean="0"/>
              <a:t>Embeddings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91500" y="2781300"/>
            <a:ext cx="93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smtClean="0"/>
              <a:t>Final</a:t>
            </a:r>
          </a:p>
          <a:p>
            <a:pPr algn="ctr"/>
            <a:r>
              <a:rPr lang="en-US" altLang="zh-CN" dirty="0" smtClean="0"/>
              <a:t>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2664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87" y="157179"/>
            <a:ext cx="8642838" cy="792162"/>
          </a:xfrm>
        </p:spPr>
        <p:txBody>
          <a:bodyPr/>
          <a:lstStyle/>
          <a:p>
            <a:r>
              <a:rPr lang="en-US" dirty="0" smtClean="0"/>
              <a:t>Case </a:t>
            </a:r>
            <a:r>
              <a:rPr lang="en-US" altLang="zh-CN" dirty="0"/>
              <a:t>S</a:t>
            </a:r>
            <a:r>
              <a:rPr lang="en-US" dirty="0" smtClean="0"/>
              <a:t>tudy</a:t>
            </a:r>
            <a:r>
              <a:rPr lang="zh-CN" altLang="en-US" dirty="0" smtClean="0"/>
              <a:t> </a:t>
            </a:r>
            <a:r>
              <a:rPr lang="en-US" altLang="zh-CN" dirty="0" smtClean="0"/>
              <a:t>of</a:t>
            </a:r>
            <a:r>
              <a:rPr lang="zh-CN" altLang="en-US" dirty="0" smtClean="0"/>
              <a:t> </a:t>
            </a:r>
            <a:r>
              <a:rPr lang="en-US" altLang="zh-CN" dirty="0" smtClean="0"/>
              <a:t>Learned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Embeddings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4700" y="1389770"/>
            <a:ext cx="743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700" y="2311063"/>
            <a:ext cx="836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785" y="1174624"/>
            <a:ext cx="4655076" cy="536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0658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87" y="157179"/>
            <a:ext cx="8642838" cy="792162"/>
          </a:xfrm>
        </p:spPr>
        <p:txBody>
          <a:bodyPr/>
          <a:lstStyle/>
          <a:p>
            <a:r>
              <a:rPr lang="en-US" sz="2800" dirty="0" smtClean="0"/>
              <a:t>Case </a:t>
            </a:r>
            <a:r>
              <a:rPr lang="en-US" altLang="zh-CN" sz="2800" dirty="0" smtClean="0"/>
              <a:t>S</a:t>
            </a:r>
            <a:r>
              <a:rPr lang="en-US" sz="2800" dirty="0" smtClean="0"/>
              <a:t>tudy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Structure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Embedding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Component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774700" y="1389770"/>
            <a:ext cx="743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74700" y="2311063"/>
            <a:ext cx="836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6" y="1866900"/>
            <a:ext cx="8356600" cy="38100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2540000" y="3401557"/>
            <a:ext cx="4838700" cy="1614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679700" y="2578100"/>
            <a:ext cx="355600" cy="139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934200" y="2608828"/>
            <a:ext cx="533400" cy="2296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7611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Conclusion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600" dirty="0" smtClean="0"/>
              <a:t>We propose a </a:t>
            </a:r>
            <a:r>
              <a:rPr lang="en-US" altLang="zh-CN" sz="2600" dirty="0"/>
              <a:t>novel </a:t>
            </a:r>
            <a:r>
              <a:rPr lang="en-US" altLang="zh-CN" sz="2600" dirty="0">
                <a:solidFill>
                  <a:srgbClr val="C00000"/>
                </a:solidFill>
              </a:rPr>
              <a:t>graph neural network model</a:t>
            </a:r>
            <a:r>
              <a:rPr lang="en-US" altLang="zh-CN" sz="2600" dirty="0"/>
              <a:t>, to formalize our problem as a </a:t>
            </a:r>
            <a:r>
              <a:rPr lang="en-US" altLang="zh-CN" sz="2600" dirty="0" smtClean="0"/>
              <a:t>united optimization </a:t>
            </a:r>
            <a:r>
              <a:rPr lang="en-US" altLang="zh-CN" sz="2600" dirty="0"/>
              <a:t>framework. </a:t>
            </a:r>
          </a:p>
          <a:p>
            <a:r>
              <a:rPr lang="en-US" altLang="zh-CN" sz="2600" dirty="0"/>
              <a:t>The </a:t>
            </a:r>
            <a:r>
              <a:rPr lang="en-US" altLang="zh-CN" sz="2600" dirty="0">
                <a:solidFill>
                  <a:srgbClr val="C00000"/>
                </a:solidFill>
              </a:rPr>
              <a:t>multi-view node embedding </a:t>
            </a:r>
            <a:r>
              <a:rPr lang="en-US" altLang="zh-CN" sz="2600" dirty="0"/>
              <a:t>can model the literal and semantic characteristics of </a:t>
            </a:r>
            <a:r>
              <a:rPr lang="en-US" altLang="zh-CN" sz="2600" dirty="0" smtClean="0"/>
              <a:t>different </a:t>
            </a:r>
            <a:r>
              <a:rPr lang="en-US" altLang="zh-CN" sz="2600" dirty="0"/>
              <a:t>attributes unitedly; </a:t>
            </a:r>
            <a:endParaRPr lang="en-US" altLang="zh-CN" sz="2600" dirty="0" smtClean="0"/>
          </a:p>
          <a:p>
            <a:r>
              <a:rPr lang="en-US" altLang="zh-CN" sz="2600" dirty="0"/>
              <a:t>T</a:t>
            </a:r>
            <a:r>
              <a:rPr lang="en-US" altLang="zh-CN" sz="2600" dirty="0" smtClean="0"/>
              <a:t>he </a:t>
            </a:r>
            <a:r>
              <a:rPr lang="en-US" altLang="zh-CN" sz="2600" dirty="0">
                <a:solidFill>
                  <a:srgbClr val="C00000"/>
                </a:solidFill>
              </a:rPr>
              <a:t>attention mechanism </a:t>
            </a:r>
            <a:r>
              <a:rPr lang="en-US" altLang="zh-CN" sz="2600" dirty="0"/>
              <a:t>can distinguish the </a:t>
            </a:r>
            <a:r>
              <a:rPr lang="en-US" altLang="zh-CN" sz="2600" dirty="0" smtClean="0"/>
              <a:t>effects </a:t>
            </a:r>
            <a:r>
              <a:rPr lang="en-US" altLang="zh-CN" sz="2600" dirty="0"/>
              <a:t>of </a:t>
            </a:r>
            <a:r>
              <a:rPr lang="en-US" altLang="zh-CN" sz="2600" dirty="0" smtClean="0"/>
              <a:t>different </a:t>
            </a:r>
            <a:r>
              <a:rPr lang="en-US" altLang="zh-CN" sz="2600" dirty="0"/>
              <a:t>neighbors to alleviate error </a:t>
            </a:r>
            <a:r>
              <a:rPr lang="en-US" altLang="zh-CN" sz="2600" dirty="0" smtClean="0"/>
              <a:t>propagations;</a:t>
            </a:r>
          </a:p>
          <a:p>
            <a:r>
              <a:rPr lang="en-US" altLang="zh-CN" sz="2600" dirty="0" smtClean="0"/>
              <a:t>The </a:t>
            </a:r>
            <a:r>
              <a:rPr lang="en-US" altLang="zh-CN" sz="2600" dirty="0" smtClean="0">
                <a:solidFill>
                  <a:srgbClr val="C00000"/>
                </a:solidFill>
              </a:rPr>
              <a:t>structure embedding </a:t>
            </a:r>
            <a:r>
              <a:rPr lang="en-US" altLang="zh-CN" sz="2600" dirty="0"/>
              <a:t>can capture the </a:t>
            </a:r>
            <a:r>
              <a:rPr lang="en-US" altLang="zh-CN" sz="2600" dirty="0" smtClean="0"/>
              <a:t>influence </a:t>
            </a:r>
            <a:r>
              <a:rPr lang="en-US" altLang="zh-CN" sz="2600" dirty="0"/>
              <a:t>of </a:t>
            </a:r>
            <a:r>
              <a:rPr lang="en-US" altLang="zh-CN" sz="2600" dirty="0" smtClean="0"/>
              <a:t>different </a:t>
            </a:r>
            <a:r>
              <a:rPr lang="en-US" altLang="zh-CN" sz="2600" dirty="0"/>
              <a:t>topologies. </a:t>
            </a:r>
          </a:p>
        </p:txBody>
      </p:sp>
    </p:spTree>
    <p:extLst>
      <p:ext uri="{BB962C8B-B14F-4D97-AF65-F5344CB8AC3E}">
        <p14:creationId xmlns:p14="http://schemas.microsoft.com/office/powerpoint/2010/main" val="1041806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66701" y="2823599"/>
            <a:ext cx="8763000" cy="327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4062" dirty="0">
                <a:sym typeface="Wingdings" pitchFamily="2" charset="2"/>
              </a:rPr>
              <a:t>Thank you</a:t>
            </a:r>
            <a:r>
              <a:rPr lang="zh-CN" altLang="en-US" sz="4062" dirty="0" smtClean="0">
                <a:sym typeface="Wingdings" pitchFamily="2" charset="2"/>
              </a:rPr>
              <a:t>！</a:t>
            </a:r>
            <a:endParaRPr lang="en-US" altLang="zh-CN" sz="4062" dirty="0" smtClean="0">
              <a:sym typeface="Wingdings" pitchFamily="2" charset="2"/>
            </a:endParaRPr>
          </a:p>
          <a:p>
            <a:pPr algn="ctr">
              <a:spcBef>
                <a:spcPct val="50000"/>
              </a:spcBef>
            </a:pPr>
            <a:endParaRPr lang="en-US" altLang="zh-CN" sz="4062" dirty="0">
              <a:sym typeface="Wingdings" pitchFamily="2" charset="2"/>
            </a:endParaRPr>
          </a:p>
          <a:p>
            <a:pPr>
              <a:spcBef>
                <a:spcPts val="886"/>
              </a:spcBef>
            </a:pPr>
            <a:endParaRPr lang="en-US" altLang="zh-CN" sz="2000" b="1" dirty="0" smtClean="0">
              <a:sym typeface="Wingdings" pitchFamily="2" charset="2"/>
            </a:endParaRPr>
          </a:p>
          <a:p>
            <a:pPr>
              <a:spcBef>
                <a:spcPts val="886"/>
              </a:spcBef>
            </a:pPr>
            <a:r>
              <a:rPr lang="en-US" altLang="zh-CN" sz="2400" dirty="0">
                <a:ea typeface="微软雅黑" pitchFamily="34" charset="-122"/>
                <a:cs typeface="Times New Roman" pitchFamily="18" charset="0"/>
              </a:rPr>
              <a:t/>
            </a:r>
            <a:br>
              <a:rPr lang="en-US" altLang="zh-CN" sz="2400" dirty="0">
                <a:ea typeface="微软雅黑" pitchFamily="34" charset="-122"/>
                <a:cs typeface="Times New Roman" pitchFamily="18" charset="0"/>
              </a:rPr>
            </a:br>
            <a:r>
              <a:rPr lang="en-US" altLang="zh-CN" sz="2400" b="1" dirty="0"/>
              <a:t/>
            </a:r>
            <a:br>
              <a:rPr lang="en-US" altLang="zh-CN" sz="2400" b="1" dirty="0"/>
            </a:br>
            <a:endParaRPr lang="de-DE" altLang="zh-CN" sz="2215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357849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Traditional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Methods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884598" y="1469949"/>
            <a:ext cx="73748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General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solution:</a:t>
            </a:r>
            <a:r>
              <a:rPr lang="zh-CN" altLang="en-US" sz="2400" dirty="0" smtClean="0"/>
              <a:t> </a:t>
            </a:r>
            <a:endParaRPr lang="en-US" altLang="zh-CN" sz="2400" dirty="0" smtClean="0"/>
          </a:p>
          <a:p>
            <a:pPr marL="800100" lvl="1" indent="-342900">
              <a:buFont typeface="Arial" charset="0"/>
              <a:buChar char="•"/>
            </a:pPr>
            <a:r>
              <a:rPr lang="en-US" altLang="zh-CN" sz="2400" dirty="0" smtClean="0"/>
              <a:t>Compare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profile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and</a:t>
            </a:r>
            <a:r>
              <a:rPr lang="zh-CN" altLang="en-US" sz="2400" dirty="0" smtClean="0"/>
              <a:t> </a:t>
            </a:r>
            <a:r>
              <a:rPr lang="en-US" sz="2400" dirty="0" smtClean="0"/>
              <a:t>neighbor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pairs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81" y="2663736"/>
            <a:ext cx="5379683" cy="2771352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2933700" y="4140200"/>
            <a:ext cx="1016000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372100" y="4140200"/>
            <a:ext cx="1574800" cy="622300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3441700" y="3136901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4904782" y="3136900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365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8" grpId="1" animBg="1"/>
      <p:bldP spid="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3896" y="1425575"/>
            <a:ext cx="8436219" cy="2460625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How</a:t>
            </a:r>
            <a:r>
              <a:rPr lang="zh-CN" altLang="en-US" sz="2400" dirty="0" smtClean="0">
                <a:solidFill>
                  <a:srgbClr val="0000CC"/>
                </a:solidFill>
                <a:latin typeface="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to</a:t>
            </a:r>
            <a:r>
              <a:rPr lang="zh-CN" altLang="en-US" sz="2400" dirty="0" smtClean="0">
                <a:solidFill>
                  <a:srgbClr val="0000CC"/>
                </a:solidFill>
                <a:latin typeface="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unitedly</a:t>
            </a:r>
            <a:r>
              <a:rPr lang="zh-CN" altLang="en-US" sz="2400" dirty="0" smtClean="0">
                <a:solidFill>
                  <a:srgbClr val="0000CC"/>
                </a:solidFill>
                <a:latin typeface="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model</a:t>
            </a:r>
            <a:r>
              <a:rPr lang="zh-CN" altLang="en-US" sz="2400" dirty="0" smtClean="0">
                <a:solidFill>
                  <a:srgbClr val="0000CC"/>
                </a:solidFill>
                <a:latin typeface="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profile</a:t>
            </a:r>
            <a:r>
              <a:rPr lang="zh-CN" altLang="en-US" sz="2400" dirty="0" smtClean="0">
                <a:solidFill>
                  <a:srgbClr val="0000CC"/>
                </a:solidFill>
                <a:latin typeface="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similarity?</a:t>
            </a:r>
            <a:endParaRPr lang="en-US" altLang="zh-CN" sz="2400" dirty="0">
              <a:solidFill>
                <a:srgbClr val="0000CC"/>
              </a:solidFill>
              <a:latin typeface=""/>
            </a:endParaRP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Name</a:t>
            </a:r>
            <a:r>
              <a:rPr lang="en-US" altLang="zh-CN" sz="2400" dirty="0">
                <a:latin typeface=""/>
              </a:rPr>
              <a:t>:</a:t>
            </a:r>
            <a:r>
              <a:rPr lang="zh-CN" altLang="en-US" sz="2400" dirty="0">
                <a:latin typeface=""/>
              </a:rPr>
              <a:t> </a:t>
            </a:r>
            <a:r>
              <a:rPr lang="en-US" altLang="zh-CN" sz="2400" dirty="0" err="1">
                <a:latin typeface=""/>
              </a:rPr>
              <a:t>Jaro</a:t>
            </a:r>
            <a:r>
              <a:rPr lang="en-US" altLang="zh-CN" sz="2400" dirty="0">
                <a:latin typeface=""/>
              </a:rPr>
              <a:t>-Winkler</a:t>
            </a:r>
            <a:r>
              <a:rPr lang="zh-CN" altLang="en-US" sz="2400" dirty="0">
                <a:latin typeface=""/>
              </a:rPr>
              <a:t> </a:t>
            </a:r>
            <a:r>
              <a:rPr lang="en-US" altLang="zh-CN" sz="2400" dirty="0">
                <a:latin typeface=""/>
              </a:rPr>
              <a:t>distance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400" dirty="0">
                <a:latin typeface=""/>
              </a:rPr>
              <a:t>Self-description:</a:t>
            </a:r>
            <a:r>
              <a:rPr lang="zh-CN" altLang="en-US" sz="2400" dirty="0">
                <a:latin typeface=""/>
              </a:rPr>
              <a:t> </a:t>
            </a:r>
            <a:r>
              <a:rPr lang="en-US" altLang="zh-CN" sz="2400" dirty="0">
                <a:latin typeface=""/>
              </a:rPr>
              <a:t>TF-IDF based cosine </a:t>
            </a:r>
            <a:r>
              <a:rPr lang="en-US" altLang="zh-CN" sz="2400" dirty="0" smtClean="0">
                <a:latin typeface=""/>
              </a:rPr>
              <a:t>similarity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altLang="zh-CN" sz="2400" dirty="0" smtClean="0">
                <a:latin typeface=""/>
              </a:rPr>
              <a:t>Cannot </a:t>
            </a:r>
            <a:r>
              <a:rPr lang="en-US" altLang="zh-CN" sz="2400" dirty="0">
                <a:latin typeface=""/>
              </a:rPr>
              <a:t>capture the semantics of different literal</a:t>
            </a:r>
            <a:r>
              <a:rPr lang="zh-CN" altLang="en-US" sz="2400" dirty="0">
                <a:latin typeface=""/>
              </a:rPr>
              <a:t> </a:t>
            </a:r>
            <a:r>
              <a:rPr lang="en-US" altLang="zh-CN" sz="2400" dirty="0">
                <a:latin typeface=""/>
              </a:rPr>
              <a:t>strings</a:t>
            </a:r>
            <a:r>
              <a:rPr lang="en-US" altLang="zh-CN" sz="2400" dirty="0" smtClean="0">
                <a:latin typeface=""/>
              </a:rPr>
              <a:t>.</a:t>
            </a:r>
          </a:p>
          <a:p>
            <a:pPr marL="914400" lvl="1" indent="-457200">
              <a:buFont typeface="Arial" charset="0"/>
              <a:buChar char="•"/>
            </a:pPr>
            <a:endParaRPr lang="en-US" altLang="zh-CN" sz="2400" dirty="0">
              <a:latin typeface=""/>
            </a:endParaRPr>
          </a:p>
          <a:p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unified </a:t>
            </a:r>
            <a:r>
              <a:rPr lang="en-US" altLang="zh-CN" sz="2400" dirty="0"/>
              <a:t>way with little effort of feature </a:t>
            </a:r>
            <a:r>
              <a:rPr lang="en-US" altLang="zh-CN" sz="2400" dirty="0" smtClean="0"/>
              <a:t>engineering </a:t>
            </a:r>
            <a:r>
              <a:rPr lang="en-US" altLang="zh-CN" sz="2400" dirty="0"/>
              <a:t>to better represent different profile attributes is worth </a:t>
            </a:r>
            <a:r>
              <a:rPr lang="en-US" altLang="zh-CN" sz="2400" dirty="0" smtClean="0"/>
              <a:t>studying</a:t>
            </a:r>
            <a:r>
              <a:rPr lang="en-US" altLang="zh-CN" sz="2400" dirty="0"/>
              <a:t>.</a:t>
            </a:r>
          </a:p>
          <a:p>
            <a:pPr marL="514350" indent="-457200">
              <a:buFont typeface="Arial" charset="0"/>
              <a:buChar char="•"/>
            </a:pPr>
            <a:endParaRPr lang="en-US" altLang="zh-CN" dirty="0">
              <a:latin typeface=""/>
            </a:endParaRPr>
          </a:p>
          <a:p>
            <a:pPr marL="914400" lvl="1" indent="-457200">
              <a:buFont typeface="Arial" charset="0"/>
              <a:buChar char="•"/>
            </a:pPr>
            <a:endParaRPr lang="en-US" altLang="zh-CN" sz="2000" dirty="0">
              <a:latin typeface=""/>
            </a:endParaRP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0453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2</a:t>
            </a:r>
            <a:endParaRPr lang="en-US" dirty="0"/>
          </a:p>
        </p:txBody>
      </p:sp>
      <p:sp>
        <p:nvSpPr>
          <p:cNvPr id="11" name="TextBox 49"/>
          <p:cNvSpPr txBox="1"/>
          <p:nvPr/>
        </p:nvSpPr>
        <p:spPr>
          <a:xfrm>
            <a:off x="526310" y="1394812"/>
            <a:ext cx="80913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400" dirty="0" smtClean="0">
                <a:solidFill>
                  <a:srgbClr val="0000CC"/>
                </a:solidFill>
                <a:latin typeface="Helvetica" charset="0"/>
              </a:rPr>
              <a:t>How </a:t>
            </a:r>
            <a:r>
              <a:rPr lang="en-US" altLang="zh-CN" sz="2400" dirty="0">
                <a:solidFill>
                  <a:srgbClr val="0000CC"/>
                </a:solidFill>
                <a:latin typeface="Helvetica" charset="0"/>
              </a:rPr>
              <a:t>to deal with diverse neighbors in </a:t>
            </a:r>
            <a:r>
              <a:rPr lang="en-US" altLang="zh-CN" sz="2400" dirty="0" smtClean="0">
                <a:solidFill>
                  <a:srgbClr val="0000CC"/>
                </a:solidFill>
                <a:latin typeface="Helvetica" charset="0"/>
              </a:rPr>
              <a:t>different </a:t>
            </a:r>
            <a:r>
              <a:rPr lang="en-US" altLang="zh-CN" sz="2400" dirty="0">
                <a:solidFill>
                  <a:srgbClr val="0000CC"/>
                </a:solidFill>
                <a:latin typeface="Helvetica" charset="0"/>
              </a:rPr>
              <a:t>social networks? </a:t>
            </a:r>
          </a:p>
          <a:p>
            <a:pPr marL="914400" lvl="1" indent="-457200">
              <a:buFont typeface="+mj-lt"/>
              <a:buAutoNum type="arabicPeriod" startAt="2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 startAt="2"/>
            </a:pPr>
            <a:endParaRPr 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-71540" y="5462008"/>
            <a:ext cx="88587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charset="0"/>
              <a:buChar char="•"/>
            </a:pPr>
            <a:r>
              <a:rPr lang="en-US" altLang="zh-CN" sz="2000" dirty="0" smtClean="0"/>
              <a:t>Leveraging </a:t>
            </a:r>
            <a:r>
              <a:rPr lang="en-US" altLang="zh-CN" sz="2000" dirty="0"/>
              <a:t>all neighbors’ information without </a:t>
            </a:r>
            <a:r>
              <a:rPr lang="en-US" altLang="zh-CN" sz="2000" dirty="0" smtClean="0"/>
              <a:t>distinction </a:t>
            </a:r>
            <a:r>
              <a:rPr lang="en-US" altLang="zh-CN" sz="2000" dirty="0"/>
              <a:t>may contrarily bring in additional noise.</a:t>
            </a:r>
          </a:p>
          <a:p>
            <a:endParaRPr kumimoji="1" lang="zh-CN" altLang="en-US" sz="2000" dirty="0"/>
          </a:p>
        </p:txBody>
      </p:sp>
      <p:pic>
        <p:nvPicPr>
          <p:cNvPr id="10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2163" y="2352691"/>
            <a:ext cx="5379683" cy="2771352"/>
          </a:xfrm>
          <a:prstGeom prst="rect">
            <a:avLst/>
          </a:prstGeom>
        </p:spPr>
      </p:pic>
      <p:sp>
        <p:nvSpPr>
          <p:cNvPr id="13" name="Rounded Rectangle 12"/>
          <p:cNvSpPr/>
          <p:nvPr/>
        </p:nvSpPr>
        <p:spPr>
          <a:xfrm>
            <a:off x="5069882" y="2846181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507782" y="2882900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730500" y="4495800"/>
            <a:ext cx="1170982" cy="520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034273" y="4443522"/>
            <a:ext cx="1170982" cy="5207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72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14" grpId="0" animBg="1"/>
      <p:bldP spid="4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Challenge</a:t>
            </a:r>
            <a:r>
              <a:rPr lang="zh-CN" altLang="en-US" dirty="0" smtClean="0"/>
              <a:t> </a:t>
            </a:r>
            <a:r>
              <a:rPr lang="en-US" altLang="zh-CN" dirty="0" smtClean="0"/>
              <a:t>3</a:t>
            </a:r>
            <a:endParaRPr lang="en-US" dirty="0"/>
          </a:p>
        </p:txBody>
      </p:sp>
      <p:sp>
        <p:nvSpPr>
          <p:cNvPr id="11" name="TextBox 49"/>
          <p:cNvSpPr txBox="1"/>
          <p:nvPr/>
        </p:nvSpPr>
        <p:spPr>
          <a:xfrm>
            <a:off x="509532" y="1472213"/>
            <a:ext cx="809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zh-CN" sz="2400" dirty="0">
                <a:solidFill>
                  <a:srgbClr val="0000CC"/>
                </a:solidFill>
                <a:latin typeface=""/>
              </a:rPr>
              <a:t>How to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incorporate </a:t>
            </a:r>
            <a:r>
              <a:rPr lang="en-US" altLang="zh-CN" sz="2400" dirty="0">
                <a:solidFill>
                  <a:srgbClr val="0000CC"/>
                </a:solidFill>
                <a:latin typeface=""/>
              </a:rPr>
              <a:t>the </a:t>
            </a:r>
            <a:r>
              <a:rPr lang="en-US" altLang="zh-CN" sz="2400" dirty="0" smtClean="0">
                <a:solidFill>
                  <a:srgbClr val="0000CC"/>
                </a:solidFill>
                <a:latin typeface=""/>
              </a:rPr>
              <a:t>influence </a:t>
            </a:r>
            <a:r>
              <a:rPr lang="en-US" altLang="zh-CN" sz="2400" dirty="0">
                <a:solidFill>
                  <a:srgbClr val="0000CC"/>
                </a:solidFill>
                <a:latin typeface=""/>
              </a:rPr>
              <a:t>of network topologies? </a:t>
            </a:r>
          </a:p>
          <a:p>
            <a:pPr marL="914400" lvl="1" indent="-457200">
              <a:buFont typeface="+mj-lt"/>
              <a:buAutoNum type="arabicPeriod"/>
            </a:pP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377" y="1996584"/>
            <a:ext cx="5379683" cy="277135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637232" y="4993786"/>
            <a:ext cx="82561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dirty="0" smtClean="0">
                <a:latin typeface=""/>
              </a:rPr>
              <a:t>The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linkage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between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v</a:t>
            </a:r>
            <a:r>
              <a:rPr lang="en-US" altLang="zh-CN" baseline="-25000" dirty="0" smtClean="0">
                <a:latin typeface=""/>
              </a:rPr>
              <a:t>3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and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v</a:t>
            </a:r>
            <a:r>
              <a:rPr lang="en-US" altLang="zh-CN" baseline="-25000" dirty="0" smtClean="0">
                <a:latin typeface=""/>
              </a:rPr>
              <a:t>4</a:t>
            </a:r>
            <a:r>
              <a:rPr lang="zh-CN" altLang="en-US" dirty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and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the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linkage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between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u</a:t>
            </a:r>
            <a:r>
              <a:rPr lang="en-US" altLang="zh-CN" baseline="-25000" dirty="0" smtClean="0">
                <a:latin typeface=""/>
              </a:rPr>
              <a:t>3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and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u</a:t>
            </a:r>
            <a:r>
              <a:rPr lang="en-US" altLang="zh-CN" baseline="-25000" dirty="0" smtClean="0">
                <a:latin typeface=""/>
              </a:rPr>
              <a:t>4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reduce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the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possibility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that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v</a:t>
            </a:r>
            <a:r>
              <a:rPr lang="en-US" altLang="zh-CN" baseline="-25000" dirty="0" smtClean="0">
                <a:latin typeface=""/>
              </a:rPr>
              <a:t>3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is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wrongly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matched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to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u</a:t>
            </a:r>
            <a:r>
              <a:rPr lang="en-US" altLang="zh-CN" baseline="-25000" dirty="0" smtClean="0">
                <a:latin typeface=""/>
              </a:rPr>
              <a:t>3</a:t>
            </a:r>
            <a:r>
              <a:rPr lang="en-US" altLang="zh-CN" dirty="0" smtClean="0">
                <a:latin typeface=""/>
              </a:rPr>
              <a:t>,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and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v</a:t>
            </a:r>
            <a:r>
              <a:rPr lang="en-US" altLang="zh-CN" baseline="-25000" dirty="0" smtClean="0">
                <a:latin typeface=""/>
              </a:rPr>
              <a:t>4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is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wrongly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matched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to</a:t>
            </a:r>
            <a:r>
              <a:rPr lang="zh-CN" altLang="en-US" dirty="0" smtClean="0">
                <a:latin typeface=""/>
              </a:rPr>
              <a:t> </a:t>
            </a:r>
            <a:r>
              <a:rPr lang="en-US" altLang="zh-CN" dirty="0" smtClean="0">
                <a:latin typeface=""/>
              </a:rPr>
              <a:t>u</a:t>
            </a:r>
            <a:r>
              <a:rPr lang="en-US" altLang="zh-CN" baseline="-25000" dirty="0" smtClean="0">
                <a:latin typeface=""/>
              </a:rPr>
              <a:t>4</a:t>
            </a:r>
            <a:r>
              <a:rPr lang="en-US" altLang="zh-CN" dirty="0" smtClean="0">
                <a:latin typeface=""/>
              </a:rPr>
              <a:t>.</a:t>
            </a:r>
            <a:endParaRPr lang="zh-CN" alt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456982" y="2502496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4968282" y="2527896"/>
            <a:ext cx="787400" cy="912512"/>
          </a:xfrm>
          <a:prstGeom prst="round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024964" y="2477096"/>
            <a:ext cx="961163" cy="1010235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s</a:t>
            </a: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975719" y="2286000"/>
            <a:ext cx="1084981" cy="1183853"/>
          </a:xfrm>
          <a:prstGeom prst="ellipse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655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r>
              <a:rPr lang="zh-CN" altLang="en-US" dirty="0" smtClean="0"/>
              <a:t> </a:t>
            </a:r>
            <a:r>
              <a:rPr lang="en-US" altLang="zh-CN" dirty="0" smtClean="0"/>
              <a:t>Formulation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591109" y="2886203"/>
            <a:ext cx="8026400" cy="52800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3" name="椭圆 3"/>
          <p:cNvSpPr/>
          <p:nvPr/>
        </p:nvSpPr>
        <p:spPr>
          <a:xfrm>
            <a:off x="1771176" y="3071117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7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87" y="3139045"/>
            <a:ext cx="256878" cy="308251"/>
          </a:xfrm>
          <a:prstGeom prst="rect">
            <a:avLst/>
          </a:prstGeom>
          <a:noFill/>
        </p:spPr>
      </p:pic>
      <p:sp>
        <p:nvSpPr>
          <p:cNvPr id="275" name="椭圆 5"/>
          <p:cNvSpPr/>
          <p:nvPr/>
        </p:nvSpPr>
        <p:spPr>
          <a:xfrm>
            <a:off x="1204516" y="2331368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6" name="椭圆 6"/>
          <p:cNvSpPr/>
          <p:nvPr/>
        </p:nvSpPr>
        <p:spPr>
          <a:xfrm>
            <a:off x="2348368" y="2334449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7" name="椭圆 7"/>
          <p:cNvSpPr/>
          <p:nvPr/>
        </p:nvSpPr>
        <p:spPr>
          <a:xfrm>
            <a:off x="2313862" y="3873171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8" name="椭圆 8"/>
          <p:cNvSpPr/>
          <p:nvPr/>
        </p:nvSpPr>
        <p:spPr>
          <a:xfrm>
            <a:off x="1237386" y="3848404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9" name="椭圆 9"/>
          <p:cNvSpPr/>
          <p:nvPr/>
        </p:nvSpPr>
        <p:spPr>
          <a:xfrm>
            <a:off x="3670141" y="3137712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0" name="椭圆 10"/>
          <p:cNvSpPr/>
          <p:nvPr/>
        </p:nvSpPr>
        <p:spPr>
          <a:xfrm>
            <a:off x="3125428" y="2365876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1" name="椭圆 11"/>
          <p:cNvSpPr/>
          <p:nvPr/>
        </p:nvSpPr>
        <p:spPr>
          <a:xfrm>
            <a:off x="4243913" y="2374195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2" name="椭圆 12"/>
          <p:cNvSpPr/>
          <p:nvPr/>
        </p:nvSpPr>
        <p:spPr>
          <a:xfrm>
            <a:off x="3668274" y="3875616"/>
            <a:ext cx="459649" cy="459649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83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4730" y="2437541"/>
            <a:ext cx="263017" cy="287485"/>
          </a:xfrm>
          <a:prstGeom prst="rect">
            <a:avLst/>
          </a:prstGeom>
          <a:noFill/>
        </p:spPr>
      </p:pic>
      <p:pic>
        <p:nvPicPr>
          <p:cNvPr id="284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6961" y="2420502"/>
            <a:ext cx="244667" cy="287485"/>
          </a:xfrm>
          <a:prstGeom prst="rect">
            <a:avLst/>
          </a:prstGeom>
          <a:noFill/>
        </p:spPr>
      </p:pic>
      <p:pic>
        <p:nvPicPr>
          <p:cNvPr id="285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9656" y="3924356"/>
            <a:ext cx="244667" cy="299718"/>
          </a:xfrm>
          <a:prstGeom prst="rect">
            <a:avLst/>
          </a:prstGeom>
          <a:noFill/>
        </p:spPr>
      </p:pic>
      <p:pic>
        <p:nvPicPr>
          <p:cNvPr id="294" name="图片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2815" y="3959252"/>
            <a:ext cx="226318" cy="287486"/>
          </a:xfrm>
          <a:prstGeom prst="rect">
            <a:avLst/>
          </a:prstGeom>
          <a:noFill/>
        </p:spPr>
      </p:pic>
      <p:pic>
        <p:nvPicPr>
          <p:cNvPr id="295" name="图片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888" y="2455010"/>
            <a:ext cx="256901" cy="299719"/>
          </a:xfrm>
          <a:prstGeom prst="rect">
            <a:avLst/>
          </a:prstGeom>
          <a:noFill/>
        </p:spPr>
      </p:pic>
      <p:pic>
        <p:nvPicPr>
          <p:cNvPr id="296" name="图片 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8402" y="2448890"/>
            <a:ext cx="250785" cy="305839"/>
          </a:xfrm>
          <a:prstGeom prst="rect">
            <a:avLst/>
          </a:prstGeom>
          <a:noFill/>
        </p:spPr>
      </p:pic>
      <p:pic>
        <p:nvPicPr>
          <p:cNvPr id="297" name="图片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82963" y="3970173"/>
            <a:ext cx="242259" cy="289531"/>
          </a:xfrm>
          <a:prstGeom prst="rect">
            <a:avLst/>
          </a:prstGeom>
          <a:noFill/>
        </p:spPr>
      </p:pic>
      <p:pic>
        <p:nvPicPr>
          <p:cNvPr id="362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55615" y="3216466"/>
            <a:ext cx="256901" cy="305837"/>
          </a:xfrm>
          <a:prstGeom prst="rect">
            <a:avLst/>
          </a:prstGeom>
          <a:noFill/>
        </p:spPr>
      </p:pic>
      <p:cxnSp>
        <p:nvCxnSpPr>
          <p:cNvPr id="363" name="直线连接符 21"/>
          <p:cNvCxnSpPr>
            <a:stCxn id="275" idx="1"/>
            <a:endCxn id="277" idx="4"/>
          </p:cNvCxnSpPr>
          <p:nvPr/>
        </p:nvCxnSpPr>
        <p:spPr>
          <a:xfrm flipH="1" flipV="1">
            <a:off x="1434341" y="2791017"/>
            <a:ext cx="404149" cy="3474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直线连接符 22"/>
          <p:cNvCxnSpPr>
            <a:stCxn id="275" idx="7"/>
            <a:endCxn id="278" idx="4"/>
          </p:cNvCxnSpPr>
          <p:nvPr/>
        </p:nvCxnSpPr>
        <p:spPr>
          <a:xfrm flipV="1">
            <a:off x="2163511" y="2794098"/>
            <a:ext cx="414682" cy="3443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线连接符 23"/>
          <p:cNvCxnSpPr>
            <a:stCxn id="277" idx="6"/>
            <a:endCxn id="278" idx="2"/>
          </p:cNvCxnSpPr>
          <p:nvPr/>
        </p:nvCxnSpPr>
        <p:spPr>
          <a:xfrm>
            <a:off x="1664165" y="2561193"/>
            <a:ext cx="684203" cy="3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线连接符 24"/>
          <p:cNvCxnSpPr>
            <a:stCxn id="280" idx="0"/>
            <a:endCxn id="275" idx="3"/>
          </p:cNvCxnSpPr>
          <p:nvPr/>
        </p:nvCxnSpPr>
        <p:spPr>
          <a:xfrm flipV="1">
            <a:off x="1467211" y="3463452"/>
            <a:ext cx="371279" cy="3849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线连接符 25"/>
          <p:cNvCxnSpPr>
            <a:stCxn id="275" idx="5"/>
            <a:endCxn id="279" idx="0"/>
          </p:cNvCxnSpPr>
          <p:nvPr/>
        </p:nvCxnSpPr>
        <p:spPr>
          <a:xfrm>
            <a:off x="2163511" y="3463452"/>
            <a:ext cx="380176" cy="4097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线连接符 26"/>
          <p:cNvCxnSpPr>
            <a:stCxn id="281" idx="1"/>
            <a:endCxn id="282" idx="4"/>
          </p:cNvCxnSpPr>
          <p:nvPr/>
        </p:nvCxnSpPr>
        <p:spPr>
          <a:xfrm flipH="1" flipV="1">
            <a:off x="3355253" y="2825525"/>
            <a:ext cx="382202" cy="3795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线连接符 27"/>
          <p:cNvCxnSpPr>
            <a:stCxn id="281" idx="7"/>
            <a:endCxn id="283" idx="4"/>
          </p:cNvCxnSpPr>
          <p:nvPr/>
        </p:nvCxnSpPr>
        <p:spPr>
          <a:xfrm flipV="1">
            <a:off x="4062476" y="2833844"/>
            <a:ext cx="411262" cy="3711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线连接符 28"/>
          <p:cNvCxnSpPr>
            <a:stCxn id="281" idx="4"/>
            <a:endCxn id="284" idx="0"/>
          </p:cNvCxnSpPr>
          <p:nvPr/>
        </p:nvCxnSpPr>
        <p:spPr>
          <a:xfrm flipH="1">
            <a:off x="3898099" y="3597361"/>
            <a:ext cx="1867" cy="2782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椭圆 29"/>
          <p:cNvSpPr/>
          <p:nvPr/>
        </p:nvSpPr>
        <p:spPr>
          <a:xfrm>
            <a:off x="6255855" y="3123031"/>
            <a:ext cx="779132" cy="44534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97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6952" y="3197228"/>
            <a:ext cx="256878" cy="308251"/>
          </a:xfrm>
          <a:prstGeom prst="rect">
            <a:avLst/>
          </a:prstGeom>
          <a:noFill/>
        </p:spPr>
      </p:pic>
      <p:pic>
        <p:nvPicPr>
          <p:cNvPr id="398" name="图片 3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14775" y="3211402"/>
            <a:ext cx="256901" cy="305837"/>
          </a:xfrm>
          <a:prstGeom prst="rect">
            <a:avLst/>
          </a:prstGeom>
          <a:noFill/>
        </p:spPr>
      </p:pic>
      <p:sp>
        <p:nvSpPr>
          <p:cNvPr id="399" name="椭圆 32"/>
          <p:cNvSpPr/>
          <p:nvPr/>
        </p:nvSpPr>
        <p:spPr>
          <a:xfrm>
            <a:off x="5470508" y="2364095"/>
            <a:ext cx="814852" cy="44534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00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1109" y="2444949"/>
            <a:ext cx="263017" cy="287485"/>
          </a:xfrm>
          <a:prstGeom prst="rect">
            <a:avLst/>
          </a:prstGeom>
          <a:noFill/>
        </p:spPr>
      </p:pic>
      <p:pic>
        <p:nvPicPr>
          <p:cNvPr id="401" name="图片 3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288" y="2453945"/>
            <a:ext cx="256901" cy="299719"/>
          </a:xfrm>
          <a:prstGeom prst="rect">
            <a:avLst/>
          </a:prstGeom>
          <a:noFill/>
        </p:spPr>
      </p:pic>
      <p:sp>
        <p:nvSpPr>
          <p:cNvPr id="402" name="椭圆 35"/>
          <p:cNvSpPr/>
          <p:nvPr/>
        </p:nvSpPr>
        <p:spPr>
          <a:xfrm>
            <a:off x="6967983" y="2375473"/>
            <a:ext cx="822105" cy="44534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03" name="图片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505" y="2462715"/>
            <a:ext cx="244667" cy="287485"/>
          </a:xfrm>
          <a:prstGeom prst="rect">
            <a:avLst/>
          </a:prstGeom>
          <a:noFill/>
        </p:spPr>
      </p:pic>
      <p:pic>
        <p:nvPicPr>
          <p:cNvPr id="404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00079" y="2440858"/>
            <a:ext cx="250785" cy="305839"/>
          </a:xfrm>
          <a:prstGeom prst="rect">
            <a:avLst/>
          </a:prstGeom>
          <a:noFill/>
        </p:spPr>
      </p:pic>
      <p:cxnSp>
        <p:nvCxnSpPr>
          <p:cNvPr id="405" name="直线连接符 38"/>
          <p:cNvCxnSpPr>
            <a:stCxn id="411" idx="0"/>
            <a:endCxn id="398" idx="4"/>
          </p:cNvCxnSpPr>
          <p:nvPr/>
        </p:nvCxnSpPr>
        <p:spPr>
          <a:xfrm flipH="1" flipV="1">
            <a:off x="6645421" y="3568376"/>
            <a:ext cx="1323" cy="3362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线连接符 39"/>
          <p:cNvCxnSpPr>
            <a:stCxn id="398" idx="7"/>
            <a:endCxn id="404" idx="4"/>
          </p:cNvCxnSpPr>
          <p:nvPr/>
        </p:nvCxnSpPr>
        <p:spPr>
          <a:xfrm flipV="1">
            <a:off x="6920886" y="2820818"/>
            <a:ext cx="458150" cy="3674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线连接符 40"/>
          <p:cNvCxnSpPr>
            <a:stCxn id="282" idx="6"/>
            <a:endCxn id="283" idx="2"/>
          </p:cNvCxnSpPr>
          <p:nvPr/>
        </p:nvCxnSpPr>
        <p:spPr>
          <a:xfrm>
            <a:off x="3585077" y="2595701"/>
            <a:ext cx="658836" cy="83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线连接符 41"/>
          <p:cNvCxnSpPr>
            <a:stCxn id="401" idx="6"/>
            <a:endCxn id="404" idx="2"/>
          </p:cNvCxnSpPr>
          <p:nvPr/>
        </p:nvCxnSpPr>
        <p:spPr>
          <a:xfrm>
            <a:off x="6285360" y="2586768"/>
            <a:ext cx="682623" cy="1137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椭圆 42"/>
          <p:cNvSpPr/>
          <p:nvPr/>
        </p:nvSpPr>
        <p:spPr>
          <a:xfrm>
            <a:off x="6258500" y="3904615"/>
            <a:ext cx="776487" cy="44534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10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99852" y="3990223"/>
            <a:ext cx="226318" cy="287486"/>
          </a:xfrm>
          <a:prstGeom prst="rect">
            <a:avLst/>
          </a:prstGeom>
          <a:noFill/>
        </p:spPr>
      </p:pic>
      <p:pic>
        <p:nvPicPr>
          <p:cNvPr id="411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28452" y="3974725"/>
            <a:ext cx="266483" cy="318482"/>
          </a:xfrm>
          <a:prstGeom prst="rect">
            <a:avLst/>
          </a:prstGeom>
          <a:noFill/>
        </p:spPr>
      </p:pic>
      <p:cxnSp>
        <p:nvCxnSpPr>
          <p:cNvPr id="412" name="直线连接符 45"/>
          <p:cNvCxnSpPr>
            <a:stCxn id="401" idx="4"/>
            <a:endCxn id="398" idx="1"/>
          </p:cNvCxnSpPr>
          <p:nvPr/>
        </p:nvCxnSpPr>
        <p:spPr>
          <a:xfrm>
            <a:off x="5877934" y="2809440"/>
            <a:ext cx="492022" cy="378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下箭头 46"/>
          <p:cNvSpPr/>
          <p:nvPr/>
        </p:nvSpPr>
        <p:spPr>
          <a:xfrm rot="16200000">
            <a:off x="4955297" y="3325190"/>
            <a:ext cx="612221" cy="570255"/>
          </a:xfrm>
          <a:prstGeom prst="downArrow">
            <a:avLst>
              <a:gd name="adj1" fmla="val 43388"/>
              <a:gd name="adj2" fmla="val 50000"/>
            </a:avLst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4" name="文本框 49"/>
          <p:cNvSpPr txBox="1"/>
          <p:nvPr/>
        </p:nvSpPr>
        <p:spPr>
          <a:xfrm>
            <a:off x="1678757" y="4759783"/>
            <a:ext cx="270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Two input ego networks</a:t>
            </a:r>
            <a:endParaRPr kumimoji="1" lang="zh-CN" altLang="en-US" sz="1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415" name="文本框 50"/>
          <p:cNvSpPr txBox="1"/>
          <p:nvPr/>
        </p:nvSpPr>
        <p:spPr>
          <a:xfrm>
            <a:off x="5546535" y="4779357"/>
            <a:ext cx="2308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Matching ego network</a:t>
            </a:r>
            <a:endParaRPr kumimoji="1" lang="zh-CN" altLang="en-US" sz="1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pic>
        <p:nvPicPr>
          <p:cNvPr id="416" name="图片 49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18572" y="4395006"/>
            <a:ext cx="302156" cy="302156"/>
          </a:xfrm>
          <a:prstGeom prst="rect">
            <a:avLst/>
          </a:prstGeom>
          <a:noFill/>
        </p:spPr>
      </p:pic>
      <p:pic>
        <p:nvPicPr>
          <p:cNvPr id="417" name="图片 49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747020" y="4423819"/>
            <a:ext cx="302156" cy="284384"/>
          </a:xfrm>
          <a:prstGeom prst="rect">
            <a:avLst/>
          </a:prstGeom>
          <a:noFill/>
        </p:spPr>
      </p:pic>
      <p:pic>
        <p:nvPicPr>
          <p:cNvPr id="418" name="图片 49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53302" y="4446265"/>
            <a:ext cx="396951" cy="302156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97561" y="1296800"/>
            <a:ext cx="6602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zh-CN" sz="2400" dirty="0" smtClean="0"/>
              <a:t>Compare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ego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networks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of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two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users</a:t>
            </a:r>
            <a:endParaRPr lang="en-US" sz="2400" dirty="0"/>
          </a:p>
        </p:txBody>
      </p:sp>
      <p:pic>
        <p:nvPicPr>
          <p:cNvPr id="54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424" y="1830167"/>
            <a:ext cx="256878" cy="308251"/>
          </a:xfrm>
          <a:prstGeom prst="rect">
            <a:avLst/>
          </a:prstGeom>
          <a:noFill/>
        </p:spPr>
      </p:pic>
      <p:pic>
        <p:nvPicPr>
          <p:cNvPr id="55" name="图片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25358" y="1827396"/>
            <a:ext cx="256901" cy="305837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879225" y="1785161"/>
            <a:ext cx="599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(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    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focal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node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be</a:t>
            </a:r>
            <a:r>
              <a:rPr lang="zh-CN" altLang="en-US" dirty="0" smtClean="0"/>
              <a:t> </a:t>
            </a:r>
            <a:r>
              <a:rPr lang="en-US" altLang="zh-CN" dirty="0" smtClean="0"/>
              <a:t>aligned.)</a:t>
            </a:r>
            <a:endParaRPr 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43913" y="5556489"/>
            <a:ext cx="2469121" cy="532757"/>
          </a:xfrm>
          <a:prstGeom prst="rect">
            <a:avLst/>
          </a:prstGeom>
        </p:spPr>
      </p:pic>
      <p:sp>
        <p:nvSpPr>
          <p:cNvPr id="58" name="文本框 49"/>
          <p:cNvSpPr txBox="1"/>
          <p:nvPr/>
        </p:nvSpPr>
        <p:spPr>
          <a:xfrm>
            <a:off x="1343946" y="5619582"/>
            <a:ext cx="3359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Objective:</a:t>
            </a:r>
            <a:r>
              <a:rPr kumimoji="1" lang="zh-CN" alt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learn</a:t>
            </a:r>
            <a:r>
              <a:rPr kumimoji="1" lang="zh-CN" alt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a</a:t>
            </a:r>
            <a:r>
              <a:rPr kumimoji="1" lang="zh-CN" alt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predictive</a:t>
            </a:r>
            <a:r>
              <a:rPr kumimoji="1" lang="zh-CN" altLang="en-US" sz="1400" b="1" dirty="0" smtClean="0">
                <a:latin typeface="Times New Roman" charset="0"/>
                <a:ea typeface="Times New Roman" charset="0"/>
                <a:cs typeface="Times New Roman" charset="0"/>
              </a:rPr>
              <a:t> </a:t>
            </a:r>
            <a:r>
              <a:rPr kumimoji="1" lang="en-US" altLang="zh-CN" sz="1400" b="1" dirty="0" smtClean="0">
                <a:latin typeface="Times New Roman" charset="0"/>
                <a:ea typeface="Times New Roman" charset="0"/>
                <a:cs typeface="Times New Roman" charset="0"/>
              </a:rPr>
              <a:t>function</a:t>
            </a:r>
            <a:endParaRPr kumimoji="1" lang="zh-CN" altLang="en-US" sz="1400" b="1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157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6" y="150976"/>
            <a:ext cx="8642838" cy="792162"/>
          </a:xfrm>
        </p:spPr>
        <p:txBody>
          <a:bodyPr/>
          <a:lstStyle/>
          <a:p>
            <a:r>
              <a:rPr lang="en-US" altLang="zh-CN" sz="3600" dirty="0" smtClean="0"/>
              <a:t>Methodology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Overview </a:t>
            </a:r>
            <a:endParaRPr lang="en-US" altLang="zh-CN" sz="36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46" y="2221671"/>
            <a:ext cx="8826190" cy="241204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02690" y="5159175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" charset="0"/>
              </a:rPr>
              <a:t>Matched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Ego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Network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Construction</a:t>
            </a:r>
            <a:r>
              <a:rPr lang="zh-CN" altLang="en-US" dirty="0" smtClean="0">
                <a:latin typeface="Helvetica" charset="0"/>
              </a:rPr>
              <a:t> </a:t>
            </a:r>
            <a:endParaRPr lang="en-US" altLang="zh-CN" dirty="0">
              <a:effectLst/>
              <a:latin typeface="Helvetica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73659" y="5159175"/>
            <a:ext cx="36856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" charset="0"/>
              </a:rPr>
              <a:t>Matched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Ego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Network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Embedding</a:t>
            </a:r>
          </a:p>
          <a:p>
            <a:endParaRPr lang="en-US" altLang="zh-CN" dirty="0">
              <a:effectLst/>
              <a:latin typeface="Helvetica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2869" y="1450797"/>
            <a:ext cx="24416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latin typeface="Helvetica" charset="0"/>
              </a:rPr>
              <a:t>Candidate</a:t>
            </a:r>
            <a:r>
              <a:rPr lang="zh-CN" altLang="en-US" dirty="0" smtClean="0">
                <a:latin typeface="Helvetica" charset="0"/>
              </a:rPr>
              <a:t> </a:t>
            </a:r>
            <a:r>
              <a:rPr lang="en-US" altLang="zh-CN" dirty="0" smtClean="0">
                <a:latin typeface="Helvetica" charset="0"/>
              </a:rPr>
              <a:t>Generation</a:t>
            </a:r>
            <a:endParaRPr lang="en-US" altLang="zh-CN" dirty="0">
              <a:effectLst/>
              <a:latin typeface="Helvetica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62776" y="1226634"/>
            <a:ext cx="217449" cy="217449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1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椭圆 7"/>
          <p:cNvSpPr/>
          <p:nvPr/>
        </p:nvSpPr>
        <p:spPr>
          <a:xfrm>
            <a:off x="397475" y="4941726"/>
            <a:ext cx="217449" cy="217449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5166481" y="4990269"/>
            <a:ext cx="217449" cy="217449"/>
          </a:xfrm>
          <a:prstGeom prst="ellipse">
            <a:avLst/>
          </a:prstGeom>
          <a:solidFill>
            <a:srgbClr val="FFCC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400" dirty="0" smtClean="0">
                <a:solidFill>
                  <a:schemeClr val="tx1"/>
                </a:solidFill>
              </a:rPr>
              <a:t>3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左大括号 9"/>
          <p:cNvSpPr/>
          <p:nvPr/>
        </p:nvSpPr>
        <p:spPr>
          <a:xfrm rot="16200000">
            <a:off x="2158048" y="3915814"/>
            <a:ext cx="167268" cy="188455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左大括号 10"/>
          <p:cNvSpPr/>
          <p:nvPr/>
        </p:nvSpPr>
        <p:spPr>
          <a:xfrm rot="16200000">
            <a:off x="6247810" y="2815349"/>
            <a:ext cx="167268" cy="3997035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62776" y="1758424"/>
            <a:ext cx="42436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CN" sz="1400" dirty="0" smtClean="0">
                <a:latin typeface="Helvetica" charset="0"/>
              </a:rPr>
              <a:t>Select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the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user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names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with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certain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relatedness.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CN" sz="1400" dirty="0" smtClean="0">
                <a:latin typeface="Helvetica" charset="0"/>
              </a:rPr>
              <a:t>Wei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Wang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-&gt;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W.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Wang,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Wei.</a:t>
            </a:r>
            <a:r>
              <a:rPr lang="zh-CN" altLang="en-US" sz="1400" dirty="0" smtClean="0">
                <a:latin typeface="Helvetica" charset="0"/>
              </a:rPr>
              <a:t> </a:t>
            </a:r>
            <a:r>
              <a:rPr lang="en-US" altLang="zh-CN" sz="1400" dirty="0" smtClean="0">
                <a:latin typeface="Helvetica" charset="0"/>
              </a:rPr>
              <a:t>W</a:t>
            </a:r>
            <a:endParaRPr lang="en-US" altLang="zh-CN" sz="1400" dirty="0">
              <a:effectLst/>
              <a:latin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72888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46" y="150976"/>
            <a:ext cx="8642838" cy="792162"/>
          </a:xfrm>
        </p:spPr>
        <p:txBody>
          <a:bodyPr/>
          <a:lstStyle/>
          <a:p>
            <a:r>
              <a:rPr lang="en-US" altLang="zh-CN" sz="3600" dirty="0"/>
              <a:t>Attribute Embedding </a:t>
            </a:r>
          </a:p>
        </p:txBody>
      </p:sp>
      <p:sp>
        <p:nvSpPr>
          <p:cNvPr id="6" name="矩形 5"/>
          <p:cNvSpPr/>
          <p:nvPr/>
        </p:nvSpPr>
        <p:spPr>
          <a:xfrm>
            <a:off x="613840" y="1099317"/>
            <a:ext cx="82597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Objective:</a:t>
            </a:r>
            <a:r>
              <a:rPr lang="zh-CN" altLang="en-US" sz="2400" dirty="0" smtClean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model both the literal and semantic characteristics of </a:t>
            </a:r>
            <a:r>
              <a:rPr lang="en-US" altLang="zh-CN" sz="2400" dirty="0" smtClean="0">
                <a:solidFill>
                  <a:srgbClr val="0000CC"/>
                </a:solidFill>
              </a:rPr>
              <a:t>the</a:t>
            </a:r>
            <a:r>
              <a:rPr lang="zh-CN" altLang="en-US" sz="2400" dirty="0" smtClean="0">
                <a:solidFill>
                  <a:srgbClr val="0000CC"/>
                </a:solidFill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</a:rPr>
              <a:t>attributes unitedly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Input: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attributes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Output: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node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embeddings</a:t>
            </a:r>
            <a:endParaRPr lang="en-US" altLang="zh-CN" sz="2400" dirty="0"/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Method:</a:t>
            </a:r>
            <a:r>
              <a:rPr lang="zh-CN" altLang="en-US" sz="2400" dirty="0" smtClean="0"/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a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multi-view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hierarchical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embedding</a:t>
            </a:r>
            <a:r>
              <a:rPr lang="zh-CN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</a:rPr>
              <a:t>model</a:t>
            </a:r>
          </a:p>
          <a:p>
            <a:pPr marL="342900" indent="-342900">
              <a:buFont typeface="Arial" charset="0"/>
              <a:buChar char="•"/>
            </a:pPr>
            <a:r>
              <a:rPr lang="en-US" altLang="zh-CN" sz="2400" dirty="0" smtClean="0"/>
              <a:t>Char-view: tony vs tony123; Word-view: long text.</a:t>
            </a:r>
          </a:p>
          <a:p>
            <a:pPr marL="285750" indent="-285750">
              <a:buFont typeface="Arial" charset="0"/>
              <a:buChar char="•"/>
            </a:pPr>
            <a:endParaRPr lang="en-US" altLang="zh-CN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579" y="3424359"/>
            <a:ext cx="4211741" cy="30277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482" y="5282835"/>
            <a:ext cx="2079704" cy="111214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482" y="3699836"/>
            <a:ext cx="2695760" cy="129080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12800" y="4813300"/>
            <a:ext cx="3289300" cy="1435099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1270000" y="4140200"/>
            <a:ext cx="2832100" cy="622300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1733651" y="3699836"/>
            <a:ext cx="3909489" cy="389563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8300" y="5125727"/>
            <a:ext cx="419100" cy="487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7838" y="5613400"/>
            <a:ext cx="708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layer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62000" y="4432300"/>
            <a:ext cx="508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08919" y="4140200"/>
            <a:ext cx="81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2</a:t>
            </a:r>
            <a:r>
              <a:rPr lang="en-US" baseline="30000" smtClean="0"/>
              <a:t>nd</a:t>
            </a:r>
            <a:r>
              <a:rPr lang="en-US" smtClean="0"/>
              <a:t> Layer</a:t>
            </a:r>
            <a:endParaRPr lang="en-US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1270000" y="3699836"/>
            <a:ext cx="463651" cy="1736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-63499" y="3475159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6719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  <p:bldP spid="15" grpId="0"/>
      <p:bldP spid="19" grpId="0"/>
      <p:bldP spid="24" grpId="0"/>
    </p:bldLst>
  </p:timing>
</p:sld>
</file>

<file path=ppt/theme/theme1.xml><?xml version="1.0" encoding="utf-8"?>
<a:theme xmlns:a="http://schemas.openxmlformats.org/drawingml/2006/main" name="ji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jie</Template>
  <TotalTime>70642</TotalTime>
  <Words>688</Words>
  <Application>Microsoft Macintosh PowerPoint</Application>
  <PresentationFormat>全屏显示(4:3)</PresentationFormat>
  <Paragraphs>111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Helvetica</vt:lpstr>
      <vt:lpstr>Mangal</vt:lpstr>
      <vt:lpstr>MS PGothic</vt:lpstr>
      <vt:lpstr>Times New Roman</vt:lpstr>
      <vt:lpstr>Wingdings</vt:lpstr>
      <vt:lpstr>黑体</vt:lpstr>
      <vt:lpstr>宋体</vt:lpstr>
      <vt:lpstr>微软雅黑</vt:lpstr>
      <vt:lpstr>Arial</vt:lpstr>
      <vt:lpstr>jie</vt:lpstr>
      <vt:lpstr>MEgo2Vec: Embedding Matched Ego Networks for User Alignment Across Social Networks </vt:lpstr>
      <vt:lpstr>PowerPoint 演示文稿</vt:lpstr>
      <vt:lpstr>Traditional Methods</vt:lpstr>
      <vt:lpstr>Challenge 1</vt:lpstr>
      <vt:lpstr>Challenge 2</vt:lpstr>
      <vt:lpstr>Challenge 3</vt:lpstr>
      <vt:lpstr>Problem Formulation</vt:lpstr>
      <vt:lpstr>Methodology Overview </vt:lpstr>
      <vt:lpstr>Attribute Embedding </vt:lpstr>
      <vt:lpstr>Social Convolution</vt:lpstr>
      <vt:lpstr>Three Attention Mechanisms </vt:lpstr>
      <vt:lpstr>Three Attention Mechanisms </vt:lpstr>
      <vt:lpstr>Three Attention Mechanisms </vt:lpstr>
      <vt:lpstr>Structure Embedding </vt:lpstr>
      <vt:lpstr>Objective Function</vt:lpstr>
      <vt:lpstr>Datasets</vt:lpstr>
      <vt:lpstr>Alignment Performance</vt:lpstr>
      <vt:lpstr>Performance of Model Variants</vt:lpstr>
      <vt:lpstr>Performance of Model Variants</vt:lpstr>
      <vt:lpstr>Performance of Model Variants</vt:lpstr>
      <vt:lpstr>Case Study of Learned Embeddings</vt:lpstr>
      <vt:lpstr>Case Study of Structure Embedding Component</vt:lpstr>
      <vt:lpstr>Conclusion</vt:lpstr>
      <vt:lpstr>PowerPoint 演示文稿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Influence Analysis and Action Prediction via Factor Graph Models</dc:title>
  <dc:creator>Jie Tang</dc:creator>
  <cp:keywords>Social Influence Analysis, social prediction, social networks</cp:keywords>
  <cp:lastModifiedBy>markwa2725</cp:lastModifiedBy>
  <cp:revision>5800</cp:revision>
  <cp:lastPrinted>2018-07-29T08:08:53Z</cp:lastPrinted>
  <dcterms:created xsi:type="dcterms:W3CDTF">1601-01-01T00:00:00Z</dcterms:created>
  <dcterms:modified xsi:type="dcterms:W3CDTF">2018-11-15T03:23:05Z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