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4" r:id="rId9"/>
    <p:sldId id="277" r:id="rId10"/>
    <p:sldId id="280" r:id="rId11"/>
    <p:sldId id="278" r:id="rId12"/>
    <p:sldId id="279" r:id="rId13"/>
    <p:sldId id="276" r:id="rId14"/>
    <p:sldId id="264" r:id="rId15"/>
    <p:sldId id="265" r:id="rId16"/>
    <p:sldId id="266" r:id="rId17"/>
    <p:sldId id="268" r:id="rId18"/>
    <p:sldId id="267" r:id="rId19"/>
    <p:sldId id="269" r:id="rId20"/>
    <p:sldId id="270" r:id="rId21"/>
    <p:sldId id="271" r:id="rId22"/>
    <p:sldId id="272" r:id="rId23"/>
    <p:sldId id="273" r:id="rId24"/>
    <p:sldId id="27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7" autoAdjust="0"/>
    <p:restoredTop sz="94660"/>
  </p:normalViewPr>
  <p:slideViewPr>
    <p:cSldViewPr snapToGrid="0">
      <p:cViewPr varScale="1">
        <p:scale>
          <a:sx n="88" d="100"/>
          <a:sy n="88" d="100"/>
        </p:scale>
        <p:origin x="29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01880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29568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36840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48059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72856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2115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60641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13594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74119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134467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883957-3C67-489B-8800-9AFE23E16ADF}"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311055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83957-3C67-489B-8800-9AFE23E16ADF}" type="datetimeFigureOut">
              <a:rPr lang="zh-CN" altLang="en-US" smtClean="0"/>
              <a:t>2019/9/16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3EF39-7FB5-4413-9F61-ED9570892F32}" type="slidenum">
              <a:rPr lang="zh-CN" altLang="en-US" smtClean="0"/>
              <a:t>‹#›</a:t>
            </a:fld>
            <a:endParaRPr lang="zh-CN" altLang="en-US"/>
          </a:p>
        </p:txBody>
      </p:sp>
    </p:spTree>
    <p:extLst>
      <p:ext uri="{BB962C8B-B14F-4D97-AF65-F5344CB8AC3E}">
        <p14:creationId xmlns:p14="http://schemas.microsoft.com/office/powerpoint/2010/main" val="4068910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zhuanlan.zhihu.com/p/6667614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25" y="0"/>
            <a:ext cx="10052294" cy="6858000"/>
          </a:xfrm>
          <a:prstGeom prst="rect">
            <a:avLst/>
          </a:prstGeom>
        </p:spPr>
      </p:pic>
    </p:spTree>
    <p:extLst>
      <p:ext uri="{BB962C8B-B14F-4D97-AF65-F5344CB8AC3E}">
        <p14:creationId xmlns:p14="http://schemas.microsoft.com/office/powerpoint/2010/main" val="4196016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4" y="105595"/>
            <a:ext cx="4267203"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Transformer-XL</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174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5" y="105595"/>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BERT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0817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5" y="105595"/>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XL-NET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5026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9105" y="875413"/>
            <a:ext cx="11398104"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输入形式</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模型结构</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训练目标</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优化</a:t>
            </a:r>
            <a:endParaRPr lang="en-US" altLang="zh-CN"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793896" y="2059444"/>
            <a:ext cx="11398104" cy="286232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BERT-Pre-training procedure</a:t>
            </a: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改变的静态标记：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复制十次</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然后进行随机标记</a:t>
            </a:r>
            <a:r>
              <a:rPr lang="en-US" altLang="zh-CN" dirty="0" smtClean="0">
                <a:latin typeface="微软雅黑" panose="020B0503020204020204" pitchFamily="34" charset="-122"/>
                <a:ea typeface="微软雅黑" panose="020B0503020204020204" pitchFamily="34" charset="-122"/>
              </a:rPr>
              <a:t>),40epochs,</a:t>
            </a:r>
            <a:r>
              <a:rPr lang="zh-CN" altLang="en-US" dirty="0" smtClean="0">
                <a:latin typeface="微软雅黑" panose="020B0503020204020204" pitchFamily="34" charset="-122"/>
                <a:ea typeface="微软雅黑" panose="020B0503020204020204" pitchFamily="34" charset="-122"/>
              </a:rPr>
              <a:t>每种标记看见</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次</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动态标记：每次输入序列后然后再进行标记</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模型输入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是否包含</a:t>
            </a:r>
            <a:r>
              <a:rPr lang="en-US" altLang="zh-CN" dirty="0" smtClean="0">
                <a:latin typeface="微软雅黑" panose="020B0503020204020204" pitchFamily="34" charset="-122"/>
                <a:ea typeface="微软雅黑" panose="020B0503020204020204" pitchFamily="34" charset="-122"/>
              </a:rPr>
              <a:t>NSP</a:t>
            </a:r>
            <a:r>
              <a:rPr lang="zh-CN" altLang="en-US" dirty="0" smtClean="0">
                <a:latin typeface="微软雅黑" panose="020B0503020204020204" pitchFamily="34" charset="-122"/>
                <a:ea typeface="微软雅黑" panose="020B0503020204020204" pitchFamily="34" charset="-122"/>
              </a:rPr>
              <a:t>以及序列长短</a:t>
            </a:r>
            <a:r>
              <a:rPr lang="en-US" altLang="zh-CN" dirty="0" smtClean="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四</a:t>
            </a:r>
            <a:r>
              <a:rPr lang="zh-CN" altLang="en-US" dirty="0" smtClean="0">
                <a:latin typeface="微软雅黑" panose="020B0503020204020204" pitchFamily="34" charset="-122"/>
                <a:ea typeface="微软雅黑" panose="020B0503020204020204" pitchFamily="34" charset="-122"/>
              </a:rPr>
              <a:t>种形式</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移</a:t>
            </a:r>
            <a:r>
              <a:rPr lang="zh-CN" altLang="en-US" dirty="0" smtClean="0">
                <a:latin typeface="微软雅黑" panose="020B0503020204020204" pitchFamily="34" charset="-122"/>
                <a:ea typeface="微软雅黑" panose="020B0503020204020204" pitchFamily="34" charset="-122"/>
              </a:rPr>
              <a:t>除</a:t>
            </a:r>
            <a:r>
              <a:rPr lang="en-US" altLang="zh-CN" dirty="0" smtClean="0">
                <a:latin typeface="微软雅黑" panose="020B0503020204020204" pitchFamily="34" charset="-122"/>
                <a:ea typeface="微软雅黑" panose="020B0503020204020204" pitchFamily="34" charset="-122"/>
              </a:rPr>
              <a:t>NSP</a:t>
            </a:r>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DOC-INPUT</a:t>
            </a:r>
            <a:r>
              <a:rPr lang="zh-CN" altLang="en-US" dirty="0" smtClean="0">
                <a:latin typeface="微软雅黑" panose="020B0503020204020204" pitchFamily="34" charset="-122"/>
                <a:ea typeface="微软雅黑" panose="020B0503020204020204" pitchFamily="34" charset="-122"/>
              </a:rPr>
              <a:t>效果略好</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大批量：效果在</a:t>
            </a:r>
            <a:r>
              <a:rPr lang="en-US" altLang="zh-CN" dirty="0" smtClean="0">
                <a:latin typeface="微软雅黑" panose="020B0503020204020204" pitchFamily="34" charset="-122"/>
                <a:ea typeface="微软雅黑" panose="020B0503020204020204" pitchFamily="34" charset="-122"/>
              </a:rPr>
              <a:t>MLM</a:t>
            </a:r>
            <a:r>
              <a:rPr lang="zh-CN" altLang="en-US" dirty="0" smtClean="0">
                <a:latin typeface="微软雅黑" panose="020B0503020204020204" pitchFamily="34" charset="-122"/>
                <a:ea typeface="微软雅黑" panose="020B0503020204020204" pitchFamily="34" charset="-122"/>
              </a:rPr>
              <a:t>和一些下游任务更好</a:t>
            </a:r>
            <a:endParaRPr lang="en-US" altLang="zh-CN"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697124" y="275849"/>
            <a:ext cx="7137991" cy="1477328"/>
          </a:xfrm>
          <a:prstGeom prst="rect">
            <a:avLst/>
          </a:prstGeom>
        </p:spPr>
        <p:txBody>
          <a:bodyPr wrap="square">
            <a:spAutoFit/>
          </a:bodyPr>
          <a:lstStyle/>
          <a:p>
            <a:r>
              <a:rPr lang="zh-CN" altLang="en-US" dirty="0"/>
              <a:t>新训练方法:</a:t>
            </a:r>
          </a:p>
          <a:p>
            <a:r>
              <a:rPr lang="zh-CN" altLang="en-US" dirty="0"/>
              <a:t>1 更长,更大batch,更大</a:t>
            </a:r>
          </a:p>
          <a:p>
            <a:r>
              <a:rPr lang="zh-CN" altLang="en-US" dirty="0"/>
              <a:t>2 移除下一个句子预测</a:t>
            </a:r>
            <a:r>
              <a:rPr lang="zh-CN" altLang="en-US" dirty="0" smtClean="0"/>
              <a:t>目标 </a:t>
            </a:r>
            <a:r>
              <a:rPr lang="en-US" altLang="zh-CN" dirty="0" smtClean="0"/>
              <a:t>(</a:t>
            </a:r>
            <a:r>
              <a:rPr lang="zh-CN" altLang="en-US" dirty="0"/>
              <a:t>改变了BERT的训练</a:t>
            </a:r>
            <a:r>
              <a:rPr lang="zh-CN" altLang="en-US" dirty="0" smtClean="0"/>
              <a:t>目标</a:t>
            </a:r>
            <a:r>
              <a:rPr lang="en-US" altLang="zh-CN" dirty="0" smtClean="0"/>
              <a:t>)</a:t>
            </a:r>
            <a:endParaRPr lang="zh-CN" altLang="en-US" dirty="0"/>
          </a:p>
          <a:p>
            <a:r>
              <a:rPr lang="zh-CN" altLang="en-US" dirty="0"/>
              <a:t>3 在长序列上进行训练</a:t>
            </a:r>
          </a:p>
          <a:p>
            <a:r>
              <a:rPr lang="zh-CN" altLang="en-US" dirty="0"/>
              <a:t>4 动态改变训练数据的</a:t>
            </a:r>
            <a:r>
              <a:rPr lang="zh-CN" altLang="en-US" dirty="0" smtClean="0"/>
              <a:t>标记</a:t>
            </a:r>
            <a:endParaRPr lang="zh-CN" altLang="en-US" dirty="0"/>
          </a:p>
        </p:txBody>
      </p:sp>
      <p:sp>
        <p:nvSpPr>
          <p:cNvPr id="6" name="文本框 5"/>
          <p:cNvSpPr txBox="1"/>
          <p:nvPr/>
        </p:nvSpPr>
        <p:spPr>
          <a:xfrm>
            <a:off x="8415673" y="151985"/>
            <a:ext cx="3668233" cy="1754326"/>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Dynamic masking</a:t>
            </a:r>
          </a:p>
          <a:p>
            <a:r>
              <a:rPr lang="en-US" altLang="zh-CN" dirty="0" smtClean="0">
                <a:latin typeface="微软雅黑" panose="020B0503020204020204" pitchFamily="34" charset="-122"/>
                <a:ea typeface="微软雅黑" panose="020B0503020204020204" pitchFamily="34" charset="-122"/>
              </a:rPr>
              <a:t>Full-sentence without NSP</a:t>
            </a:r>
          </a:p>
          <a:p>
            <a:r>
              <a:rPr lang="en-US" altLang="zh-CN" dirty="0" smtClean="0">
                <a:latin typeface="微软雅黑" panose="020B0503020204020204" pitchFamily="34" charset="-122"/>
                <a:ea typeface="微软雅黑" panose="020B0503020204020204" pitchFamily="34" charset="-122"/>
              </a:rPr>
              <a:t>Larger </a:t>
            </a:r>
            <a:r>
              <a:rPr lang="en-US" altLang="zh-CN" dirty="0" err="1" smtClean="0">
                <a:latin typeface="微软雅黑" panose="020B0503020204020204" pitchFamily="34" charset="-122"/>
                <a:ea typeface="微软雅黑" panose="020B0503020204020204" pitchFamily="34" charset="-122"/>
              </a:rPr>
              <a:t>minibatch</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Larger byte-level BPE</a:t>
            </a:r>
          </a:p>
          <a:p>
            <a:r>
              <a:rPr lang="en-US" altLang="zh-CN" dirty="0" smtClean="0">
                <a:latin typeface="微软雅黑" panose="020B0503020204020204" pitchFamily="34" charset="-122"/>
                <a:ea typeface="微软雅黑" panose="020B0503020204020204" pitchFamily="34" charset="-122"/>
              </a:rPr>
              <a:t>Larger training steps</a:t>
            </a:r>
          </a:p>
          <a:p>
            <a:r>
              <a:rPr lang="en-US" altLang="zh-CN" dirty="0" smtClean="0">
                <a:latin typeface="微软雅黑" panose="020B0503020204020204" pitchFamily="34" charset="-122"/>
                <a:ea typeface="微软雅黑" panose="020B0503020204020204" pitchFamily="34" charset="-122"/>
              </a:rPr>
              <a:t>Larger training data</a:t>
            </a:r>
          </a:p>
        </p:txBody>
      </p:sp>
      <p:sp>
        <p:nvSpPr>
          <p:cNvPr id="7" name="文本框 6"/>
          <p:cNvSpPr txBox="1"/>
          <p:nvPr/>
        </p:nvSpPr>
        <p:spPr>
          <a:xfrm>
            <a:off x="793896" y="5344946"/>
            <a:ext cx="5842595"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训练数据上作文章</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训练的更长</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步数更多</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效果较好</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训练数据更多更多样性</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效果更好</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更</a:t>
            </a:r>
            <a:r>
              <a:rPr lang="zh-CN" altLang="en-US" dirty="0" smtClean="0">
                <a:latin typeface="微软雅黑" panose="020B0503020204020204" pitchFamily="34" charset="-122"/>
                <a:ea typeface="微软雅黑" panose="020B0503020204020204" pitchFamily="34" charset="-122"/>
              </a:rPr>
              <a:t>长的步数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更大的数据</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效果仍然提升</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并没有过拟合</a:t>
            </a:r>
            <a:endParaRPr lang="en-US" altLang="zh-CN"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6636491" y="3954480"/>
            <a:ext cx="5447415"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但似乎最后是数据量在提升效果方面作了很大的贡献</a:t>
            </a:r>
            <a:endParaRPr lang="en-US" altLang="zh-CN" b="1" dirty="0" smtClean="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9105" y="105595"/>
            <a:ext cx="3094074" cy="707886"/>
          </a:xfrm>
          <a:prstGeom prst="rect">
            <a:avLst/>
          </a:prstGeom>
          <a:noFill/>
        </p:spPr>
        <p:txBody>
          <a:bodyPr wrap="square" rtlCol="0">
            <a:spAutoFit/>
          </a:bodyPr>
          <a:lstStyle/>
          <a:p>
            <a:r>
              <a:rPr lang="en-US" altLang="zh-CN" sz="4000" b="1" dirty="0" err="1" smtClean="0">
                <a:solidFill>
                  <a:srgbClr val="FF0000"/>
                </a:solidFill>
                <a:latin typeface="微软雅黑" panose="020B0503020204020204" pitchFamily="34" charset="-122"/>
                <a:ea typeface="微软雅黑" panose="020B0503020204020204" pitchFamily="34" charset="-122"/>
              </a:rPr>
              <a:t>RoBERT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6471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MT-DNN</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5693" y="875413"/>
            <a:ext cx="5812466"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MTL(</a:t>
            </a:r>
            <a:r>
              <a:rPr lang="zh-CN" altLang="en-US" dirty="0" smtClean="0">
                <a:latin typeface="微软雅黑" panose="020B0503020204020204" pitchFamily="34" charset="-122"/>
                <a:ea typeface="微软雅黑" panose="020B0503020204020204" pitchFamily="34" charset="-122"/>
              </a:rPr>
              <a:t>多任务学习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学习词向量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可以将多个任务相关要求的知识点进行结合</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与任务相结合</a:t>
            </a:r>
            <a:r>
              <a:rPr lang="en-US" altLang="zh-CN" dirty="0" smtClean="0">
                <a:latin typeface="微软雅黑" panose="020B0503020204020204" pitchFamily="34" charset="-122"/>
                <a:ea typeface="微软雅黑" panose="020B0503020204020204" pitchFamily="34" charset="-122"/>
              </a:rPr>
              <a:t>)</a:t>
            </a:r>
          </a:p>
          <a:p>
            <a:pPr marL="285750" indent="-285750">
              <a:buFontTx/>
              <a:buChar char="-"/>
            </a:pPr>
            <a:r>
              <a:rPr lang="zh-CN" altLang="en-US" dirty="0" smtClean="0">
                <a:latin typeface="微软雅黑" panose="020B0503020204020204" pitchFamily="34" charset="-122"/>
                <a:ea typeface="微软雅黑" panose="020B0503020204020204" pitchFamily="34" charset="-122"/>
              </a:rPr>
              <a:t>知识迁移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一定程度上解决了数据量的不足</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防止过拟合</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多个任务同时要求</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结果更具有普遍性</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FF0000"/>
                </a:solidFill>
                <a:latin typeface="微软雅黑" panose="020B0503020204020204" pitchFamily="34" charset="-122"/>
                <a:ea typeface="微软雅黑" panose="020B0503020204020204" pitchFamily="34" charset="-122"/>
              </a:rPr>
              <a:t>具有任务性质</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特定领域</a:t>
            </a:r>
            <a:r>
              <a:rPr lang="en-US" altLang="zh-CN" dirty="0" smtClean="0">
                <a:solidFill>
                  <a:srgbClr val="FF0000"/>
                </a:solidFill>
                <a:latin typeface="微软雅黑" panose="020B0503020204020204" pitchFamily="34" charset="-122"/>
                <a:ea typeface="微软雅黑" panose="020B0503020204020204" pitchFamily="34" charset="-122"/>
              </a:rPr>
              <a:t>)</a:t>
            </a:r>
          </a:p>
        </p:txBody>
      </p:sp>
      <p:sp>
        <p:nvSpPr>
          <p:cNvPr id="6" name="文本框 5"/>
          <p:cNvSpPr txBox="1"/>
          <p:nvPr/>
        </p:nvSpPr>
        <p:spPr>
          <a:xfrm>
            <a:off x="95693" y="2460462"/>
            <a:ext cx="5624623"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语言模型预训练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纯粹的语言知识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与特定任务无关</a:t>
            </a:r>
            <a:r>
              <a:rPr lang="en-US" altLang="zh-CN" dirty="0" smtClean="0">
                <a:latin typeface="微软雅黑" panose="020B0503020204020204" pitchFamily="34" charset="-122"/>
                <a:ea typeface="微软雅黑" panose="020B0503020204020204" pitchFamily="34" charset="-122"/>
              </a:rPr>
              <a:t>)</a:t>
            </a:r>
          </a:p>
          <a:p>
            <a:pPr marL="285750" indent="-285750">
              <a:buFontTx/>
              <a:buChar char="-"/>
            </a:pPr>
            <a:r>
              <a:rPr lang="zh-CN" altLang="en-US" dirty="0" smtClean="0">
                <a:latin typeface="微软雅黑" panose="020B0503020204020204" pitchFamily="34" charset="-122"/>
                <a:ea typeface="微软雅黑" panose="020B0503020204020204" pitchFamily="34" charset="-122"/>
              </a:rPr>
              <a:t>大量无标记数据</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无监督学习</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a:solidFill>
                  <a:srgbClr val="FF0000"/>
                </a:solidFill>
                <a:latin typeface="微软雅黑" panose="020B0503020204020204" pitchFamily="34" charset="-122"/>
                <a:ea typeface="微软雅黑" panose="020B0503020204020204" pitchFamily="34" charset="-122"/>
              </a:rPr>
              <a:t>更</a:t>
            </a:r>
            <a:r>
              <a:rPr lang="zh-CN" altLang="en-US" dirty="0" smtClean="0">
                <a:solidFill>
                  <a:srgbClr val="FF0000"/>
                </a:solidFill>
                <a:latin typeface="微软雅黑" panose="020B0503020204020204" pitchFamily="34" charset="-122"/>
                <a:ea typeface="微软雅黑" panose="020B0503020204020204" pitchFamily="34" charset="-122"/>
              </a:rPr>
              <a:t>具通俗性</a:t>
            </a:r>
            <a:endParaRPr lang="en-US" altLang="zh-CN" dirty="0" smtClean="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5693" y="3730783"/>
            <a:ext cx="5146158"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上面两种都是提高模型的泛化能力</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Argue that </a:t>
            </a:r>
            <a:r>
              <a:rPr lang="zh-CN" altLang="en-US" dirty="0" smtClean="0">
                <a:latin typeface="微软雅黑" panose="020B0503020204020204" pitchFamily="34" charset="-122"/>
                <a:ea typeface="微软雅黑" panose="020B0503020204020204" pitchFamily="34" charset="-122"/>
              </a:rPr>
              <a:t>两种方法可以互补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很强的泛化能力</a:t>
            </a:r>
            <a:endParaRPr lang="en-US" altLang="zh-CN" dirty="0" smtClean="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5720316" y="287079"/>
            <a:ext cx="5976245" cy="4267749"/>
          </a:xfrm>
          <a:prstGeom prst="rect">
            <a:avLst/>
          </a:prstGeom>
        </p:spPr>
      </p:pic>
      <p:sp>
        <p:nvSpPr>
          <p:cNvPr id="9" name="文本框 8"/>
          <p:cNvSpPr txBox="1"/>
          <p:nvPr/>
        </p:nvSpPr>
        <p:spPr>
          <a:xfrm>
            <a:off x="279991" y="4554828"/>
            <a:ext cx="2147777"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四个任务</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句子分类</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句子相似度</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答案排序</a:t>
            </a:r>
            <a:endParaRPr lang="en-US" altLang="zh-CN" dirty="0" smtClean="0">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latin typeface="微软雅黑" panose="020B0503020204020204" pitchFamily="34" charset="-122"/>
                <a:ea typeface="微软雅黑" panose="020B0503020204020204" pitchFamily="34" charset="-122"/>
              </a:rPr>
              <a:t>句子对</a:t>
            </a:r>
            <a:endParaRPr lang="en-US" altLang="zh-CN"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3184451" y="4554828"/>
            <a:ext cx="2147777"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三者的区别</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MT-DNN</a:t>
            </a:r>
          </a:p>
          <a:p>
            <a:r>
              <a:rPr lang="en-US" altLang="zh-CN" dirty="0" smtClean="0">
                <a:latin typeface="微软雅黑" panose="020B0503020204020204" pitchFamily="34" charset="-122"/>
                <a:ea typeface="微软雅黑" panose="020B0503020204020204" pitchFamily="34" charset="-122"/>
              </a:rPr>
              <a:t>ST-DNN</a:t>
            </a:r>
          </a:p>
          <a:p>
            <a:r>
              <a:rPr lang="en-US" altLang="zh-CN" dirty="0" smtClean="0">
                <a:latin typeface="微软雅黑" panose="020B0503020204020204" pitchFamily="34" charset="-122"/>
                <a:ea typeface="微软雅黑" panose="020B0503020204020204" pitchFamily="34" charset="-122"/>
              </a:rPr>
              <a:t>BERT</a:t>
            </a:r>
          </a:p>
        </p:txBody>
      </p:sp>
    </p:spTree>
    <p:extLst>
      <p:ext uri="{BB962C8B-B14F-4D97-AF65-F5344CB8AC3E}">
        <p14:creationId xmlns:p14="http://schemas.microsoft.com/office/powerpoint/2010/main" val="1481623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1733" y="772286"/>
            <a:ext cx="4333333" cy="6085714"/>
          </a:xfrm>
          <a:prstGeom prst="rect">
            <a:avLst/>
          </a:prstGeom>
        </p:spPr>
      </p:pic>
      <p:sp>
        <p:nvSpPr>
          <p:cNvPr id="4" name="文本框 3"/>
          <p:cNvSpPr txBox="1"/>
          <p:nvPr/>
        </p:nvSpPr>
        <p:spPr>
          <a:xfrm>
            <a:off x="5970182" y="656411"/>
            <a:ext cx="5140841" cy="1200329"/>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两个效果</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1. </a:t>
            </a:r>
            <a:r>
              <a:rPr lang="zh-CN" altLang="en-US" dirty="0" smtClean="0">
                <a:solidFill>
                  <a:srgbClr val="0000FF"/>
                </a:solidFill>
                <a:latin typeface="微软雅黑" panose="020B0503020204020204" pitchFamily="34" charset="-122"/>
                <a:ea typeface="微软雅黑" panose="020B0503020204020204" pitchFamily="34" charset="-122"/>
              </a:rPr>
              <a:t>多任务训练可以提高最后的效果</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 MT-DNN</a:t>
            </a:r>
            <a:r>
              <a:rPr lang="zh-CN" altLang="en-US" dirty="0" smtClean="0">
                <a:solidFill>
                  <a:srgbClr val="0000FF"/>
                </a:solidFill>
                <a:latin typeface="微软雅黑" panose="020B0503020204020204" pitchFamily="34" charset="-122"/>
                <a:ea typeface="微软雅黑" panose="020B0503020204020204" pitchFamily="34" charset="-122"/>
              </a:rPr>
              <a:t>更利于领域迁移</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对于新的任务用少的数据量</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最开始</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就可以有很好的效果</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6628988" y="2120117"/>
            <a:ext cx="4057143" cy="4000000"/>
          </a:xfrm>
          <a:prstGeom prst="rect">
            <a:avLst/>
          </a:prstGeom>
        </p:spPr>
      </p:pic>
      <p:sp>
        <p:nvSpPr>
          <p:cNvPr id="6" name="文本框 5"/>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MT-DNN</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0621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MASS</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5692" y="875413"/>
            <a:ext cx="6624085" cy="923330"/>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出发点</a:t>
            </a:r>
            <a:r>
              <a:rPr lang="en-US" altLang="zh-CN" dirty="0" smtClean="0">
                <a:solidFill>
                  <a:srgbClr val="0000FF"/>
                </a:solidFill>
                <a:latin typeface="微软雅黑" panose="020B0503020204020204" pitchFamily="34" charset="-122"/>
                <a:ea typeface="微软雅黑" panose="020B0503020204020204" pitchFamily="34" charset="-122"/>
              </a:rPr>
              <a:t>: </a:t>
            </a:r>
          </a:p>
          <a:p>
            <a:r>
              <a:rPr lang="en-US" altLang="zh-CN" dirty="0" smtClean="0">
                <a:solidFill>
                  <a:srgbClr val="0000FF"/>
                </a:solidFill>
                <a:latin typeface="微软雅黑" panose="020B0503020204020204" pitchFamily="34" charset="-122"/>
                <a:ea typeface="微软雅黑" panose="020B0503020204020204" pitchFamily="34" charset="-122"/>
              </a:rPr>
              <a:t>(1) BERT</a:t>
            </a:r>
            <a:r>
              <a:rPr lang="zh-CN" altLang="en-US" dirty="0" smtClean="0">
                <a:solidFill>
                  <a:srgbClr val="0000FF"/>
                </a:solidFill>
                <a:latin typeface="微软雅黑" panose="020B0503020204020204" pitchFamily="34" charset="-122"/>
                <a:ea typeface="微软雅黑" panose="020B0503020204020204" pitchFamily="34" charset="-122"/>
              </a:rPr>
              <a:t>对</a:t>
            </a:r>
            <a:r>
              <a:rPr lang="en-US" altLang="zh-CN" dirty="0" smtClean="0">
                <a:solidFill>
                  <a:srgbClr val="0000FF"/>
                </a:solidFill>
                <a:latin typeface="微软雅黑" panose="020B0503020204020204" pitchFamily="34" charset="-122"/>
                <a:ea typeface="微软雅黑" panose="020B0503020204020204" pitchFamily="34" charset="-122"/>
              </a:rPr>
              <a:t>NLG</a:t>
            </a:r>
            <a:r>
              <a:rPr lang="zh-CN" altLang="en-US" dirty="0" smtClean="0">
                <a:solidFill>
                  <a:srgbClr val="0000FF"/>
                </a:solidFill>
                <a:latin typeface="微软雅黑" panose="020B0503020204020204" pitchFamily="34" charset="-122"/>
                <a:ea typeface="微软雅黑" panose="020B0503020204020204" pitchFamily="34" charset="-122"/>
              </a:rPr>
              <a:t>问题的失败</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不能解决此类问题</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 S2S</a:t>
            </a:r>
            <a:r>
              <a:rPr lang="zh-CN" altLang="en-US" dirty="0" smtClean="0">
                <a:solidFill>
                  <a:srgbClr val="0000FF"/>
                </a:solidFill>
                <a:latin typeface="微软雅黑" panose="020B0503020204020204" pitchFamily="34" charset="-122"/>
                <a:ea typeface="微软雅黑" panose="020B0503020204020204" pitchFamily="34" charset="-122"/>
              </a:rPr>
              <a:t>任务数据量少需要类似</a:t>
            </a:r>
            <a:r>
              <a:rPr lang="en-US" altLang="zh-CN" dirty="0" smtClean="0">
                <a:solidFill>
                  <a:srgbClr val="0000FF"/>
                </a:solidFill>
                <a:latin typeface="微软雅黑" panose="020B0503020204020204" pitchFamily="34" charset="-122"/>
                <a:ea typeface="微软雅黑" panose="020B0503020204020204" pitchFamily="34" charset="-122"/>
              </a:rPr>
              <a:t>BERT</a:t>
            </a:r>
            <a:r>
              <a:rPr lang="zh-CN" altLang="en-US" dirty="0" smtClean="0">
                <a:solidFill>
                  <a:srgbClr val="0000FF"/>
                </a:solidFill>
                <a:latin typeface="微软雅黑" panose="020B0503020204020204" pitchFamily="34" charset="-122"/>
                <a:ea typeface="微软雅黑" panose="020B0503020204020204" pitchFamily="34" charset="-122"/>
              </a:rPr>
              <a:t>的方式来弥补数据量的不足</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65051" y="3318050"/>
            <a:ext cx="8053639" cy="1683943"/>
          </a:xfrm>
          <a:prstGeom prst="rect">
            <a:avLst/>
          </a:prstGeom>
        </p:spPr>
      </p:pic>
      <p:sp>
        <p:nvSpPr>
          <p:cNvPr id="5" name="文本框 4"/>
          <p:cNvSpPr txBox="1"/>
          <p:nvPr/>
        </p:nvSpPr>
        <p:spPr>
          <a:xfrm>
            <a:off x="95692" y="1958232"/>
            <a:ext cx="6889973" cy="1200329"/>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贡献</a:t>
            </a:r>
            <a:r>
              <a:rPr lang="en-US" altLang="zh-CN" dirty="0" smtClean="0">
                <a:solidFill>
                  <a:srgbClr val="0000FF"/>
                </a:solidFill>
                <a:latin typeface="微软雅黑" panose="020B0503020204020204" pitchFamily="34" charset="-122"/>
                <a:ea typeface="微软雅黑" panose="020B0503020204020204" pitchFamily="34" charset="-122"/>
              </a:rPr>
              <a:t>: </a:t>
            </a: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创建了一个新的训练任务目标解决</a:t>
            </a:r>
            <a:r>
              <a:rPr lang="en-US" altLang="zh-CN" dirty="0" smtClean="0">
                <a:solidFill>
                  <a:srgbClr val="0000FF"/>
                </a:solidFill>
                <a:latin typeface="微软雅黑" panose="020B0503020204020204" pitchFamily="34" charset="-122"/>
                <a:ea typeface="微软雅黑" panose="020B0503020204020204" pitchFamily="34" charset="-122"/>
              </a:rPr>
              <a:t>S2S</a:t>
            </a:r>
            <a:r>
              <a:rPr lang="zh-CN" altLang="en-US" dirty="0" smtClean="0">
                <a:solidFill>
                  <a:srgbClr val="0000FF"/>
                </a:solidFill>
                <a:latin typeface="微软雅黑" panose="020B0503020204020204" pitchFamily="34" charset="-122"/>
                <a:ea typeface="微软雅黑" panose="020B0503020204020204" pitchFamily="34" charset="-122"/>
              </a:rPr>
              <a:t>问题中如何加入大数据</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同时训练</a:t>
            </a:r>
            <a:r>
              <a:rPr lang="en-US" altLang="zh-CN" dirty="0" smtClean="0">
                <a:solidFill>
                  <a:srgbClr val="0000FF"/>
                </a:solidFill>
                <a:latin typeface="微软雅黑" panose="020B0503020204020204" pitchFamily="34" charset="-122"/>
                <a:ea typeface="微软雅黑" panose="020B0503020204020204" pitchFamily="34" charset="-122"/>
              </a:rPr>
              <a:t>encoder </a:t>
            </a:r>
            <a:r>
              <a:rPr lang="zh-CN" altLang="en-US" dirty="0" smtClean="0">
                <a:solidFill>
                  <a:srgbClr val="0000FF"/>
                </a:solidFill>
                <a:latin typeface="微软雅黑" panose="020B0503020204020204" pitchFamily="34" charset="-122"/>
                <a:ea typeface="微软雅黑" panose="020B0503020204020204" pitchFamily="34" charset="-122"/>
              </a:rPr>
              <a:t>和 </a:t>
            </a:r>
            <a:r>
              <a:rPr lang="en-US" altLang="zh-CN" dirty="0" smtClean="0">
                <a:solidFill>
                  <a:srgbClr val="0000FF"/>
                </a:solidFill>
                <a:latin typeface="微软雅黑" panose="020B0503020204020204" pitchFamily="34" charset="-122"/>
                <a:ea typeface="微软雅黑" panose="020B0503020204020204" pitchFamily="34" charset="-122"/>
              </a:rPr>
              <a:t>decoder</a:t>
            </a:r>
            <a:r>
              <a:rPr lang="zh-CN" altLang="en-US" dirty="0" smtClean="0">
                <a:solidFill>
                  <a:srgbClr val="0000FF"/>
                </a:solidFill>
                <a:latin typeface="微软雅黑" panose="020B0503020204020204" pitchFamily="34" charset="-122"/>
                <a:ea typeface="微软雅黑" panose="020B0503020204020204" pitchFamily="34" charset="-122"/>
              </a:rPr>
              <a:t>以及它们之间的桥接关系</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使用了大量无标签数据</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不仅仅是机器翻译数据</a:t>
            </a:r>
            <a:r>
              <a:rPr lang="en-US" altLang="zh-CN" dirty="0" smtClean="0">
                <a:solidFill>
                  <a:srgbClr val="0000FF"/>
                </a:solidFill>
                <a:latin typeface="微软雅黑" panose="020B0503020204020204" pitchFamily="34" charset="-122"/>
                <a:ea typeface="微软雅黑" panose="020B0503020204020204" pitchFamily="34" charset="-122"/>
              </a:rPr>
              <a:t>)</a:t>
            </a:r>
          </a:p>
        </p:txBody>
      </p:sp>
      <p:pic>
        <p:nvPicPr>
          <p:cNvPr id="6" name="图片 5"/>
          <p:cNvPicPr>
            <a:picLocks noChangeAspect="1"/>
          </p:cNvPicPr>
          <p:nvPr/>
        </p:nvPicPr>
        <p:blipFill>
          <a:blip r:embed="rId3"/>
          <a:stretch>
            <a:fillRect/>
          </a:stretch>
        </p:blipFill>
        <p:spPr>
          <a:xfrm>
            <a:off x="1080903" y="5084798"/>
            <a:ext cx="5904762" cy="1552381"/>
          </a:xfrm>
          <a:prstGeom prst="rect">
            <a:avLst/>
          </a:prstGeom>
        </p:spPr>
      </p:pic>
      <p:sp>
        <p:nvSpPr>
          <p:cNvPr id="7" name="文本框 6"/>
          <p:cNvSpPr txBox="1"/>
          <p:nvPr/>
        </p:nvSpPr>
        <p:spPr>
          <a:xfrm>
            <a:off x="7549116" y="285949"/>
            <a:ext cx="4742122" cy="3970318"/>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Encoder:</a:t>
            </a:r>
          </a:p>
          <a:p>
            <a:r>
              <a:rPr lang="zh-CN" altLang="en-US" dirty="0" smtClean="0">
                <a:latin typeface="微软雅黑" panose="020B0503020204020204" pitchFamily="34" charset="-122"/>
                <a:ea typeface="微软雅黑" panose="020B0503020204020204" pitchFamily="34" charset="-122"/>
              </a:rPr>
              <a:t>理解未标记部分的意思</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decoder</a:t>
            </a:r>
            <a:r>
              <a:rPr lang="zh-CN" altLang="en-US" dirty="0" smtClean="0">
                <a:latin typeface="微软雅黑" panose="020B0503020204020204" pitchFamily="34" charset="-122"/>
                <a:ea typeface="微软雅黑" panose="020B0503020204020204" pitchFamily="34" charset="-122"/>
              </a:rPr>
              <a:t>的驱动下从文本中提取学习到一些好的文本特征</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Decoder:</a:t>
            </a:r>
          </a:p>
          <a:p>
            <a:r>
              <a:rPr lang="zh-CN" altLang="en-US" dirty="0" smtClean="0">
                <a:latin typeface="微软雅黑" panose="020B0503020204020204" pitchFamily="34" charset="-122"/>
                <a:ea typeface="微软雅黑" panose="020B0503020204020204" pitchFamily="34" charset="-122"/>
              </a:rPr>
              <a:t>连续的预测一些词</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很好的建立一个语言模型的形式</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通过在</a:t>
            </a:r>
            <a:r>
              <a:rPr lang="en-US" altLang="zh-CN" dirty="0" smtClean="0">
                <a:latin typeface="微软雅黑" panose="020B0503020204020204" pitchFamily="34" charset="-122"/>
                <a:ea typeface="微软雅黑" panose="020B0503020204020204" pitchFamily="34" charset="-122"/>
              </a:rPr>
              <a:t>encoder</a:t>
            </a:r>
            <a:r>
              <a:rPr lang="zh-CN" altLang="en-US" dirty="0" smtClean="0">
                <a:latin typeface="微软雅黑" panose="020B0503020204020204" pitchFamily="34" charset="-122"/>
                <a:ea typeface="微软雅黑" panose="020B0503020204020204" pitchFamily="34" charset="-122"/>
              </a:rPr>
              <a:t>端标记连续的词</a:t>
            </a:r>
            <a:r>
              <a:rPr lang="en-US" altLang="zh-CN" dirty="0" smtClean="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标记在</a:t>
            </a:r>
            <a:r>
              <a:rPr lang="en-US" altLang="zh-CN" dirty="0" smtClean="0">
                <a:latin typeface="微软雅黑" panose="020B0503020204020204" pitchFamily="34" charset="-122"/>
                <a:ea typeface="微软雅黑" panose="020B0503020204020204" pitchFamily="34" charset="-122"/>
              </a:rPr>
              <a:t>encoder</a:t>
            </a:r>
            <a:r>
              <a:rPr lang="zh-CN" altLang="en-US" dirty="0" smtClean="0">
                <a:latin typeface="微软雅黑" panose="020B0503020204020204" pitchFamily="34" charset="-122"/>
                <a:ea typeface="微软雅黑" panose="020B0503020204020204" pitchFamily="34" charset="-122"/>
              </a:rPr>
              <a:t>未标记部分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可以让</a:t>
            </a:r>
            <a:r>
              <a:rPr lang="en-US" altLang="zh-CN" dirty="0" smtClean="0">
                <a:latin typeface="微软雅黑" panose="020B0503020204020204" pitchFamily="34" charset="-122"/>
                <a:ea typeface="微软雅黑" panose="020B0503020204020204" pitchFamily="34" charset="-122"/>
              </a:rPr>
              <a:t>decoder</a:t>
            </a:r>
            <a:r>
              <a:rPr lang="zh-CN" altLang="en-US" dirty="0" smtClean="0">
                <a:latin typeface="微软雅黑" panose="020B0503020204020204" pitchFamily="34" charset="-122"/>
                <a:ea typeface="微软雅黑" panose="020B0503020204020204" pitchFamily="34" charset="-122"/>
              </a:rPr>
              <a:t>从</a:t>
            </a:r>
            <a:r>
              <a:rPr lang="en-US" altLang="zh-CN" dirty="0" smtClean="0">
                <a:latin typeface="微软雅黑" panose="020B0503020204020204" pitchFamily="34" charset="-122"/>
                <a:ea typeface="微软雅黑" panose="020B0503020204020204" pitchFamily="34" charset="-122"/>
              </a:rPr>
              <a:t>encoder</a:t>
            </a:r>
            <a:r>
              <a:rPr lang="zh-CN" altLang="en-US" dirty="0" smtClean="0">
                <a:latin typeface="微软雅黑" panose="020B0503020204020204" pitchFamily="34" charset="-122"/>
                <a:ea typeface="微软雅黑" panose="020B0503020204020204" pitchFamily="34" charset="-122"/>
              </a:rPr>
              <a:t>方抽取信息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而不是根据自己输入的上下文</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Encoder-decoder</a:t>
            </a:r>
          </a:p>
          <a:p>
            <a:r>
              <a:rPr lang="zh-CN" altLang="en-US" dirty="0" smtClean="0">
                <a:latin typeface="微软雅黑" panose="020B0503020204020204" pitchFamily="34" charset="-122"/>
                <a:ea typeface="微软雅黑" panose="020B0503020204020204" pitchFamily="34" charset="-122"/>
              </a:rPr>
              <a:t>可以学习到它们之间的桥接关系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更好学习到连接的</a:t>
            </a:r>
            <a:r>
              <a:rPr lang="en-US" altLang="zh-CN" dirty="0" smtClean="0">
                <a:latin typeface="微软雅黑" panose="020B0503020204020204" pitchFamily="34" charset="-122"/>
                <a:ea typeface="微软雅黑" panose="020B0503020204020204" pitchFamily="34" charset="-122"/>
              </a:rPr>
              <a:t>attention</a:t>
            </a:r>
            <a:r>
              <a:rPr lang="zh-CN" altLang="en-US" dirty="0" smtClean="0">
                <a:latin typeface="微软雅黑" panose="020B0503020204020204" pitchFamily="34" charset="-122"/>
                <a:ea typeface="微软雅黑" panose="020B0503020204020204" pitchFamily="34" charset="-122"/>
              </a:rPr>
              <a:t>机制</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9784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MASS</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5922335" y="231063"/>
            <a:ext cx="6163340" cy="1288699"/>
          </a:xfrm>
          <a:prstGeom prst="rect">
            <a:avLst/>
          </a:prstGeom>
        </p:spPr>
      </p:pic>
      <p:pic>
        <p:nvPicPr>
          <p:cNvPr id="11" name="图片 10"/>
          <p:cNvPicPr>
            <a:picLocks noChangeAspect="1"/>
          </p:cNvPicPr>
          <p:nvPr/>
        </p:nvPicPr>
        <p:blipFill>
          <a:blip r:embed="rId3"/>
          <a:stretch>
            <a:fillRect/>
          </a:stretch>
        </p:blipFill>
        <p:spPr>
          <a:xfrm>
            <a:off x="6772939" y="1820603"/>
            <a:ext cx="4830874" cy="1270052"/>
          </a:xfrm>
          <a:prstGeom prst="rect">
            <a:avLst/>
          </a:prstGeom>
        </p:spPr>
      </p:pic>
      <p:sp>
        <p:nvSpPr>
          <p:cNvPr id="12" name="文本框 11"/>
          <p:cNvSpPr txBox="1"/>
          <p:nvPr/>
        </p:nvSpPr>
        <p:spPr>
          <a:xfrm>
            <a:off x="329611" y="1105496"/>
            <a:ext cx="4465674"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一些细节</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Encoder</a:t>
            </a:r>
            <a:r>
              <a:rPr lang="zh-CN" altLang="en-US" dirty="0" smtClean="0">
                <a:latin typeface="微软雅黑" panose="020B0503020204020204" pitchFamily="34" charset="-122"/>
                <a:ea typeface="微软雅黑" panose="020B0503020204020204" pitchFamily="34" charset="-122"/>
              </a:rPr>
              <a:t>的输入</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Decoder</a:t>
            </a:r>
            <a:r>
              <a:rPr lang="zh-CN" altLang="en-US" dirty="0" smtClean="0">
                <a:latin typeface="微软雅黑" panose="020B0503020204020204" pitchFamily="34" charset="-122"/>
                <a:ea typeface="微软雅黑" panose="020B0503020204020204" pitchFamily="34" charset="-122"/>
              </a:rPr>
              <a:t>的输入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设计与实施时的不同</a:t>
            </a:r>
            <a:r>
              <a:rPr lang="en-US" altLang="zh-CN" dirty="0" smtClean="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输入部分加入了语言类型说明符编码</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9723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MASS</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381371" y="875414"/>
            <a:ext cx="4456443" cy="1221236"/>
          </a:xfrm>
          <a:prstGeom prst="rect">
            <a:avLst/>
          </a:prstGeom>
        </p:spPr>
      </p:pic>
      <p:pic>
        <p:nvPicPr>
          <p:cNvPr id="8" name="图片 7"/>
          <p:cNvPicPr>
            <a:picLocks noChangeAspect="1"/>
          </p:cNvPicPr>
          <p:nvPr/>
        </p:nvPicPr>
        <p:blipFill>
          <a:blip r:embed="rId3"/>
          <a:stretch>
            <a:fillRect/>
          </a:stretch>
        </p:blipFill>
        <p:spPr>
          <a:xfrm>
            <a:off x="494786" y="2284023"/>
            <a:ext cx="4470619" cy="1275273"/>
          </a:xfrm>
          <a:prstGeom prst="rect">
            <a:avLst/>
          </a:prstGeom>
        </p:spPr>
      </p:pic>
      <p:pic>
        <p:nvPicPr>
          <p:cNvPr id="9" name="图片 8"/>
          <p:cNvPicPr>
            <a:picLocks noChangeAspect="1"/>
          </p:cNvPicPr>
          <p:nvPr/>
        </p:nvPicPr>
        <p:blipFill>
          <a:blip r:embed="rId4"/>
          <a:stretch>
            <a:fillRect/>
          </a:stretch>
        </p:blipFill>
        <p:spPr>
          <a:xfrm>
            <a:off x="6628170" y="1341679"/>
            <a:ext cx="5123809" cy="1495238"/>
          </a:xfrm>
          <a:prstGeom prst="rect">
            <a:avLst/>
          </a:prstGeom>
        </p:spPr>
      </p:pic>
      <p:sp>
        <p:nvSpPr>
          <p:cNvPr id="10" name="文本框 9"/>
          <p:cNvSpPr txBox="1"/>
          <p:nvPr/>
        </p:nvSpPr>
        <p:spPr>
          <a:xfrm>
            <a:off x="0" y="3559296"/>
            <a:ext cx="6889973" cy="923330"/>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对于</a:t>
            </a:r>
            <a:r>
              <a:rPr lang="en-US" altLang="zh-CN" dirty="0" smtClean="0">
                <a:solidFill>
                  <a:srgbClr val="0000FF"/>
                </a:solidFill>
                <a:latin typeface="微软雅黑" panose="020B0503020204020204" pitchFamily="34" charset="-122"/>
                <a:ea typeface="微软雅黑" panose="020B0503020204020204" pitchFamily="34" charset="-122"/>
              </a:rPr>
              <a:t>NMT</a:t>
            </a: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得到了新的</a:t>
            </a:r>
            <a:r>
              <a:rPr lang="en-US" altLang="zh-CN" dirty="0" smtClean="0">
                <a:solidFill>
                  <a:srgbClr val="0000FF"/>
                </a:solidFill>
                <a:latin typeface="微软雅黑" panose="020B0503020204020204" pitchFamily="34" charset="-122"/>
                <a:ea typeface="微软雅黑" panose="020B0503020204020204" pitchFamily="34" charset="-122"/>
              </a:rPr>
              <a:t>SOTA(</a:t>
            </a:r>
            <a:r>
              <a:rPr lang="zh-CN" altLang="en-US" dirty="0" smtClean="0">
                <a:solidFill>
                  <a:srgbClr val="0000FF"/>
                </a:solidFill>
                <a:latin typeface="微软雅黑" panose="020B0503020204020204" pitchFamily="34" charset="-122"/>
                <a:ea typeface="微软雅黑" panose="020B0503020204020204" pitchFamily="34" charset="-122"/>
              </a:rPr>
              <a:t>本文结构的设计</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模型设计的横向比较</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342900" indent="-342900">
              <a:buAutoNum type="arabicParenBoth"/>
            </a:pPr>
            <a:r>
              <a:rPr lang="zh-CN" altLang="en-US" dirty="0" smtClean="0">
                <a:solidFill>
                  <a:srgbClr val="0000FF"/>
                </a:solidFill>
                <a:latin typeface="微软雅黑" panose="020B0503020204020204" pitchFamily="34" charset="-122"/>
                <a:ea typeface="微软雅黑" panose="020B0503020204020204" pitchFamily="34" charset="-122"/>
              </a:rPr>
              <a:t>可以很好的迁移</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因为</a:t>
            </a:r>
            <a:r>
              <a:rPr lang="en-US" altLang="zh-CN" dirty="0" smtClean="0">
                <a:solidFill>
                  <a:srgbClr val="0000FF"/>
                </a:solidFill>
                <a:latin typeface="微软雅黑" panose="020B0503020204020204" pitchFamily="34" charset="-122"/>
                <a:ea typeface="微软雅黑" panose="020B0503020204020204" pitchFamily="34" charset="-122"/>
              </a:rPr>
              <a:t>pre-training),</a:t>
            </a:r>
            <a:r>
              <a:rPr lang="zh-CN" altLang="en-US" dirty="0" smtClean="0">
                <a:solidFill>
                  <a:srgbClr val="0000FF"/>
                </a:solidFill>
                <a:latin typeface="微软雅黑" panose="020B0503020204020204" pitchFamily="34" charset="-122"/>
                <a:ea typeface="微软雅黑" panose="020B0503020204020204" pitchFamily="34" charset="-122"/>
              </a:rPr>
              <a:t>预训练的作用</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0817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93" y="167527"/>
            <a:ext cx="3094074" cy="707886"/>
          </a:xfrm>
          <a:prstGeom prst="rect">
            <a:avLst/>
          </a:prstGeom>
          <a:noFill/>
        </p:spPr>
        <p:txBody>
          <a:bodyPr wrap="square" rtlCol="0">
            <a:spAutoFit/>
          </a:bodyPr>
          <a:lstStyle/>
          <a:p>
            <a:r>
              <a:rPr lang="en-US" altLang="zh-CN" sz="4000" b="1" dirty="0" err="1" smtClean="0">
                <a:solidFill>
                  <a:srgbClr val="FF0000"/>
                </a:solidFill>
                <a:latin typeface="微软雅黑" panose="020B0503020204020204" pitchFamily="34" charset="-122"/>
                <a:ea typeface="微软雅黑" panose="020B0503020204020204" pitchFamily="34" charset="-122"/>
              </a:rPr>
              <a:t>UniLM</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95693" y="875413"/>
            <a:ext cx="7571461" cy="5306280"/>
          </a:xfrm>
          <a:prstGeom prst="rect">
            <a:avLst/>
          </a:prstGeom>
        </p:spPr>
      </p:pic>
      <p:sp>
        <p:nvSpPr>
          <p:cNvPr id="5" name="文本框 4"/>
          <p:cNvSpPr txBox="1"/>
          <p:nvPr/>
        </p:nvSpPr>
        <p:spPr>
          <a:xfrm>
            <a:off x="7868093" y="1177605"/>
            <a:ext cx="4323907" cy="2308324"/>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使用</a:t>
            </a:r>
            <a:r>
              <a:rPr lang="en-US" altLang="zh-CN" dirty="0" smtClean="0">
                <a:solidFill>
                  <a:srgbClr val="0000FF"/>
                </a:solidFill>
                <a:latin typeface="微软雅黑" panose="020B0503020204020204" pitchFamily="34" charset="-122"/>
                <a:ea typeface="微软雅黑" panose="020B0503020204020204" pitchFamily="34" charset="-122"/>
              </a:rPr>
              <a:t>self-attention</a:t>
            </a:r>
            <a:r>
              <a:rPr lang="zh-CN" altLang="en-US" dirty="0" smtClean="0">
                <a:solidFill>
                  <a:srgbClr val="0000FF"/>
                </a:solidFill>
                <a:latin typeface="微软雅黑" panose="020B0503020204020204" pitchFamily="34" charset="-122"/>
                <a:ea typeface="微软雅黑" panose="020B0503020204020204" pitchFamily="34" charset="-122"/>
              </a:rPr>
              <a:t>的</a:t>
            </a:r>
            <a:r>
              <a:rPr lang="en-US" altLang="zh-CN" dirty="0" smtClean="0">
                <a:solidFill>
                  <a:srgbClr val="0000FF"/>
                </a:solidFill>
                <a:latin typeface="微软雅黑" panose="020B0503020204020204" pitchFamily="34" charset="-122"/>
                <a:ea typeface="微软雅黑" panose="020B0503020204020204" pitchFamily="34" charset="-122"/>
              </a:rPr>
              <a:t>mask</a:t>
            </a:r>
            <a:r>
              <a:rPr lang="zh-CN" altLang="en-US" dirty="0" smtClean="0">
                <a:solidFill>
                  <a:srgbClr val="0000FF"/>
                </a:solidFill>
                <a:latin typeface="微软雅黑" panose="020B0503020204020204" pitchFamily="34" charset="-122"/>
                <a:ea typeface="微软雅黑" panose="020B0503020204020204" pitchFamily="34" charset="-122"/>
              </a:rPr>
              <a:t>方法来使用不同的</a:t>
            </a:r>
            <a:r>
              <a:rPr lang="en-US" altLang="zh-CN" dirty="0" smtClean="0">
                <a:solidFill>
                  <a:srgbClr val="0000FF"/>
                </a:solidFill>
                <a:latin typeface="微软雅黑" panose="020B0503020204020204" pitchFamily="34" charset="-122"/>
                <a:ea typeface="微软雅黑" panose="020B0503020204020204" pitchFamily="34" charset="-122"/>
              </a:rPr>
              <a:t>Context</a:t>
            </a:r>
            <a:r>
              <a:rPr lang="zh-CN" altLang="en-US" dirty="0" smtClean="0">
                <a:solidFill>
                  <a:srgbClr val="0000FF"/>
                </a:solidFill>
                <a:latin typeface="微软雅黑" panose="020B0503020204020204" pitchFamily="34" charset="-122"/>
                <a:ea typeface="微软雅黑" panose="020B0503020204020204" pitchFamily="34" charset="-122"/>
              </a:rPr>
              <a:t>从而实现</a:t>
            </a:r>
            <a:r>
              <a:rPr lang="en-US" altLang="zh-CN" dirty="0" smtClean="0">
                <a:solidFill>
                  <a:srgbClr val="0000FF"/>
                </a:solidFill>
                <a:latin typeface="微软雅黑" panose="020B0503020204020204" pitchFamily="34" charset="-122"/>
                <a:ea typeface="微软雅黑" panose="020B0503020204020204" pitchFamily="34" charset="-122"/>
              </a:rPr>
              <a:t>L-R,R-L,Bi,S2S</a:t>
            </a:r>
            <a:r>
              <a:rPr lang="zh-CN" altLang="en-US" dirty="0" smtClean="0">
                <a:solidFill>
                  <a:srgbClr val="0000FF"/>
                </a:solidFill>
                <a:latin typeface="微软雅黑" panose="020B0503020204020204" pitchFamily="34" charset="-122"/>
                <a:ea typeface="微软雅黑" panose="020B0503020204020204" pitchFamily="34" charset="-122"/>
              </a:rPr>
              <a:t>的</a:t>
            </a:r>
            <a:r>
              <a:rPr lang="en-US" altLang="zh-CN" dirty="0" smtClean="0">
                <a:solidFill>
                  <a:srgbClr val="0000FF"/>
                </a:solidFill>
                <a:latin typeface="微软雅黑" panose="020B0503020204020204" pitchFamily="34" charset="-122"/>
                <a:ea typeface="微软雅黑" panose="020B0503020204020204" pitchFamily="34" charset="-122"/>
              </a:rPr>
              <a:t>LM, </a:t>
            </a:r>
            <a:r>
              <a:rPr lang="zh-CN" altLang="en-US" dirty="0" smtClean="0">
                <a:solidFill>
                  <a:srgbClr val="0000FF"/>
                </a:solidFill>
                <a:latin typeface="微软雅黑" panose="020B0503020204020204" pitchFamily="34" charset="-122"/>
                <a:ea typeface="微软雅黑" panose="020B0503020204020204" pitchFamily="34" charset="-122"/>
              </a:rPr>
              <a:t>同时用多种任务来学习从而让最终的模型可以同时处理</a:t>
            </a:r>
            <a:r>
              <a:rPr lang="en-US" altLang="zh-CN" dirty="0" smtClean="0">
                <a:solidFill>
                  <a:srgbClr val="0000FF"/>
                </a:solidFill>
                <a:latin typeface="微软雅黑" panose="020B0503020204020204" pitchFamily="34" charset="-122"/>
                <a:ea typeface="微软雅黑" panose="020B0503020204020204" pitchFamily="34" charset="-122"/>
              </a:rPr>
              <a:t>NLU</a:t>
            </a:r>
            <a:r>
              <a:rPr lang="zh-CN" altLang="en-US" dirty="0" smtClean="0">
                <a:solidFill>
                  <a:srgbClr val="0000FF"/>
                </a:solidFill>
                <a:latin typeface="微软雅黑" panose="020B0503020204020204" pitchFamily="34" charset="-122"/>
                <a:ea typeface="微软雅黑" panose="020B0503020204020204" pitchFamily="34" charset="-122"/>
              </a:rPr>
              <a:t>和</a:t>
            </a:r>
            <a:r>
              <a:rPr lang="en-US" altLang="zh-CN" dirty="0" smtClean="0">
                <a:solidFill>
                  <a:srgbClr val="0000FF"/>
                </a:solidFill>
                <a:latin typeface="微软雅黑" panose="020B0503020204020204" pitchFamily="34" charset="-122"/>
                <a:ea typeface="微软雅黑" panose="020B0503020204020204" pitchFamily="34" charset="-122"/>
              </a:rPr>
              <a:t>NLG</a:t>
            </a:r>
            <a:r>
              <a:rPr lang="zh-CN" altLang="en-US" dirty="0" smtClean="0">
                <a:solidFill>
                  <a:srgbClr val="0000FF"/>
                </a:solidFill>
                <a:latin typeface="微软雅黑" panose="020B0503020204020204" pitchFamily="34" charset="-122"/>
                <a:ea typeface="微软雅黑" panose="020B0503020204020204" pitchFamily="34" charset="-122"/>
              </a:rPr>
              <a:t>问题</a:t>
            </a:r>
            <a:r>
              <a:rPr lang="en-US" altLang="zh-CN" dirty="0" smtClean="0">
                <a:solidFill>
                  <a:srgbClr val="0000FF"/>
                </a:solidFill>
                <a:latin typeface="微软雅黑" panose="020B0503020204020204" pitchFamily="34" charset="-122"/>
                <a:ea typeface="微软雅黑" panose="020B0503020204020204" pitchFamily="34" charset="-122"/>
              </a:rPr>
              <a:t>.</a:t>
            </a:r>
          </a:p>
          <a:p>
            <a:endParaRPr lang="en-US" altLang="zh-CN" dirty="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使用多种语言模型</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可以防止过拟合</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在某一种任务上</a:t>
            </a:r>
            <a:r>
              <a:rPr lang="en-US" altLang="zh-CN" dirty="0" smtClean="0">
                <a:solidFill>
                  <a:srgbClr val="0000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347990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3524" y="1456659"/>
            <a:ext cx="9012404" cy="2031325"/>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较原始的预训练模型的不同点</a:t>
            </a:r>
            <a:endParaRPr lang="en-US" altLang="zh-CN" b="1"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模型结构</a:t>
            </a:r>
            <a:r>
              <a:rPr lang="en-US" altLang="zh-CN" dirty="0" smtClean="0">
                <a:latin typeface="微软雅黑" panose="020B0503020204020204" pitchFamily="34" charset="-122"/>
                <a:ea typeface="微软雅黑" panose="020B0503020204020204" pitchFamily="34" charset="-122"/>
              </a:rPr>
              <a:t>(backbone) </a:t>
            </a:r>
            <a:r>
              <a:rPr lang="zh-CN" altLang="en-US" dirty="0" smtClean="0">
                <a:latin typeface="微软雅黑" panose="020B0503020204020204" pitchFamily="34" charset="-122"/>
                <a:ea typeface="微软雅黑" panose="020B0503020204020204" pitchFamily="34" charset="-122"/>
              </a:rPr>
              <a:t>特征抽取器  </a:t>
            </a:r>
            <a:r>
              <a:rPr lang="en-US" altLang="zh-CN" dirty="0" smtClean="0">
                <a:latin typeface="微软雅黑" panose="020B0503020204020204" pitchFamily="34" charset="-122"/>
                <a:ea typeface="微软雅黑" panose="020B0503020204020204" pitchFamily="34" charset="-122"/>
              </a:rPr>
              <a:t>LSTM, Transformer, Transformer-XL</a:t>
            </a: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提取的深度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单双向</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预训练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无监督</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自监督学习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时使用的目标函数</a:t>
            </a:r>
            <a:r>
              <a:rPr lang="en-US" altLang="zh-CN" dirty="0" smtClean="0">
                <a:latin typeface="微软雅黑" panose="020B0503020204020204" pitchFamily="34" charset="-122"/>
                <a:ea typeface="微软雅黑" panose="020B0503020204020204" pitchFamily="34" charset="-122"/>
              </a:rPr>
              <a:t>(task function): </a:t>
            </a:r>
            <a:r>
              <a:rPr lang="zh-CN" altLang="en-US" dirty="0" smtClean="0">
                <a:latin typeface="微软雅黑" panose="020B0503020204020204" pitchFamily="34" charset="-122"/>
                <a:ea typeface="微软雅黑" panose="020B0503020204020204" pitchFamily="34" charset="-122"/>
              </a:rPr>
              <a:t>；两大类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自回归</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自编码</a:t>
            </a:r>
            <a:r>
              <a:rPr lang="en-US" altLang="zh-CN" dirty="0" smtClean="0">
                <a:latin typeface="微软雅黑" panose="020B0503020204020204" pitchFamily="34" charset="-122"/>
                <a:ea typeface="微软雅黑" panose="020B0503020204020204" pitchFamily="34" charset="-122"/>
              </a:rPr>
              <a:t>)</a:t>
            </a:r>
          </a:p>
        </p:txBody>
      </p:sp>
      <p:sp>
        <p:nvSpPr>
          <p:cNvPr id="3" name="文本框 2"/>
          <p:cNvSpPr txBox="1"/>
          <p:nvPr/>
        </p:nvSpPr>
        <p:spPr>
          <a:xfrm>
            <a:off x="563524" y="105819"/>
            <a:ext cx="5176417" cy="646331"/>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模型发展路径</a:t>
            </a:r>
            <a:r>
              <a:rPr lang="en-US" altLang="zh-CN" dirty="0" smtClean="0">
                <a:latin typeface="微软雅黑" panose="020B0503020204020204" pitchFamily="34" charset="-122"/>
                <a:ea typeface="微软雅黑" panose="020B0503020204020204" pitchFamily="34" charset="-122"/>
              </a:rPr>
              <a:t>:</a:t>
            </a:r>
          </a:p>
          <a:p>
            <a:r>
              <a:rPr lang="zh-CN" altLang="en-US" dirty="0" smtClean="0">
                <a:latin typeface="微软雅黑" panose="020B0503020204020204" pitchFamily="34" charset="-122"/>
                <a:ea typeface="微软雅黑" panose="020B0503020204020204" pitchFamily="34" charset="-122"/>
              </a:rPr>
              <a:t>静态词向量</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动态词向量</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预训练模型</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大放异彩</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endParaRPr lang="en-US" altLang="zh-CN"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563524" y="4469492"/>
            <a:ext cx="11398104" cy="64633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站在巨人的肩膀上基于</a:t>
            </a:r>
            <a:r>
              <a:rPr lang="en-US" altLang="zh-CN" b="1" dirty="0" smtClean="0">
                <a:latin typeface="微软雅黑" panose="020B0503020204020204" pitchFamily="34" charset="-122"/>
                <a:ea typeface="微软雅黑" panose="020B0503020204020204" pitchFamily="34" charset="-122"/>
              </a:rPr>
              <a:t>BERT</a:t>
            </a:r>
            <a:r>
              <a:rPr lang="zh-CN" altLang="en-US" b="1" dirty="0" smtClean="0">
                <a:latin typeface="微软雅黑" panose="020B0503020204020204" pitchFamily="34" charset="-122"/>
                <a:ea typeface="微软雅黑" panose="020B0503020204020204" pitchFamily="34" charset="-122"/>
              </a:rPr>
              <a:t>的模型改进</a:t>
            </a:r>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基于不同角度的改进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在整个</a:t>
            </a:r>
            <a:r>
              <a:rPr lang="en-US" altLang="zh-CN" dirty="0" smtClean="0">
                <a:latin typeface="微软雅黑" panose="020B0503020204020204" pitchFamily="34" charset="-122"/>
                <a:ea typeface="微软雅黑" panose="020B0503020204020204" pitchFamily="34" charset="-122"/>
              </a:rPr>
              <a:t>BERT</a:t>
            </a:r>
            <a:r>
              <a:rPr lang="zh-CN" altLang="en-US" dirty="0" smtClean="0">
                <a:latin typeface="微软雅黑" panose="020B0503020204020204" pitchFamily="34" charset="-122"/>
                <a:ea typeface="微软雅黑" panose="020B0503020204020204" pitchFamily="34" charset="-122"/>
              </a:rPr>
              <a:t>的整个流程中某些节点处进行一些改进进而弥补</a:t>
            </a:r>
            <a:r>
              <a:rPr lang="en-US" altLang="zh-CN" dirty="0" smtClean="0">
                <a:latin typeface="微软雅黑" panose="020B0503020204020204" pitchFamily="34" charset="-122"/>
                <a:ea typeface="微软雅黑" panose="020B0503020204020204" pitchFamily="34" charset="-122"/>
              </a:rPr>
              <a:t>BERT</a:t>
            </a:r>
            <a:r>
              <a:rPr lang="zh-CN" altLang="en-US" dirty="0" smtClean="0">
                <a:latin typeface="微软雅黑" panose="020B0503020204020204" pitchFamily="34" charset="-122"/>
                <a:ea typeface="微软雅黑" panose="020B0503020204020204" pitchFamily="34" charset="-122"/>
              </a:rPr>
              <a:t>的不足</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161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56866" y="1104153"/>
            <a:ext cx="8819048" cy="3990476"/>
          </a:xfrm>
          <a:prstGeom prst="rect">
            <a:avLst/>
          </a:prstGeom>
        </p:spPr>
      </p:pic>
      <p:sp>
        <p:nvSpPr>
          <p:cNvPr id="3" name="文本框 2"/>
          <p:cNvSpPr txBox="1"/>
          <p:nvPr/>
        </p:nvSpPr>
        <p:spPr>
          <a:xfrm>
            <a:off x="946297" y="5313669"/>
            <a:ext cx="8102010" cy="923330"/>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融入命名实体来提高命名实体相关任务</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用</a:t>
            </a:r>
            <a:r>
              <a:rPr lang="en-US" altLang="zh-CN" dirty="0" smtClean="0">
                <a:solidFill>
                  <a:srgbClr val="0000FF"/>
                </a:solidFill>
                <a:latin typeface="微软雅黑" panose="020B0503020204020204" pitchFamily="34" charset="-122"/>
                <a:ea typeface="微软雅黑" panose="020B0503020204020204" pitchFamily="34" charset="-122"/>
              </a:rPr>
              <a:t>BERT</a:t>
            </a:r>
            <a:r>
              <a:rPr lang="zh-CN" altLang="en-US" dirty="0" smtClean="0">
                <a:solidFill>
                  <a:srgbClr val="0000FF"/>
                </a:solidFill>
                <a:latin typeface="微软雅黑" panose="020B0503020204020204" pitchFamily="34" charset="-122"/>
                <a:ea typeface="微软雅黑" panose="020B0503020204020204" pitchFamily="34" charset="-122"/>
              </a:rPr>
              <a:t>预训练参数来初始化</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是在</a:t>
            </a:r>
            <a:r>
              <a:rPr lang="en-US" altLang="zh-CN" dirty="0" smtClean="0">
                <a:solidFill>
                  <a:srgbClr val="0000FF"/>
                </a:solidFill>
                <a:latin typeface="微软雅黑" panose="020B0503020204020204" pitchFamily="34" charset="-122"/>
                <a:ea typeface="微软雅黑" panose="020B0503020204020204" pitchFamily="34" charset="-122"/>
              </a:rPr>
              <a:t>BERT</a:t>
            </a:r>
            <a:r>
              <a:rPr lang="zh-CN" altLang="en-US" dirty="0" smtClean="0">
                <a:solidFill>
                  <a:srgbClr val="0000FF"/>
                </a:solidFill>
                <a:latin typeface="微软雅黑" panose="020B0503020204020204" pitchFamily="34" charset="-122"/>
                <a:ea typeface="微软雅黑" panose="020B0503020204020204" pitchFamily="34" charset="-122"/>
              </a:rPr>
              <a:t>上加入命名实体知识来提高精度</a:t>
            </a:r>
            <a:endParaRPr lang="en-US" altLang="zh-CN" dirty="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命名实体</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对齐</a:t>
            </a:r>
            <a:r>
              <a:rPr lang="en-US" altLang="zh-CN" dirty="0" smtClean="0">
                <a:solidFill>
                  <a:srgbClr val="0000FF"/>
                </a:solidFill>
                <a:latin typeface="微软雅黑" panose="020B0503020204020204" pitchFamily="34" charset="-122"/>
                <a:ea typeface="微软雅黑" panose="020B0503020204020204" pitchFamily="34" charset="-122"/>
              </a:rPr>
              <a:t>,knowledge embedding</a:t>
            </a:r>
            <a:r>
              <a:rPr lang="zh-CN" altLang="en-US" dirty="0" smtClean="0">
                <a:solidFill>
                  <a:srgbClr val="0000FF"/>
                </a:solidFill>
                <a:latin typeface="微软雅黑" panose="020B0503020204020204" pitchFamily="34" charset="-122"/>
                <a:ea typeface="微软雅黑" panose="020B0503020204020204" pitchFamily="34" charset="-122"/>
              </a:rPr>
              <a:t>多个任务进行联合训练</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ERNIE(</a:t>
            </a:r>
            <a:r>
              <a:rPr lang="en-US" altLang="zh-CN" sz="4000" b="1" dirty="0" err="1" smtClean="0">
                <a:solidFill>
                  <a:srgbClr val="FF0000"/>
                </a:solidFill>
                <a:latin typeface="微软雅黑" panose="020B0503020204020204" pitchFamily="34" charset="-122"/>
                <a:ea typeface="微软雅黑" panose="020B0503020204020204" pitchFamily="34" charset="-122"/>
              </a:rPr>
              <a:t>thu</a:t>
            </a:r>
            <a:r>
              <a:rPr lang="en-US" altLang="zh-CN" sz="4000" b="1" dirty="0" smtClean="0">
                <a:solidFill>
                  <a:srgbClr val="FF0000"/>
                </a:solidFill>
                <a:latin typeface="微软雅黑" panose="020B0503020204020204" pitchFamily="34" charset="-122"/>
                <a:ea typeface="微软雅黑" panose="020B0503020204020204" pitchFamily="34" charset="-122"/>
              </a:rPr>
              <a: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149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2264" y="4980920"/>
            <a:ext cx="8102010" cy="923330"/>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采用</a:t>
            </a:r>
            <a:r>
              <a:rPr lang="en-US" altLang="zh-CN" dirty="0" smtClean="0">
                <a:solidFill>
                  <a:srgbClr val="0000FF"/>
                </a:solidFill>
                <a:latin typeface="微软雅黑" panose="020B0503020204020204" pitchFamily="34" charset="-122"/>
                <a:ea typeface="微软雅黑" panose="020B0503020204020204" pitchFamily="34" charset="-122"/>
              </a:rPr>
              <a:t>knowledge masking</a:t>
            </a:r>
            <a:r>
              <a:rPr lang="zh-CN" altLang="en-US" dirty="0" smtClean="0">
                <a:solidFill>
                  <a:srgbClr val="0000FF"/>
                </a:solidFill>
                <a:latin typeface="微软雅黑" panose="020B0503020204020204" pitchFamily="34" charset="-122"/>
                <a:ea typeface="微软雅黑" panose="020B0503020204020204" pitchFamily="34" charset="-122"/>
              </a:rPr>
              <a:t>策略</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首先识别出命名实体</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然后将这些命名实体统一的进行</a:t>
            </a:r>
            <a:r>
              <a:rPr lang="en-US" altLang="zh-CN" dirty="0" smtClean="0">
                <a:solidFill>
                  <a:srgbClr val="0000FF"/>
                </a:solidFill>
                <a:latin typeface="微软雅黑" panose="020B0503020204020204" pitchFamily="34" charset="-122"/>
                <a:ea typeface="微软雅黑" panose="020B0503020204020204" pitchFamily="34" charset="-122"/>
              </a:rPr>
              <a:t>masking</a:t>
            </a:r>
            <a:r>
              <a:rPr lang="zh-CN" altLang="en-US" dirty="0" smtClean="0">
                <a:solidFill>
                  <a:srgbClr val="0000FF"/>
                </a:solidFill>
                <a:latin typeface="微软雅黑" panose="020B0503020204020204" pitchFamily="34" charset="-122"/>
                <a:ea typeface="微软雅黑" panose="020B0503020204020204" pitchFamily="34" charset="-122"/>
              </a:rPr>
              <a:t>进行预测</a:t>
            </a:r>
            <a:r>
              <a:rPr lang="en-US" altLang="zh-CN" dirty="0" smtClean="0">
                <a:solidFill>
                  <a:srgbClr val="0000FF"/>
                </a:solidFill>
                <a:latin typeface="微软雅黑" panose="020B0503020204020204" pitchFamily="34" charset="-122"/>
                <a:ea typeface="微软雅黑" panose="020B0503020204020204" pitchFamily="34" charset="-122"/>
              </a:rPr>
              <a:t>.</a:t>
            </a:r>
          </a:p>
          <a:p>
            <a:r>
              <a:rPr lang="en-US" altLang="zh-CN" dirty="0" smtClean="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拥有更好的知识推断能力</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ERNIE 1.0</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5693" y="1093649"/>
            <a:ext cx="5645888" cy="3255287"/>
          </a:xfrm>
          <a:prstGeom prst="rect">
            <a:avLst/>
          </a:prstGeom>
        </p:spPr>
      </p:pic>
      <p:pic>
        <p:nvPicPr>
          <p:cNvPr id="6" name="图片 5"/>
          <p:cNvPicPr>
            <a:picLocks noChangeAspect="1"/>
          </p:cNvPicPr>
          <p:nvPr/>
        </p:nvPicPr>
        <p:blipFill>
          <a:blip r:embed="rId3"/>
          <a:stretch>
            <a:fillRect/>
          </a:stretch>
        </p:blipFill>
        <p:spPr>
          <a:xfrm>
            <a:off x="5241851" y="0"/>
            <a:ext cx="6950149" cy="1353729"/>
          </a:xfrm>
          <a:prstGeom prst="rect">
            <a:avLst/>
          </a:prstGeom>
        </p:spPr>
      </p:pic>
    </p:spTree>
    <p:extLst>
      <p:ext uri="{BB962C8B-B14F-4D97-AF65-F5344CB8AC3E}">
        <p14:creationId xmlns:p14="http://schemas.microsoft.com/office/powerpoint/2010/main" val="887662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5306" y="1195730"/>
            <a:ext cx="8102010" cy="1754326"/>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普通的</a:t>
            </a:r>
            <a:r>
              <a:rPr lang="en-US" altLang="zh-CN" dirty="0" smtClean="0">
                <a:solidFill>
                  <a:srgbClr val="0000FF"/>
                </a:solidFill>
                <a:latin typeface="微软雅黑" panose="020B0503020204020204" pitchFamily="34" charset="-122"/>
                <a:ea typeface="微软雅黑" panose="020B0503020204020204" pitchFamily="34" charset="-122"/>
              </a:rPr>
              <a:t>BERT</a:t>
            </a:r>
            <a:r>
              <a:rPr lang="zh-CN" altLang="en-US" dirty="0" smtClean="0">
                <a:solidFill>
                  <a:srgbClr val="0000FF"/>
                </a:solidFill>
                <a:latin typeface="微软雅黑" panose="020B0503020204020204" pitchFamily="34" charset="-122"/>
                <a:ea typeface="微软雅黑" panose="020B0503020204020204" pitchFamily="34" charset="-122"/>
              </a:rPr>
              <a:t>学习</a:t>
            </a:r>
            <a:r>
              <a:rPr lang="en-US" altLang="zh-CN" dirty="0" smtClean="0">
                <a:solidFill>
                  <a:srgbClr val="0000FF"/>
                </a:solidFill>
                <a:latin typeface="微软雅黑" panose="020B0503020204020204" pitchFamily="34" charset="-122"/>
                <a:ea typeface="微软雅黑" panose="020B0503020204020204" pitchFamily="34" charset="-122"/>
              </a:rPr>
              <a:t>lexical(</a:t>
            </a:r>
            <a:r>
              <a:rPr lang="zh-CN" altLang="en-US" dirty="0" smtClean="0">
                <a:solidFill>
                  <a:srgbClr val="0000FF"/>
                </a:solidFill>
                <a:latin typeface="微软雅黑" panose="020B0503020204020204" pitchFamily="34" charset="-122"/>
                <a:ea typeface="微软雅黑" panose="020B0503020204020204" pitchFamily="34" charset="-122"/>
              </a:rPr>
              <a:t>词汇的</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syntactic(</a:t>
            </a:r>
            <a:r>
              <a:rPr lang="zh-CN" altLang="en-US" dirty="0" smtClean="0">
                <a:solidFill>
                  <a:srgbClr val="0000FF"/>
                </a:solidFill>
                <a:latin typeface="微软雅黑" panose="020B0503020204020204" pitchFamily="34" charset="-122"/>
                <a:ea typeface="微软雅黑" panose="020B0503020204020204" pitchFamily="34" charset="-122"/>
              </a:rPr>
              <a:t>句法的</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semantic(</a:t>
            </a:r>
            <a:r>
              <a:rPr lang="zh-CN" altLang="en-US" dirty="0" smtClean="0">
                <a:solidFill>
                  <a:srgbClr val="0000FF"/>
                </a:solidFill>
                <a:latin typeface="微软雅黑" panose="020B0503020204020204" pitchFamily="34" charset="-122"/>
                <a:ea typeface="微软雅黑" panose="020B0503020204020204" pitchFamily="34" charset="-122"/>
              </a:rPr>
              <a:t>语义的</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知识</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此方法可以学习到，命名实体</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包含许多有用的概念性信息</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，语义相似度，篇章关系等有效的知识</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使用加性的多任务预训练模式来学习语料库中的很多有用的信息</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使最后的</a:t>
            </a:r>
            <a:r>
              <a:rPr lang="en-US" altLang="zh-CN" dirty="0" smtClean="0">
                <a:solidFill>
                  <a:srgbClr val="0000FF"/>
                </a:solidFill>
                <a:latin typeface="微软雅黑" panose="020B0503020204020204" pitchFamily="34" charset="-122"/>
                <a:ea typeface="微软雅黑" panose="020B0503020204020204" pitchFamily="34" charset="-122"/>
              </a:rPr>
              <a:t>Representation</a:t>
            </a:r>
            <a:r>
              <a:rPr lang="zh-CN" altLang="en-US" dirty="0" smtClean="0">
                <a:solidFill>
                  <a:srgbClr val="0000FF"/>
                </a:solidFill>
                <a:latin typeface="微软雅黑" panose="020B0503020204020204" pitchFamily="34" charset="-122"/>
                <a:ea typeface="微软雅黑" panose="020B0503020204020204" pitchFamily="34" charset="-122"/>
              </a:rPr>
              <a:t>很具有代表性</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ERNIE 2.0</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5306" y="3464009"/>
            <a:ext cx="9283996" cy="646331"/>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采用连续性学习</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增加学习但是不忘记前面学习到的知识</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用训练数据和知识库不断构建不同学习目标的数据</a:t>
            </a:r>
            <a:r>
              <a:rPr lang="en-US" altLang="zh-CN" dirty="0" smtClean="0">
                <a:solidFill>
                  <a:srgbClr val="0000FF"/>
                </a:solidFill>
                <a:latin typeface="微软雅黑" panose="020B0503020204020204" pitchFamily="34" charset="-122"/>
                <a:ea typeface="微软雅黑" panose="020B0503020204020204" pitchFamily="34" charset="-122"/>
              </a:rPr>
              <a:t>(</a:t>
            </a:r>
            <a:r>
              <a:rPr lang="en-US" altLang="zh-CN" dirty="0" err="1" smtClean="0">
                <a:solidFill>
                  <a:srgbClr val="0000FF"/>
                </a:solidFill>
                <a:latin typeface="微软雅黑" panose="020B0503020204020204" pitchFamily="34" charset="-122"/>
                <a:ea typeface="微软雅黑" panose="020B0503020204020204" pitchFamily="34" charset="-122"/>
              </a:rPr>
              <a:t>word,syntactic,semantic</a:t>
            </a:r>
            <a:r>
              <a:rPr lang="en-US" altLang="zh-CN" dirty="0" smtClean="0">
                <a:solidFill>
                  <a:srgbClr val="0000FF"/>
                </a:solidFill>
                <a:latin typeface="微软雅黑" panose="020B0503020204020204" pitchFamily="34" charset="-122"/>
                <a:ea typeface="微软雅黑" panose="020B0503020204020204" pitchFamily="34" charset="-122"/>
              </a:rPr>
              <a:t> aware)</a:t>
            </a:r>
          </a:p>
        </p:txBody>
      </p:sp>
      <p:sp>
        <p:nvSpPr>
          <p:cNvPr id="8" name="文本框 7"/>
          <p:cNvSpPr txBox="1"/>
          <p:nvPr/>
        </p:nvSpPr>
        <p:spPr>
          <a:xfrm>
            <a:off x="9358421" y="362847"/>
            <a:ext cx="2348025" cy="1200329"/>
          </a:xfrm>
          <a:prstGeom prst="rect">
            <a:avLst/>
          </a:prstGeom>
          <a:noFill/>
        </p:spPr>
        <p:txBody>
          <a:bodyPr wrap="square" rtlCol="0">
            <a:spAutoFit/>
          </a:bodyPr>
          <a:lstStyle/>
          <a:p>
            <a:r>
              <a:rPr lang="zh-CN" altLang="en-US" b="1" dirty="0" smtClean="0">
                <a:solidFill>
                  <a:srgbClr val="0000FF"/>
                </a:solidFill>
                <a:latin typeface="微软雅黑" panose="020B0503020204020204" pitchFamily="34" charset="-122"/>
                <a:ea typeface="微软雅黑" panose="020B0503020204020204" pitchFamily="34" charset="-122"/>
              </a:rPr>
              <a:t>将多任务学习扩展到训练过程</a:t>
            </a:r>
            <a:r>
              <a:rPr lang="en-US" altLang="zh-CN" b="1" dirty="0" smtClean="0">
                <a:solidFill>
                  <a:srgbClr val="0000FF"/>
                </a:solidFill>
                <a:latin typeface="微软雅黑" panose="020B0503020204020204" pitchFamily="34" charset="-122"/>
                <a:ea typeface="微软雅黑" panose="020B0503020204020204" pitchFamily="34" charset="-122"/>
              </a:rPr>
              <a:t>, </a:t>
            </a:r>
            <a:r>
              <a:rPr lang="zh-CN" altLang="en-US" b="1" dirty="0" smtClean="0">
                <a:solidFill>
                  <a:srgbClr val="0000FF"/>
                </a:solidFill>
                <a:latin typeface="微软雅黑" panose="020B0503020204020204" pitchFamily="34" charset="-122"/>
                <a:ea typeface="微软雅黑" panose="020B0503020204020204" pitchFamily="34" charset="-122"/>
              </a:rPr>
              <a:t>每个子任务都人为的加入了一些知识性的东西</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85306" y="2112265"/>
            <a:ext cx="9729812" cy="4536935"/>
          </a:xfrm>
          <a:prstGeom prst="rect">
            <a:avLst/>
          </a:prstGeom>
        </p:spPr>
      </p:pic>
    </p:spTree>
    <p:extLst>
      <p:ext uri="{BB962C8B-B14F-4D97-AF65-F5344CB8AC3E}">
        <p14:creationId xmlns:p14="http://schemas.microsoft.com/office/powerpoint/2010/main" val="380676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5306" y="1195730"/>
            <a:ext cx="8102010" cy="646331"/>
          </a:xfrm>
          <a:prstGeom prst="rect">
            <a:avLst/>
          </a:prstGeom>
          <a:noFill/>
        </p:spPr>
        <p:txBody>
          <a:bodyPr wrap="square" rtlCol="0">
            <a:spAutoFit/>
          </a:bodyPr>
          <a:lstStyle/>
          <a:p>
            <a:pPr marL="285750" indent="-285750">
              <a:buFontTx/>
              <a:buChar char="-"/>
            </a:pPr>
            <a:r>
              <a:rPr lang="en-US" altLang="zh-CN" dirty="0" smtClean="0">
                <a:solidFill>
                  <a:srgbClr val="0000FF"/>
                </a:solidFill>
                <a:latin typeface="微软雅黑" panose="020B0503020204020204" pitchFamily="34" charset="-122"/>
                <a:ea typeface="微软雅黑" panose="020B0503020204020204" pitchFamily="34" charset="-122"/>
              </a:rPr>
              <a:t>Word structural objective</a:t>
            </a:r>
          </a:p>
          <a:p>
            <a:pPr marL="285750" indent="-285750">
              <a:buFontTx/>
              <a:buChar char="-"/>
            </a:pPr>
            <a:r>
              <a:rPr lang="en-US" altLang="zh-CN" dirty="0" smtClean="0">
                <a:solidFill>
                  <a:srgbClr val="0000FF"/>
                </a:solidFill>
                <a:latin typeface="微软雅黑" panose="020B0503020204020204" pitchFamily="34" charset="-122"/>
                <a:ea typeface="微软雅黑" panose="020B0503020204020204" pitchFamily="34" charset="-122"/>
              </a:rPr>
              <a:t>Sentence structural objective</a:t>
            </a: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err="1" smtClean="0">
                <a:solidFill>
                  <a:srgbClr val="FF0000"/>
                </a:solidFill>
                <a:latin typeface="微软雅黑" panose="020B0503020204020204" pitchFamily="34" charset="-122"/>
                <a:ea typeface="微软雅黑" panose="020B0503020204020204" pitchFamily="34" charset="-122"/>
              </a:rPr>
              <a:t>StructBERT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358421" y="362847"/>
            <a:ext cx="2348025" cy="2031325"/>
          </a:xfrm>
          <a:prstGeom prst="rect">
            <a:avLst/>
          </a:prstGeom>
          <a:noFill/>
        </p:spPr>
        <p:txBody>
          <a:bodyPr wrap="square" rtlCol="0">
            <a:spAutoFit/>
          </a:bodyPr>
          <a:lstStyle/>
          <a:p>
            <a:r>
              <a:rPr lang="zh-CN" altLang="en-US" b="1" dirty="0" smtClean="0">
                <a:solidFill>
                  <a:srgbClr val="0000FF"/>
                </a:solidFill>
                <a:latin typeface="微软雅黑" panose="020B0503020204020204" pitchFamily="34" charset="-122"/>
                <a:ea typeface="微软雅黑" panose="020B0503020204020204" pitchFamily="34" charset="-122"/>
              </a:rPr>
              <a:t>增加了两个任务</a:t>
            </a:r>
            <a:r>
              <a:rPr lang="en-US" altLang="zh-CN" b="1" dirty="0" smtClean="0">
                <a:solidFill>
                  <a:srgbClr val="0000FF"/>
                </a:solidFill>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更加细粒度的学习句子中的词汇信息</a:t>
            </a:r>
            <a:r>
              <a:rPr lang="en-US" altLang="zh-CN" b="1" dirty="0" smtClean="0">
                <a:solidFill>
                  <a:srgbClr val="0000FF"/>
                </a:solidFill>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句子间的关系信息</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仅仅在原来的</a:t>
            </a:r>
            <a:r>
              <a:rPr lang="en-US" altLang="zh-CN" b="1" dirty="0" smtClean="0">
                <a:solidFill>
                  <a:srgbClr val="0000FF"/>
                </a:solidFill>
                <a:latin typeface="微软雅黑" panose="020B0503020204020204" pitchFamily="34" charset="-122"/>
                <a:ea typeface="微软雅黑" panose="020B0503020204020204" pitchFamily="34" charset="-122"/>
              </a:rPr>
              <a:t>BERT</a:t>
            </a:r>
            <a:r>
              <a:rPr lang="zh-CN" altLang="en-US" b="1" dirty="0" smtClean="0">
                <a:solidFill>
                  <a:srgbClr val="0000FF"/>
                </a:solidFill>
                <a:latin typeface="微软雅黑" panose="020B0503020204020204" pitchFamily="34" charset="-122"/>
                <a:ea typeface="微软雅黑" panose="020B0503020204020204" pitchFamily="34" charset="-122"/>
              </a:rPr>
              <a:t>上增加了两个任务</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85306" y="2358223"/>
            <a:ext cx="8102010" cy="1200329"/>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Word structural objective</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还是原来的</a:t>
            </a:r>
            <a:r>
              <a:rPr lang="en-US" altLang="zh-CN" dirty="0" smtClean="0">
                <a:solidFill>
                  <a:srgbClr val="0000FF"/>
                </a:solidFill>
                <a:latin typeface="微软雅黑" panose="020B0503020204020204" pitchFamily="34" charset="-122"/>
                <a:ea typeface="微软雅黑" panose="020B0503020204020204" pitchFamily="34" charset="-122"/>
              </a:rPr>
              <a:t>MLM</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将每个句子用</a:t>
            </a:r>
            <a:r>
              <a:rPr lang="en-US" altLang="zh-CN" dirty="0" smtClean="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元语法来表示然后打乱其中一些的顺序</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然后要求预测出正确的单词 </a:t>
            </a:r>
            <a:r>
              <a:rPr lang="en-US" altLang="zh-CN" dirty="0" smtClean="0">
                <a:solidFill>
                  <a:srgbClr val="0000FF"/>
                </a:solidFill>
                <a:latin typeface="微软雅黑" panose="020B0503020204020204" pitchFamily="34" charset="-122"/>
                <a:ea typeface="微软雅黑" panose="020B0503020204020204" pitchFamily="34" charset="-122"/>
              </a:rPr>
              <a:t>trigram shuffling objective</a:t>
            </a:r>
          </a:p>
        </p:txBody>
      </p:sp>
      <p:sp>
        <p:nvSpPr>
          <p:cNvPr id="10" name="文本框 9"/>
          <p:cNvSpPr txBox="1"/>
          <p:nvPr/>
        </p:nvSpPr>
        <p:spPr>
          <a:xfrm>
            <a:off x="285306" y="3995637"/>
            <a:ext cx="8102010" cy="646331"/>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Sentence structural objective</a:t>
            </a:r>
          </a:p>
          <a:p>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将原来预测下一个句子扩展成为预测上一个句子或者预测下一个句子</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05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5306" y="1068139"/>
            <a:ext cx="8102010" cy="1477328"/>
          </a:xfrm>
          <a:prstGeom prst="rect">
            <a:avLst/>
          </a:prstGeom>
          <a:noFill/>
        </p:spPr>
        <p:txBody>
          <a:bodyPr wrap="square" rtlCol="0">
            <a:spAutoFit/>
          </a:bodyPr>
          <a:lstStyle/>
          <a:p>
            <a:r>
              <a:rPr lang="en-US" altLang="zh-CN" dirty="0">
                <a:solidFill>
                  <a:srgbClr val="0000FF"/>
                </a:solidFill>
                <a:latin typeface="微软雅黑" panose="020B0503020204020204" pitchFamily="34" charset="-122"/>
                <a:ea typeface="微软雅黑" panose="020B0503020204020204" pitchFamily="34" charset="-122"/>
              </a:rPr>
              <a:t>better represent </a:t>
            </a:r>
            <a:r>
              <a:rPr lang="en-US" altLang="zh-CN" dirty="0" smtClean="0">
                <a:solidFill>
                  <a:srgbClr val="0000FF"/>
                </a:solidFill>
                <a:latin typeface="微软雅黑" panose="020B0503020204020204" pitchFamily="34" charset="-122"/>
                <a:ea typeface="微软雅黑" panose="020B0503020204020204" pitchFamily="34" charset="-122"/>
              </a:rPr>
              <a:t>and predict </a:t>
            </a:r>
            <a:r>
              <a:rPr lang="en-US" altLang="zh-CN" dirty="0">
                <a:solidFill>
                  <a:srgbClr val="0000FF"/>
                </a:solidFill>
                <a:latin typeface="微软雅黑" panose="020B0503020204020204" pitchFamily="34" charset="-122"/>
                <a:ea typeface="微软雅黑" panose="020B0503020204020204" pitchFamily="34" charset="-122"/>
              </a:rPr>
              <a:t>spans of text. </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285750" indent="-285750">
              <a:buFontTx/>
              <a:buChar char="-"/>
            </a:pPr>
            <a:r>
              <a:rPr lang="en-US" altLang="zh-CN" dirty="0" smtClean="0">
                <a:solidFill>
                  <a:srgbClr val="0000FF"/>
                </a:solidFill>
                <a:latin typeface="微软雅黑" panose="020B0503020204020204" pitchFamily="34" charset="-122"/>
                <a:ea typeface="微软雅黑" panose="020B0503020204020204" pitchFamily="34" charset="-122"/>
              </a:rPr>
              <a:t>Random process masking</a:t>
            </a:r>
          </a:p>
          <a:p>
            <a:pPr marL="285750" indent="-285750">
              <a:buFontTx/>
              <a:buChar char="-"/>
            </a:pPr>
            <a:r>
              <a:rPr lang="en-US" altLang="zh-CN" dirty="0" smtClean="0">
                <a:solidFill>
                  <a:srgbClr val="0000FF"/>
                </a:solidFill>
                <a:latin typeface="微软雅黑" panose="020B0503020204020204" pitchFamily="34" charset="-122"/>
                <a:ea typeface="微软雅黑" panose="020B0503020204020204" pitchFamily="34" charset="-122"/>
              </a:rPr>
              <a:t>A </a:t>
            </a:r>
            <a:r>
              <a:rPr lang="en-US" altLang="zh-CN" dirty="0" err="1" smtClean="0">
                <a:solidFill>
                  <a:srgbClr val="0000FF"/>
                </a:solidFill>
                <a:latin typeface="微软雅黑" panose="020B0503020204020204" pitchFamily="34" charset="-122"/>
                <a:ea typeface="微软雅黑" panose="020B0503020204020204" pitchFamily="34" charset="-122"/>
              </a:rPr>
              <a:t>pretraining</a:t>
            </a:r>
            <a:r>
              <a:rPr lang="en-US" altLang="zh-CN" dirty="0" smtClean="0">
                <a:solidFill>
                  <a:srgbClr val="0000FF"/>
                </a:solidFill>
                <a:latin typeface="微软雅黑" panose="020B0503020204020204" pitchFamily="34" charset="-122"/>
                <a:ea typeface="微软雅黑" panose="020B0503020204020204" pitchFamily="34" charset="-122"/>
              </a:rPr>
              <a:t> objective: span boundary objective(SBO)</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去掉了</a:t>
            </a:r>
            <a:r>
              <a:rPr lang="en-US" altLang="zh-CN" dirty="0" smtClean="0">
                <a:solidFill>
                  <a:srgbClr val="0000FF"/>
                </a:solidFill>
                <a:latin typeface="微软雅黑" panose="020B0503020204020204" pitchFamily="34" charset="-122"/>
                <a:ea typeface="微软雅黑" panose="020B0503020204020204" pitchFamily="34" charset="-122"/>
              </a:rPr>
              <a:t>NSP</a:t>
            </a:r>
            <a:r>
              <a:rPr lang="zh-CN" altLang="en-US" dirty="0" smtClean="0">
                <a:solidFill>
                  <a:srgbClr val="0000FF"/>
                </a:solidFill>
                <a:latin typeface="微软雅黑" panose="020B0503020204020204" pitchFamily="34" charset="-122"/>
                <a:ea typeface="微软雅黑" panose="020B0503020204020204" pitchFamily="34" charset="-122"/>
              </a:rPr>
              <a:t>任务</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使用更长的序列</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连个不同文档的句子联合增加了噪声</a:t>
            </a:r>
            <a:r>
              <a:rPr lang="en-US" altLang="zh-CN" dirty="0" smtClean="0">
                <a:solidFill>
                  <a:srgbClr val="0000FF"/>
                </a:solidFill>
                <a:latin typeface="微软雅黑" panose="020B0503020204020204" pitchFamily="34" charset="-122"/>
                <a:ea typeface="微软雅黑" panose="020B0503020204020204" pitchFamily="34" charset="-122"/>
              </a:rPr>
              <a:t>)</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动态</a:t>
            </a:r>
            <a:r>
              <a:rPr lang="en-US" altLang="zh-CN" dirty="0" smtClean="0">
                <a:solidFill>
                  <a:srgbClr val="0000FF"/>
                </a:solidFill>
                <a:latin typeface="微软雅黑" panose="020B0503020204020204" pitchFamily="34" charset="-122"/>
                <a:ea typeface="微软雅黑" panose="020B0503020204020204" pitchFamily="34" charset="-122"/>
              </a:rPr>
              <a:t>masking </a:t>
            </a:r>
          </a:p>
        </p:txBody>
      </p:sp>
      <p:sp>
        <p:nvSpPr>
          <p:cNvPr id="4" name="文本框 3"/>
          <p:cNvSpPr txBox="1"/>
          <p:nvPr/>
        </p:nvSpPr>
        <p:spPr>
          <a:xfrm>
            <a:off x="95693" y="167527"/>
            <a:ext cx="3094074" cy="707886"/>
          </a:xfrm>
          <a:prstGeom prst="rect">
            <a:avLst/>
          </a:prstGeom>
          <a:noFill/>
        </p:spPr>
        <p:txBody>
          <a:bodyPr wrap="square" rtlCol="0">
            <a:spAutoFit/>
          </a:bodyPr>
          <a:lstStyle/>
          <a:p>
            <a:r>
              <a:rPr lang="en-US" altLang="zh-CN" sz="4000" b="1" dirty="0" err="1" smtClean="0">
                <a:solidFill>
                  <a:srgbClr val="FF0000"/>
                </a:solidFill>
                <a:latin typeface="微软雅黑" panose="020B0503020204020204" pitchFamily="34" charset="-122"/>
                <a:ea typeface="微软雅黑" panose="020B0503020204020204" pitchFamily="34" charset="-122"/>
              </a:rPr>
              <a:t>SpanBERT</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5306" y="2461194"/>
            <a:ext cx="8102010" cy="2031325"/>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Span masking</a:t>
            </a: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首先选择</a:t>
            </a:r>
            <a:r>
              <a:rPr lang="en-US" altLang="zh-CN" dirty="0" smtClean="0">
                <a:solidFill>
                  <a:srgbClr val="0000FF"/>
                </a:solidFill>
                <a:latin typeface="微软雅黑" panose="020B0503020204020204" pitchFamily="34" charset="-122"/>
                <a:ea typeface="微软雅黑" panose="020B0503020204020204" pitchFamily="34" charset="-122"/>
              </a:rPr>
              <a:t>span</a:t>
            </a:r>
            <a:r>
              <a:rPr lang="zh-CN" altLang="en-US" dirty="0" smtClean="0">
                <a:solidFill>
                  <a:srgbClr val="0000FF"/>
                </a:solidFill>
                <a:latin typeface="微软雅黑" panose="020B0503020204020204" pitchFamily="34" charset="-122"/>
                <a:ea typeface="微软雅黑" panose="020B0503020204020204" pitchFamily="34" charset="-122"/>
              </a:rPr>
              <a:t>长度</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然后随机选择</a:t>
            </a:r>
            <a:r>
              <a:rPr lang="en-US" altLang="zh-CN" dirty="0" smtClean="0">
                <a:solidFill>
                  <a:srgbClr val="0000FF"/>
                </a:solidFill>
                <a:latin typeface="微软雅黑" panose="020B0503020204020204" pitchFamily="34" charset="-122"/>
                <a:ea typeface="微软雅黑" panose="020B0503020204020204" pitchFamily="34" charset="-122"/>
              </a:rPr>
              <a:t>span</a:t>
            </a:r>
            <a:r>
              <a:rPr lang="zh-CN" altLang="en-US" dirty="0" smtClean="0">
                <a:solidFill>
                  <a:srgbClr val="0000FF"/>
                </a:solidFill>
                <a:latin typeface="微软雅黑" panose="020B0503020204020204" pitchFamily="34" charset="-122"/>
                <a:ea typeface="微软雅黑" panose="020B0503020204020204" pitchFamily="34" charset="-122"/>
              </a:rPr>
              <a:t>的起始点</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在</a:t>
            </a:r>
            <a:r>
              <a:rPr lang="en-US" altLang="zh-CN" dirty="0" smtClean="0">
                <a:solidFill>
                  <a:srgbClr val="0000FF"/>
                </a:solidFill>
                <a:latin typeface="微软雅黑" panose="020B0503020204020204" pitchFamily="34" charset="-122"/>
                <a:ea typeface="微软雅黑" panose="020B0503020204020204" pitchFamily="34" charset="-122"/>
              </a:rPr>
              <a:t>word level</a:t>
            </a:r>
            <a:r>
              <a:rPr lang="zh-CN" altLang="en-US" dirty="0" smtClean="0">
                <a:solidFill>
                  <a:srgbClr val="0000FF"/>
                </a:solidFill>
                <a:latin typeface="微软雅黑" panose="020B0503020204020204" pitchFamily="34" charset="-122"/>
                <a:ea typeface="微软雅黑" panose="020B0503020204020204" pitchFamily="34" charset="-122"/>
              </a:rPr>
              <a:t>上计算</a:t>
            </a:r>
            <a:r>
              <a:rPr lang="en-US" altLang="zh-CN" dirty="0" smtClean="0">
                <a:solidFill>
                  <a:srgbClr val="0000FF"/>
                </a:solidFill>
                <a:latin typeface="微软雅黑" panose="020B0503020204020204" pitchFamily="34" charset="-122"/>
                <a:ea typeface="微软雅黑" panose="020B0503020204020204" pitchFamily="34" charset="-122"/>
              </a:rPr>
              <a:t>span</a:t>
            </a:r>
            <a:r>
              <a:rPr lang="zh-CN" altLang="en-US" dirty="0" smtClean="0">
                <a:solidFill>
                  <a:srgbClr val="0000FF"/>
                </a:solidFill>
                <a:latin typeface="微软雅黑" panose="020B0503020204020204" pitchFamily="34" charset="-122"/>
                <a:ea typeface="微软雅黑" panose="020B0503020204020204" pitchFamily="34" charset="-122"/>
              </a:rPr>
              <a:t>长度</a:t>
            </a:r>
            <a:endParaRPr lang="en-US" altLang="zh-CN" dirty="0" smtClean="0">
              <a:solidFill>
                <a:srgbClr val="0000FF"/>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0000FF"/>
                </a:solidFill>
                <a:latin typeface="微软雅黑" panose="020B0503020204020204" pitchFamily="34" charset="-122"/>
                <a:ea typeface="微软雅黑" panose="020B0503020204020204" pitchFamily="34" charset="-122"/>
              </a:rPr>
              <a:t>将整个</a:t>
            </a:r>
            <a:r>
              <a:rPr lang="en-US" altLang="zh-CN" dirty="0" smtClean="0">
                <a:solidFill>
                  <a:srgbClr val="0000FF"/>
                </a:solidFill>
                <a:latin typeface="微软雅黑" panose="020B0503020204020204" pitchFamily="34" charset="-122"/>
                <a:ea typeface="微软雅黑" panose="020B0503020204020204" pitchFamily="34" charset="-122"/>
              </a:rPr>
              <a:t>span</a:t>
            </a:r>
            <a:r>
              <a:rPr lang="zh-CN" altLang="en-US" dirty="0" smtClean="0">
                <a:solidFill>
                  <a:srgbClr val="0000FF"/>
                </a:solidFill>
                <a:latin typeface="微软雅黑" panose="020B0503020204020204" pitchFamily="34" charset="-122"/>
                <a:ea typeface="微软雅黑" panose="020B0503020204020204" pitchFamily="34" charset="-122"/>
              </a:rPr>
              <a:t>替换为</a:t>
            </a:r>
            <a:r>
              <a:rPr lang="en-US" altLang="zh-CN" dirty="0" smtClean="0">
                <a:solidFill>
                  <a:srgbClr val="0000FF"/>
                </a:solidFill>
                <a:latin typeface="微软雅黑" panose="020B0503020204020204" pitchFamily="34" charset="-122"/>
                <a:ea typeface="微软雅黑" panose="020B0503020204020204" pitchFamily="34" charset="-122"/>
              </a:rPr>
              <a:t>[mask]</a:t>
            </a:r>
            <a:r>
              <a:rPr lang="zh-CN" altLang="en-US" dirty="0" smtClean="0">
                <a:solidFill>
                  <a:srgbClr val="0000FF"/>
                </a:solidFill>
                <a:latin typeface="微软雅黑" panose="020B0503020204020204" pitchFamily="34" charset="-122"/>
                <a:ea typeface="微软雅黑" panose="020B0503020204020204" pitchFamily="34" charset="-122"/>
              </a:rPr>
              <a:t>或者</a:t>
            </a:r>
            <a:r>
              <a:rPr lang="en-US" altLang="zh-CN" dirty="0" smtClean="0">
                <a:solidFill>
                  <a:srgbClr val="0000FF"/>
                </a:solidFill>
                <a:latin typeface="微软雅黑" panose="020B0503020204020204" pitchFamily="34" charset="-122"/>
                <a:ea typeface="微软雅黑" panose="020B0503020204020204" pitchFamily="34" charset="-122"/>
              </a:rPr>
              <a:t>sample word</a:t>
            </a:r>
          </a:p>
          <a:p>
            <a:pPr marL="285750" indent="-285750">
              <a:buFontTx/>
              <a:buChar char="-"/>
            </a:pPr>
            <a:endParaRPr lang="en-US" altLang="zh-CN" dirty="0">
              <a:solidFill>
                <a:srgbClr val="0000FF"/>
              </a:solidFill>
              <a:latin typeface="微软雅黑" panose="020B0503020204020204" pitchFamily="34" charset="-122"/>
              <a:ea typeface="微软雅黑" panose="020B0503020204020204" pitchFamily="34" charset="-122"/>
            </a:endParaRPr>
          </a:p>
          <a:p>
            <a:r>
              <a:rPr lang="zh-CN" altLang="en-US" dirty="0" smtClean="0">
                <a:solidFill>
                  <a:srgbClr val="0000FF"/>
                </a:solidFill>
                <a:latin typeface="微软雅黑" panose="020B0503020204020204" pitchFamily="34" charset="-122"/>
                <a:ea typeface="微软雅黑" panose="020B0503020204020204" pitchFamily="34" charset="-122"/>
              </a:rPr>
              <a:t>注意此处的</a:t>
            </a:r>
            <a:r>
              <a:rPr lang="en-US" altLang="zh-CN" dirty="0" smtClean="0">
                <a:solidFill>
                  <a:srgbClr val="0000FF"/>
                </a:solidFill>
                <a:latin typeface="微软雅黑" panose="020B0503020204020204" pitchFamily="34" charset="-122"/>
                <a:ea typeface="微软雅黑" panose="020B0503020204020204" pitchFamily="34" charset="-122"/>
              </a:rPr>
              <a:t>masking</a:t>
            </a:r>
            <a:r>
              <a:rPr lang="zh-CN" altLang="en-US" dirty="0" smtClean="0">
                <a:solidFill>
                  <a:srgbClr val="0000FF"/>
                </a:solidFill>
                <a:latin typeface="微软雅黑" panose="020B0503020204020204" pitchFamily="34" charset="-122"/>
                <a:ea typeface="微软雅黑" panose="020B0503020204020204" pitchFamily="34" charset="-122"/>
              </a:rPr>
              <a:t>与</a:t>
            </a:r>
            <a:r>
              <a:rPr lang="en-US" altLang="zh-CN" dirty="0" smtClean="0">
                <a:solidFill>
                  <a:srgbClr val="0000FF"/>
                </a:solidFill>
                <a:latin typeface="微软雅黑" panose="020B0503020204020204" pitchFamily="34" charset="-122"/>
                <a:ea typeface="微软雅黑" panose="020B0503020204020204" pitchFamily="34" charset="-122"/>
              </a:rPr>
              <a:t>ERNIE</a:t>
            </a:r>
            <a:r>
              <a:rPr lang="zh-CN" altLang="en-US" dirty="0" smtClean="0">
                <a:solidFill>
                  <a:srgbClr val="0000FF"/>
                </a:solidFill>
                <a:latin typeface="微软雅黑" panose="020B0503020204020204" pitchFamily="34" charset="-122"/>
                <a:ea typeface="微软雅黑" panose="020B0503020204020204" pitchFamily="34" charset="-122"/>
              </a:rPr>
              <a:t>中的不同之处与相似之处</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795880" y="2276528"/>
            <a:ext cx="3085215" cy="369332"/>
          </a:xfrm>
          <a:prstGeom prst="rect">
            <a:avLst/>
          </a:prstGeom>
          <a:noFill/>
        </p:spPr>
        <p:txBody>
          <a:bodyPr wrap="square" rtlCol="0">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Span Boundary objective</a:t>
            </a:r>
          </a:p>
        </p:txBody>
      </p:sp>
      <p:pic>
        <p:nvPicPr>
          <p:cNvPr id="2" name="图片 1"/>
          <p:cNvPicPr>
            <a:picLocks noChangeAspect="1"/>
          </p:cNvPicPr>
          <p:nvPr/>
        </p:nvPicPr>
        <p:blipFill>
          <a:blip r:embed="rId2"/>
          <a:stretch>
            <a:fillRect/>
          </a:stretch>
        </p:blipFill>
        <p:spPr>
          <a:xfrm>
            <a:off x="6602270" y="0"/>
            <a:ext cx="5589730" cy="1844035"/>
          </a:xfrm>
          <a:prstGeom prst="rect">
            <a:avLst/>
          </a:prstGeom>
        </p:spPr>
      </p:pic>
      <p:pic>
        <p:nvPicPr>
          <p:cNvPr id="5" name="图片 4"/>
          <p:cNvPicPr>
            <a:picLocks noChangeAspect="1"/>
          </p:cNvPicPr>
          <p:nvPr/>
        </p:nvPicPr>
        <p:blipFill>
          <a:blip r:embed="rId3"/>
          <a:stretch>
            <a:fillRect/>
          </a:stretch>
        </p:blipFill>
        <p:spPr>
          <a:xfrm>
            <a:off x="8005706" y="2688364"/>
            <a:ext cx="2209524" cy="447619"/>
          </a:xfrm>
          <a:prstGeom prst="rect">
            <a:avLst/>
          </a:prstGeom>
        </p:spPr>
      </p:pic>
      <p:pic>
        <p:nvPicPr>
          <p:cNvPr id="6" name="图片 5"/>
          <p:cNvPicPr>
            <a:picLocks noChangeAspect="1"/>
          </p:cNvPicPr>
          <p:nvPr/>
        </p:nvPicPr>
        <p:blipFill>
          <a:blip r:embed="rId4"/>
          <a:stretch>
            <a:fillRect/>
          </a:stretch>
        </p:blipFill>
        <p:spPr>
          <a:xfrm>
            <a:off x="7171648" y="3178487"/>
            <a:ext cx="4685714" cy="838095"/>
          </a:xfrm>
          <a:prstGeom prst="rect">
            <a:avLst/>
          </a:prstGeom>
        </p:spPr>
      </p:pic>
      <p:sp>
        <p:nvSpPr>
          <p:cNvPr id="12" name="文本框 11"/>
          <p:cNvSpPr txBox="1"/>
          <p:nvPr/>
        </p:nvSpPr>
        <p:spPr>
          <a:xfrm>
            <a:off x="452326" y="5002007"/>
            <a:ext cx="3566781" cy="1200329"/>
          </a:xfrm>
          <a:prstGeom prst="rect">
            <a:avLst/>
          </a:prstGeom>
          <a:noFill/>
        </p:spPr>
        <p:txBody>
          <a:bodyPr wrap="square" rtlCol="0">
            <a:spAutoFit/>
          </a:bodyPr>
          <a:lstStyle/>
          <a:p>
            <a:r>
              <a:rPr lang="zh-CN" altLang="en-US" dirty="0" smtClean="0">
                <a:solidFill>
                  <a:srgbClr val="0000FF"/>
                </a:solidFill>
                <a:latin typeface="微软雅黑" panose="020B0503020204020204" pitchFamily="34" charset="-122"/>
                <a:ea typeface="微软雅黑" panose="020B0503020204020204" pitchFamily="34" charset="-122"/>
              </a:rPr>
              <a:t>期望提高的点：</a:t>
            </a:r>
            <a:endParaRPr lang="en-US" altLang="zh-CN" dirty="0" smtClean="0">
              <a:solidFill>
                <a:srgbClr val="0000FF"/>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Span selection task (</a:t>
            </a:r>
            <a:r>
              <a:rPr lang="zh-CN" altLang="en-US" b="1" dirty="0" smtClean="0">
                <a:solidFill>
                  <a:srgbClr val="0000FF"/>
                </a:solidFill>
                <a:latin typeface="微软雅黑" panose="020B0503020204020204" pitchFamily="34" charset="-122"/>
                <a:ea typeface="微软雅黑" panose="020B0503020204020204" pitchFamily="34" charset="-122"/>
              </a:rPr>
              <a:t>效果最好</a:t>
            </a:r>
            <a:r>
              <a:rPr lang="en-US" altLang="zh-CN" b="1" dirty="0" smtClean="0">
                <a:solidFill>
                  <a:srgbClr val="0000FF"/>
                </a:solidFill>
                <a:latin typeface="微软雅黑" panose="020B0503020204020204" pitchFamily="34" charset="-122"/>
                <a:ea typeface="微软雅黑" panose="020B0503020204020204" pitchFamily="34" charset="-122"/>
              </a:rPr>
              <a:t>)</a:t>
            </a:r>
          </a:p>
          <a:p>
            <a:r>
              <a:rPr lang="en-US" altLang="zh-CN" dirty="0" smtClean="0">
                <a:solidFill>
                  <a:srgbClr val="0000FF"/>
                </a:solidFill>
                <a:latin typeface="微软雅黑" panose="020B0503020204020204" pitchFamily="34" charset="-122"/>
                <a:ea typeface="微软雅黑" panose="020B0503020204020204" pitchFamily="34" charset="-122"/>
              </a:rPr>
              <a:t>Question answering</a:t>
            </a:r>
          </a:p>
          <a:p>
            <a:r>
              <a:rPr lang="en-US" altLang="zh-CN" dirty="0" err="1" smtClean="0">
                <a:solidFill>
                  <a:srgbClr val="0000FF"/>
                </a:solidFill>
                <a:latin typeface="微软雅黑" panose="020B0503020204020204" pitchFamily="34" charset="-122"/>
                <a:ea typeface="微软雅黑" panose="020B0503020204020204" pitchFamily="34" charset="-122"/>
              </a:rPr>
              <a:t>Coreference</a:t>
            </a:r>
            <a:r>
              <a:rPr lang="en-US" altLang="zh-CN" dirty="0" smtClean="0">
                <a:solidFill>
                  <a:srgbClr val="0000FF"/>
                </a:solidFill>
                <a:latin typeface="微软雅黑" panose="020B0503020204020204" pitchFamily="34" charset="-122"/>
                <a:ea typeface="微软雅黑" panose="020B0503020204020204" pitchFamily="34" charset="-122"/>
              </a:rPr>
              <a:t> resolution</a:t>
            </a:r>
          </a:p>
        </p:txBody>
      </p:sp>
    </p:spTree>
    <p:extLst>
      <p:ext uri="{BB962C8B-B14F-4D97-AF65-F5344CB8AC3E}">
        <p14:creationId xmlns:p14="http://schemas.microsoft.com/office/powerpoint/2010/main" val="4202068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0120" y="290896"/>
            <a:ext cx="11398104" cy="64633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站在巨人的肩膀上基于</a:t>
            </a:r>
            <a:r>
              <a:rPr lang="en-US" altLang="zh-CN" b="1" dirty="0" smtClean="0">
                <a:latin typeface="微软雅黑" panose="020B0503020204020204" pitchFamily="34" charset="-122"/>
                <a:ea typeface="微软雅黑" panose="020B0503020204020204" pitchFamily="34" charset="-122"/>
              </a:rPr>
              <a:t>BERT</a:t>
            </a:r>
            <a:r>
              <a:rPr lang="zh-CN" altLang="en-US" b="1" dirty="0" smtClean="0">
                <a:latin typeface="微软雅黑" panose="020B0503020204020204" pitchFamily="34" charset="-122"/>
                <a:ea typeface="微软雅黑" panose="020B0503020204020204" pitchFamily="34" charset="-122"/>
              </a:rPr>
              <a:t>的模型改进</a:t>
            </a:r>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基础</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预训练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迁移学习</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自监督</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自学习</a:t>
            </a:r>
            <a:endParaRPr lang="en-US" altLang="zh-CN" dirty="0" smtClean="0">
              <a:latin typeface="微软雅黑" panose="020B0503020204020204" pitchFamily="34" charset="-122"/>
              <a:ea typeface="微软雅黑" panose="020B0503020204020204" pitchFamily="34" charset="-122"/>
            </a:endParaRPr>
          </a:p>
        </p:txBody>
      </p:sp>
      <p:sp>
        <p:nvSpPr>
          <p:cNvPr id="3" name="矩形 2"/>
          <p:cNvSpPr/>
          <p:nvPr/>
        </p:nvSpPr>
        <p:spPr>
          <a:xfrm>
            <a:off x="0" y="6488668"/>
            <a:ext cx="6825908" cy="369332"/>
          </a:xfrm>
          <a:prstGeom prst="rect">
            <a:avLst/>
          </a:prstGeom>
        </p:spPr>
        <p:txBody>
          <a:bodyPr wrap="none">
            <a:spAutoFit/>
          </a:bodyPr>
          <a:lstStyle/>
          <a:p>
            <a:r>
              <a:rPr lang="en-US" altLang="zh-CN" b="1" i="0" dirty="0" smtClean="0">
                <a:solidFill>
                  <a:srgbClr val="1A1A1A"/>
                </a:solidFill>
                <a:effectLst/>
                <a:latin typeface="-apple-system"/>
              </a:rPr>
              <a:t>BERT</a:t>
            </a:r>
            <a:r>
              <a:rPr lang="zh-CN" altLang="en-US" b="1" i="0" dirty="0" smtClean="0">
                <a:solidFill>
                  <a:srgbClr val="1A1A1A"/>
                </a:solidFill>
                <a:effectLst/>
                <a:latin typeface="-apple-system"/>
              </a:rPr>
              <a:t>时代与后时代的</a:t>
            </a:r>
            <a:r>
              <a:rPr lang="en-US" altLang="zh-CN" b="1" i="0" dirty="0" smtClean="0">
                <a:solidFill>
                  <a:srgbClr val="1A1A1A"/>
                </a:solidFill>
                <a:effectLst/>
                <a:latin typeface="-apple-system"/>
              </a:rPr>
              <a:t>NLP(</a:t>
            </a:r>
            <a:r>
              <a:rPr lang="en-US" altLang="zh-CN" dirty="0" smtClean="0">
                <a:hlinkClick r:id="rId2"/>
              </a:rPr>
              <a:t>https://zhuanlan.zhihu.com/p/66676144</a:t>
            </a:r>
            <a:r>
              <a:rPr lang="en-US" altLang="zh-CN" b="1" i="0" dirty="0" smtClean="0">
                <a:solidFill>
                  <a:srgbClr val="1A1A1A"/>
                </a:solidFill>
                <a:effectLst/>
                <a:latin typeface="-apple-system"/>
              </a:rPr>
              <a:t>)</a:t>
            </a:r>
            <a:endParaRPr lang="en-US" altLang="zh-CN" b="1" i="0" dirty="0">
              <a:solidFill>
                <a:srgbClr val="1A1A1A"/>
              </a:solidFill>
              <a:effectLst/>
              <a:latin typeface="-apple-system"/>
            </a:endParaRPr>
          </a:p>
        </p:txBody>
      </p:sp>
      <p:pic>
        <p:nvPicPr>
          <p:cNvPr id="1026" name="Picture 2" descr="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626" y="2326948"/>
            <a:ext cx="5000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019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ic3.zhimg.com/80/v2-be2b1a37d4f3116a9bd039f496bbf7c6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790" y="124045"/>
            <a:ext cx="622935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pic1.zhimg.com/80/v2-9d8f4fa719b92a661ab3ca262a9780a0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818" y="1616727"/>
            <a:ext cx="6858000" cy="2171701"/>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2870791" y="4699591"/>
            <a:ext cx="101009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a:t>
            </a:r>
          </a:p>
        </p:txBody>
      </p:sp>
      <p:sp>
        <p:nvSpPr>
          <p:cNvPr id="5" name="椭圆 4"/>
          <p:cNvSpPr/>
          <p:nvPr/>
        </p:nvSpPr>
        <p:spPr>
          <a:xfrm>
            <a:off x="2870791" y="5318900"/>
            <a:ext cx="101009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a:t>
            </a:r>
            <a:endParaRPr lang="zh-CN" altLang="en-US" dirty="0"/>
          </a:p>
        </p:txBody>
      </p:sp>
      <p:sp>
        <p:nvSpPr>
          <p:cNvPr id="6" name="椭圆 5"/>
          <p:cNvSpPr/>
          <p:nvPr/>
        </p:nvSpPr>
        <p:spPr>
          <a:xfrm>
            <a:off x="2870790" y="5975348"/>
            <a:ext cx="101009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a:t>
            </a:r>
            <a:endParaRPr lang="zh-CN" altLang="en-US" dirty="0"/>
          </a:p>
        </p:txBody>
      </p:sp>
      <p:sp>
        <p:nvSpPr>
          <p:cNvPr id="3" name="矩形 2"/>
          <p:cNvSpPr/>
          <p:nvPr/>
        </p:nvSpPr>
        <p:spPr>
          <a:xfrm>
            <a:off x="2488017" y="4526780"/>
            <a:ext cx="1775638" cy="21717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5814" y="4596004"/>
            <a:ext cx="2030816" cy="1754326"/>
          </a:xfrm>
          <a:prstGeom prst="rect">
            <a:avLst/>
          </a:prstGeom>
          <a:noFill/>
        </p:spPr>
        <p:txBody>
          <a:bodyPr wrap="square" rtlCol="0">
            <a:spAutoFit/>
          </a:bodyPr>
          <a:lstStyle/>
          <a:p>
            <a:r>
              <a:rPr lang="zh-CN" altLang="en-US" dirty="0" smtClean="0"/>
              <a:t>新颖创新大</a:t>
            </a:r>
            <a:endParaRPr lang="en-US" altLang="zh-CN" dirty="0" smtClean="0"/>
          </a:p>
          <a:p>
            <a:r>
              <a:rPr lang="en-US" altLang="zh-CN" dirty="0" smtClean="0"/>
              <a:t>Word2vec</a:t>
            </a:r>
          </a:p>
          <a:p>
            <a:r>
              <a:rPr lang="en-US" altLang="zh-CN" dirty="0" smtClean="0"/>
              <a:t>ELMO</a:t>
            </a:r>
          </a:p>
          <a:p>
            <a:r>
              <a:rPr lang="en-US" altLang="zh-CN" dirty="0" smtClean="0"/>
              <a:t>GPT</a:t>
            </a:r>
          </a:p>
          <a:p>
            <a:r>
              <a:rPr lang="en-US" altLang="zh-CN" dirty="0" smtClean="0"/>
              <a:t>BERT</a:t>
            </a:r>
          </a:p>
          <a:p>
            <a:r>
              <a:rPr lang="en-US" altLang="zh-CN" dirty="0" smtClean="0"/>
              <a:t>XLNET</a:t>
            </a:r>
            <a:endParaRPr lang="zh-CN" altLang="en-US" dirty="0"/>
          </a:p>
        </p:txBody>
      </p:sp>
    </p:spTree>
    <p:extLst>
      <p:ext uri="{BB962C8B-B14F-4D97-AF65-F5344CB8AC3E}">
        <p14:creationId xmlns:p14="http://schemas.microsoft.com/office/powerpoint/2010/main" val="504039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439753"/>
            <a:ext cx="11398104" cy="313932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预</a:t>
            </a:r>
            <a:r>
              <a:rPr lang="zh-CN" altLang="en-US" b="1" dirty="0" smtClean="0">
                <a:latin typeface="微软雅黑" panose="020B0503020204020204" pitchFamily="34" charset="-122"/>
                <a:ea typeface="微软雅黑" panose="020B0503020204020204" pitchFamily="34" charset="-122"/>
              </a:rPr>
              <a:t>训练时的改进</a:t>
            </a:r>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改进模型结构：</a:t>
            </a:r>
            <a:r>
              <a:rPr lang="en-US" altLang="zh-CN" dirty="0" smtClean="0">
                <a:latin typeface="微软雅黑" panose="020B0503020204020204" pitchFamily="34" charset="-122"/>
                <a:ea typeface="微软雅黑" panose="020B0503020204020204" pitchFamily="34" charset="-122"/>
              </a:rPr>
              <a:t>LSTM(ELMO)</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Transformer(GPT,BERT,…..)Transformer-XL(XLNET) </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速度快提取的依赖信息长</a:t>
            </a:r>
            <a:endParaRPr lang="en-US" altLang="zh-CN" dirty="0" smtClean="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改进训练的任务</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 </a:t>
            </a:r>
          </a:p>
          <a:p>
            <a:pPr marL="285750" indent="-285750">
              <a:buFontTx/>
              <a:buChar char="-"/>
            </a:pP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传统的</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LM</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目标函数</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(ELMO,GPT,GPT2.0)</a:t>
            </a:r>
          </a:p>
          <a:p>
            <a:pPr marL="285750" indent="-285750">
              <a:buFontTx/>
              <a:buChar char="-"/>
            </a:pP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Masked </a:t>
            </a:r>
            <a:r>
              <a:rPr lang="en-US" altLang="zh-CN" dirty="0" err="1" smtClean="0">
                <a:latin typeface="微软雅黑" panose="020B0503020204020204" pitchFamily="34" charset="-122"/>
                <a:ea typeface="微软雅黑" panose="020B0503020204020204" pitchFamily="34" charset="-122"/>
                <a:sym typeface="Wingdings" panose="05000000000000000000" pitchFamily="2" charset="2"/>
              </a:rPr>
              <a:t>LM+Next</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 sentence prediction(BERT)</a:t>
            </a:r>
          </a:p>
          <a:p>
            <a:pPr marL="285750" indent="-285750">
              <a:buFontTx/>
              <a:buChar char="-"/>
            </a:pPr>
            <a:r>
              <a:rPr lang="en-US" altLang="zh-CN" dirty="0" smtClean="0">
                <a:latin typeface="微软雅黑" panose="020B0503020204020204" pitchFamily="34" charset="-122"/>
                <a:ea typeface="微软雅黑" panose="020B0503020204020204" pitchFamily="34" charset="-122"/>
              </a:rPr>
              <a:t>Permutation LM (XL-Net)</a:t>
            </a:r>
          </a:p>
          <a:p>
            <a:pPr marL="285750" indent="-285750">
              <a:buFontTx/>
              <a:buChar char="-"/>
            </a:pP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使用更好更大的数据</a:t>
            </a:r>
            <a:endParaRPr lang="en-US" altLang="zh-CN"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350873" y="4048288"/>
            <a:ext cx="1139810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融入额外的知识加入预训练过程或者精调</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07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439753"/>
            <a:ext cx="1139810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在任务数据集上不仅以任务为目标函数同时也将预训练时的目标加入</a:t>
            </a:r>
            <a:endParaRPr lang="en-US" altLang="zh-CN" b="1"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350873" y="3527293"/>
            <a:ext cx="11398104"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在精调的时候加入多任务学习的形式</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同时解决多个任务</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42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173939"/>
            <a:ext cx="11398104" cy="3970318"/>
          </a:xfrm>
          <a:prstGeom prst="rect">
            <a:avLst/>
          </a:prstGeom>
          <a:noFill/>
        </p:spPr>
        <p:txBody>
          <a:bodyPr wrap="square" rtlCol="0">
            <a:spAutoFit/>
          </a:bodyPr>
          <a:lstStyle/>
          <a:p>
            <a:r>
              <a:rPr lang="zh-CN" altLang="en-US" b="1" dirty="0" smtClean="0">
                <a:solidFill>
                  <a:srgbClr val="0000FF"/>
                </a:solidFill>
                <a:latin typeface="微软雅黑" panose="020B0503020204020204" pitchFamily="34" charset="-122"/>
                <a:ea typeface="微软雅黑" panose="020B0503020204020204" pitchFamily="34" charset="-122"/>
              </a:rPr>
              <a:t>新的任务</a:t>
            </a:r>
            <a:r>
              <a:rPr lang="en-US" altLang="zh-CN" b="1" dirty="0" smtClean="0">
                <a:solidFill>
                  <a:srgbClr val="0000FF"/>
                </a:solidFill>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很多</a:t>
            </a:r>
            <a:r>
              <a:rPr lang="en-US" altLang="zh-CN" b="1" dirty="0" smtClean="0">
                <a:solidFill>
                  <a:srgbClr val="0000FF"/>
                </a:solidFill>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针对生成式或者更好的学习</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训练方式</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数据量</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融入知识</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Mask</a:t>
            </a:r>
            <a:r>
              <a:rPr lang="zh-CN" altLang="en-US" b="1" dirty="0" smtClean="0">
                <a:solidFill>
                  <a:srgbClr val="0000FF"/>
                </a:solidFill>
                <a:latin typeface="微软雅黑" panose="020B0503020204020204" pitchFamily="34" charset="-122"/>
                <a:ea typeface="微软雅黑" panose="020B0503020204020204" pitchFamily="34" charset="-122"/>
              </a:rPr>
              <a:t>策略</a:t>
            </a:r>
            <a:endParaRPr lang="en-US" altLang="zh-CN" b="1" dirty="0" smtClean="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4961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50873" y="173939"/>
            <a:ext cx="11398104" cy="5909310"/>
          </a:xfrm>
          <a:prstGeom prst="rect">
            <a:avLst/>
          </a:prstGeom>
          <a:noFill/>
        </p:spPr>
        <p:txBody>
          <a:bodyPr wrap="square" rtlCol="0">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COVE,CVT,ELMO,</a:t>
            </a:r>
            <a:r>
              <a:rPr lang="en-US" altLang="zh-CN" b="1" dirty="0">
                <a:solidFill>
                  <a:srgbClr val="0000FF"/>
                </a:solidFill>
              </a:rPr>
              <a:t> </a:t>
            </a:r>
            <a:r>
              <a:rPr lang="en-US" altLang="zh-CN" b="1" dirty="0" err="1">
                <a:solidFill>
                  <a:srgbClr val="0000FF"/>
                </a:solidFill>
              </a:rPr>
              <a:t>ULMFiT</a:t>
            </a:r>
            <a:r>
              <a:rPr lang="en-US" altLang="zh-CN" b="1" dirty="0">
                <a:solidFill>
                  <a:srgbClr val="0000FF"/>
                </a:solidFill>
              </a:rPr>
              <a:t> &amp; </a:t>
            </a:r>
            <a:r>
              <a:rPr lang="en-US" altLang="zh-CN" b="1" dirty="0" smtClean="0">
                <a:solidFill>
                  <a:srgbClr val="0000FF"/>
                </a:solidFill>
              </a:rPr>
              <a:t>SiATL</a:t>
            </a:r>
            <a:r>
              <a:rPr lang="en-US" altLang="zh-CN" b="1" dirty="0" smtClean="0">
                <a:solidFill>
                  <a:srgbClr val="0000FF"/>
                </a:solidFill>
                <a:latin typeface="微软雅黑" panose="020B0503020204020204" pitchFamily="34" charset="-122"/>
                <a:ea typeface="微软雅黑" panose="020B0503020204020204" pitchFamily="34" charset="-122"/>
              </a:rPr>
              <a:t>,GPT1.0,GPT2.0,BERT,</a:t>
            </a:r>
            <a:r>
              <a:rPr lang="en-US" altLang="zh-CN" b="1" dirty="0" smtClean="0">
                <a:solidFill>
                  <a:srgbClr val="0000FF"/>
                </a:solidFill>
              </a:rPr>
              <a:t>XL-NET</a:t>
            </a:r>
          </a:p>
          <a:p>
            <a:endParaRPr lang="en-US" altLang="zh-CN" b="1" dirty="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生成式任务</a:t>
            </a:r>
            <a:endParaRPr lang="en-US" altLang="zh-CN" b="1" dirty="0">
              <a:solidFill>
                <a:srgbClr val="0000FF"/>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MASS</a:t>
            </a:r>
            <a:r>
              <a:rPr lang="zh-CN" altLang="en-US" b="1" dirty="0" smtClean="0">
                <a:solidFill>
                  <a:srgbClr val="0000FF"/>
                </a:solidFill>
                <a:latin typeface="微软雅黑" panose="020B0503020204020204" pitchFamily="34" charset="-122"/>
                <a:ea typeface="微软雅黑" panose="020B0503020204020204" pitchFamily="34" charset="-122"/>
              </a:rPr>
              <a:t>：</a:t>
            </a:r>
            <a:r>
              <a:rPr lang="en-US" altLang="zh-CN" b="1" dirty="0" smtClean="0">
                <a:solidFill>
                  <a:srgbClr val="0000FF"/>
                </a:solidFill>
                <a:latin typeface="微软雅黑" panose="020B0503020204020204" pitchFamily="34" charset="-122"/>
                <a:ea typeface="微软雅黑" panose="020B0503020204020204" pitchFamily="34" charset="-122"/>
              </a:rPr>
              <a:t>Seq2Seq</a:t>
            </a:r>
            <a:r>
              <a:rPr lang="zh-CN" altLang="en-US" b="1" dirty="0" smtClean="0">
                <a:solidFill>
                  <a:srgbClr val="0000FF"/>
                </a:solidFill>
                <a:latin typeface="微软雅黑" panose="020B0503020204020204" pitchFamily="34" charset="-122"/>
                <a:ea typeface="微软雅黑" panose="020B0503020204020204" pitchFamily="34" charset="-122"/>
              </a:rPr>
              <a:t>的 方式</a:t>
            </a:r>
            <a:r>
              <a:rPr lang="en-US" altLang="zh-CN" b="1" dirty="0" smtClean="0">
                <a:solidFill>
                  <a:srgbClr val="0000FF"/>
                </a:solidFill>
                <a:latin typeface="微软雅黑" panose="020B0503020204020204" pitchFamily="34" charset="-122"/>
                <a:ea typeface="微软雅黑" panose="020B0503020204020204" pitchFamily="34" charset="-122"/>
              </a:rPr>
              <a:t>, </a:t>
            </a:r>
            <a:r>
              <a:rPr lang="zh-CN" altLang="en-US" b="1" dirty="0" smtClean="0">
                <a:solidFill>
                  <a:srgbClr val="0000FF"/>
                </a:solidFill>
                <a:latin typeface="微软雅黑" panose="020B0503020204020204" pitchFamily="34" charset="-122"/>
                <a:ea typeface="微软雅黑" panose="020B0503020204020204" pitchFamily="34" charset="-122"/>
              </a:rPr>
              <a:t>可以用来做</a:t>
            </a:r>
            <a:r>
              <a:rPr lang="en-US" altLang="zh-CN" b="1" dirty="0" smtClean="0">
                <a:solidFill>
                  <a:srgbClr val="0000FF"/>
                </a:solidFill>
                <a:latin typeface="微软雅黑" panose="020B0503020204020204" pitchFamily="34" charset="-122"/>
                <a:ea typeface="微软雅黑" panose="020B0503020204020204" pitchFamily="34" charset="-122"/>
              </a:rPr>
              <a:t>NLG</a:t>
            </a:r>
            <a:r>
              <a:rPr lang="zh-CN" altLang="en-US" b="1" dirty="0" smtClean="0">
                <a:solidFill>
                  <a:srgbClr val="0000FF"/>
                </a:solidFill>
                <a:latin typeface="微软雅黑" panose="020B0503020204020204" pitchFamily="34" charset="-122"/>
                <a:ea typeface="微软雅黑" panose="020B0503020204020204" pitchFamily="34" charset="-122"/>
              </a:rPr>
              <a:t>任务</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b="1" dirty="0" smtClean="0">
                <a:solidFill>
                  <a:srgbClr val="0000FF"/>
                </a:solidFill>
                <a:latin typeface="微软雅黑" panose="020B0503020204020204" pitchFamily="34" charset="-122"/>
                <a:ea typeface="微软雅黑" panose="020B0503020204020204" pitchFamily="34" charset="-122"/>
              </a:rPr>
              <a:t>UNILM</a:t>
            </a:r>
            <a:r>
              <a:rPr lang="zh-CN" altLang="en-US" b="1" dirty="0" smtClean="0">
                <a:solidFill>
                  <a:srgbClr val="0000FF"/>
                </a:solidFill>
                <a:latin typeface="微软雅黑" panose="020B0503020204020204" pitchFamily="34" charset="-122"/>
                <a:ea typeface="微软雅黑" panose="020B0503020204020204" pitchFamily="34" charset="-122"/>
              </a:rPr>
              <a:t>：多个预训练任务</a:t>
            </a:r>
            <a:r>
              <a:rPr lang="en-US" altLang="zh-CN" b="1" dirty="0" smtClean="0">
                <a:solidFill>
                  <a:srgbClr val="0000FF"/>
                </a:solidFill>
                <a:latin typeface="微软雅黑" panose="020B0503020204020204" pitchFamily="34" charset="-122"/>
                <a:ea typeface="微软雅黑" panose="020B0503020204020204" pitchFamily="34" charset="-122"/>
              </a:rPr>
              <a:t>(R-L,L-R,Bi,Seq2Seq)</a:t>
            </a:r>
            <a:r>
              <a:rPr lang="zh-CN" altLang="en-US" b="1" dirty="0" smtClean="0">
                <a:solidFill>
                  <a:srgbClr val="0000FF"/>
                </a:solidFill>
                <a:latin typeface="微软雅黑" panose="020B0503020204020204" pitchFamily="34" charset="-122"/>
                <a:ea typeface="微软雅黑" panose="020B0503020204020204" pitchFamily="34" charset="-122"/>
              </a:rPr>
              <a:t>，可以用来作</a:t>
            </a:r>
            <a:r>
              <a:rPr lang="en-US" altLang="zh-CN" b="1" dirty="0" smtClean="0">
                <a:solidFill>
                  <a:srgbClr val="0000FF"/>
                </a:solidFill>
                <a:latin typeface="微软雅黑" panose="020B0503020204020204" pitchFamily="34" charset="-122"/>
                <a:ea typeface="微软雅黑" panose="020B0503020204020204" pitchFamily="34" charset="-122"/>
              </a:rPr>
              <a:t>NLU,NLG</a:t>
            </a:r>
          </a:p>
          <a:p>
            <a:r>
              <a:rPr lang="en-US" altLang="zh-CN" b="1" dirty="0" smtClean="0">
                <a:solidFill>
                  <a:srgbClr val="0000FF"/>
                </a:solidFill>
                <a:latin typeface="微软雅黑" panose="020B0503020204020204" pitchFamily="34" charset="-122"/>
                <a:ea typeface="微软雅黑" panose="020B0503020204020204" pitchFamily="34" charset="-122"/>
              </a:rPr>
              <a:t>ERNIE2.0  </a:t>
            </a:r>
            <a:r>
              <a:rPr lang="en-US" altLang="zh-CN" b="1" dirty="0" err="1" smtClean="0">
                <a:solidFill>
                  <a:srgbClr val="0000FF"/>
                </a:solidFill>
                <a:latin typeface="微软雅黑" panose="020B0503020204020204" pitchFamily="34" charset="-122"/>
                <a:ea typeface="微软雅黑" panose="020B0503020204020204" pitchFamily="34" charset="-122"/>
              </a:rPr>
              <a:t>StructBERT</a:t>
            </a:r>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endParaRPr>
          </a:p>
          <a:p>
            <a:r>
              <a:rPr lang="zh-CN" altLang="en-US" b="1" dirty="0" smtClean="0">
                <a:solidFill>
                  <a:srgbClr val="0000FF"/>
                </a:solidFill>
              </a:rPr>
              <a:t>多任务</a:t>
            </a:r>
            <a:endParaRPr lang="en-US" altLang="zh-CN" b="1" dirty="0" smtClean="0">
              <a:solidFill>
                <a:srgbClr val="0000FF"/>
              </a:solidFill>
            </a:endParaRPr>
          </a:p>
          <a:p>
            <a:r>
              <a:rPr lang="en-US" altLang="zh-CN" b="1" dirty="0" smtClean="0">
                <a:solidFill>
                  <a:srgbClr val="0000FF"/>
                </a:solidFill>
              </a:rPr>
              <a:t>MTDNN: </a:t>
            </a:r>
            <a:r>
              <a:rPr lang="zh-CN" altLang="en-US" b="1" dirty="0" smtClean="0">
                <a:solidFill>
                  <a:srgbClr val="0000FF"/>
                </a:solidFill>
              </a:rPr>
              <a:t>处理下游任务微调时使用多任务微调的方式</a:t>
            </a:r>
            <a:endParaRPr lang="en-US" altLang="zh-CN" b="1" dirty="0" smtClean="0">
              <a:solidFill>
                <a:srgbClr val="0000FF"/>
              </a:solidFill>
            </a:endParaRPr>
          </a:p>
          <a:p>
            <a:r>
              <a:rPr lang="en-US" altLang="zh-CN" b="1" dirty="0" smtClean="0">
                <a:solidFill>
                  <a:srgbClr val="0000FF"/>
                </a:solidFill>
              </a:rPr>
              <a:t>ERNIE 2.0 : </a:t>
            </a:r>
            <a:r>
              <a:rPr lang="zh-CN" altLang="en-US" b="1" dirty="0" smtClean="0">
                <a:solidFill>
                  <a:srgbClr val="0000FF"/>
                </a:solidFill>
              </a:rPr>
              <a:t>在预训练的时候就采用多任务的学习的方式</a:t>
            </a:r>
            <a:r>
              <a:rPr lang="en-US" altLang="zh-CN" b="1" dirty="0" smtClean="0">
                <a:solidFill>
                  <a:srgbClr val="0000FF"/>
                </a:solidFill>
              </a:rPr>
              <a:t>,</a:t>
            </a:r>
            <a:r>
              <a:rPr lang="zh-CN" altLang="en-US" b="1" dirty="0" smtClean="0">
                <a:solidFill>
                  <a:srgbClr val="0000FF"/>
                </a:solidFill>
              </a:rPr>
              <a:t>人为的构建了一些训练语料</a:t>
            </a:r>
            <a:endParaRPr lang="en-US" altLang="zh-CN" b="1" dirty="0" smtClean="0">
              <a:solidFill>
                <a:srgbClr val="0000FF"/>
              </a:solidFill>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融合知识</a:t>
            </a:r>
            <a:endParaRPr lang="en-US" altLang="zh-CN" b="1" dirty="0">
              <a:solidFill>
                <a:srgbClr val="0000FF"/>
              </a:solidFill>
              <a:latin typeface="微软雅黑" panose="020B0503020204020204" pitchFamily="34" charset="-122"/>
              <a:ea typeface="微软雅黑" panose="020B0503020204020204" pitchFamily="34" charset="-122"/>
            </a:endParaRPr>
          </a:p>
          <a:p>
            <a:r>
              <a:rPr lang="en-US" altLang="zh-CN" b="1" dirty="0">
                <a:solidFill>
                  <a:srgbClr val="0000FF"/>
                </a:solidFill>
              </a:rPr>
              <a:t>ERNIE </a:t>
            </a:r>
            <a:r>
              <a:rPr lang="en-US" altLang="zh-CN" b="1" dirty="0" smtClean="0">
                <a:solidFill>
                  <a:srgbClr val="0000FF"/>
                </a:solidFill>
              </a:rPr>
              <a:t>1.0 </a:t>
            </a:r>
            <a:r>
              <a:rPr lang="zh-CN" altLang="en-US" b="1" dirty="0" smtClean="0">
                <a:solidFill>
                  <a:srgbClr val="0000FF"/>
                </a:solidFill>
              </a:rPr>
              <a:t>标记命名实体</a:t>
            </a:r>
            <a:endParaRPr lang="en-US" altLang="zh-CN" b="1" dirty="0" smtClean="0">
              <a:solidFill>
                <a:srgbClr val="0000FF"/>
              </a:solidFill>
            </a:endParaRPr>
          </a:p>
          <a:p>
            <a:r>
              <a:rPr lang="en-US" altLang="zh-CN" b="1" dirty="0" smtClean="0">
                <a:solidFill>
                  <a:srgbClr val="0000FF"/>
                </a:solidFill>
              </a:rPr>
              <a:t>ERNIE</a:t>
            </a:r>
            <a:r>
              <a:rPr lang="zh-CN" altLang="en-US" b="1" dirty="0">
                <a:solidFill>
                  <a:srgbClr val="0000FF"/>
                </a:solidFill>
              </a:rPr>
              <a:t> </a:t>
            </a:r>
            <a:r>
              <a:rPr lang="en-US" altLang="zh-CN" b="1" dirty="0" smtClean="0">
                <a:solidFill>
                  <a:srgbClr val="0000FF"/>
                </a:solidFill>
              </a:rPr>
              <a:t>knowledge embedding</a:t>
            </a:r>
            <a:endParaRPr lang="en-US" altLang="zh-CN" b="1" dirty="0">
              <a:solidFill>
                <a:srgbClr val="0000FF"/>
              </a:solidFill>
              <a:latin typeface="微软雅黑" panose="020B0503020204020204" pitchFamily="34" charset="-122"/>
              <a:ea typeface="微软雅黑" panose="020B0503020204020204" pitchFamily="34" charset="-122"/>
            </a:endParaRP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改变</a:t>
            </a:r>
            <a:r>
              <a:rPr lang="en-US" altLang="zh-CN" b="1" dirty="0" smtClean="0">
                <a:solidFill>
                  <a:srgbClr val="0000FF"/>
                </a:solidFill>
                <a:latin typeface="微软雅黑" panose="020B0503020204020204" pitchFamily="34" charset="-122"/>
                <a:ea typeface="微软雅黑" panose="020B0503020204020204" pitchFamily="34" charset="-122"/>
              </a:rPr>
              <a:t>mask</a:t>
            </a:r>
            <a:r>
              <a:rPr lang="zh-CN" altLang="en-US" b="1" dirty="0" smtClean="0">
                <a:solidFill>
                  <a:srgbClr val="0000FF"/>
                </a:solidFill>
                <a:latin typeface="微软雅黑" panose="020B0503020204020204" pitchFamily="34" charset="-122"/>
                <a:ea typeface="微软雅黑" panose="020B0503020204020204" pitchFamily="34" charset="-122"/>
              </a:rPr>
              <a:t>策略</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b="1" dirty="0" err="1">
                <a:solidFill>
                  <a:srgbClr val="0000FF"/>
                </a:solidFill>
                <a:latin typeface="微软雅黑" panose="020B0503020204020204" pitchFamily="34" charset="-122"/>
                <a:ea typeface="微软雅黑" panose="020B0503020204020204" pitchFamily="34" charset="-122"/>
              </a:rPr>
              <a:t>S</a:t>
            </a:r>
            <a:r>
              <a:rPr lang="en-US" altLang="zh-CN" b="1" dirty="0" err="1" smtClean="0">
                <a:solidFill>
                  <a:srgbClr val="0000FF"/>
                </a:solidFill>
                <a:latin typeface="微软雅黑" panose="020B0503020204020204" pitchFamily="34" charset="-122"/>
                <a:ea typeface="微软雅黑" panose="020B0503020204020204" pitchFamily="34" charset="-122"/>
              </a:rPr>
              <a:t>panBERT</a:t>
            </a:r>
            <a:r>
              <a:rPr lang="en-US" altLang="zh-CN" b="1" dirty="0" smtClean="0">
                <a:solidFill>
                  <a:srgbClr val="0000FF"/>
                </a:solidFill>
                <a:latin typeface="微软雅黑" panose="020B0503020204020204" pitchFamily="34" charset="-122"/>
                <a:ea typeface="微软雅黑" panose="020B0503020204020204" pitchFamily="34" charset="-122"/>
              </a:rPr>
              <a:t>  </a:t>
            </a:r>
            <a:r>
              <a:rPr lang="en-US" altLang="zh-CN" b="1" dirty="0" err="1" smtClean="0">
                <a:solidFill>
                  <a:srgbClr val="0000FF"/>
                </a:solidFill>
                <a:latin typeface="微软雅黑" panose="020B0503020204020204" pitchFamily="34" charset="-122"/>
                <a:ea typeface="微软雅黑" panose="020B0503020204020204" pitchFamily="34" charset="-122"/>
              </a:rPr>
              <a:t>RoBERT</a:t>
            </a:r>
            <a:r>
              <a:rPr lang="en-US" altLang="zh-CN" b="1" dirty="0" smtClean="0">
                <a:solidFill>
                  <a:srgbClr val="0000FF"/>
                </a:solidFill>
                <a:latin typeface="微软雅黑" panose="020B0503020204020204" pitchFamily="34" charset="-122"/>
                <a:ea typeface="微软雅黑" panose="020B0503020204020204" pitchFamily="34" charset="-122"/>
              </a:rPr>
              <a:t> ERNIE1.0</a:t>
            </a:r>
          </a:p>
          <a:p>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zh-CN" altLang="en-US" b="1" dirty="0" smtClean="0">
                <a:solidFill>
                  <a:srgbClr val="0000FF"/>
                </a:solidFill>
                <a:latin typeface="微软雅黑" panose="020B0503020204020204" pitchFamily="34" charset="-122"/>
                <a:ea typeface="微软雅黑" panose="020B0503020204020204" pitchFamily="34" charset="-122"/>
              </a:rPr>
              <a:t>数据量，</a:t>
            </a:r>
            <a:r>
              <a:rPr lang="en-US" altLang="zh-CN" b="1" dirty="0" smtClean="0">
                <a:solidFill>
                  <a:srgbClr val="0000FF"/>
                </a:solidFill>
                <a:latin typeface="微软雅黑" panose="020B0503020204020204" pitchFamily="34" charset="-122"/>
                <a:ea typeface="微软雅黑" panose="020B0503020204020204" pitchFamily="34" charset="-122"/>
              </a:rPr>
              <a:t>BERT</a:t>
            </a:r>
            <a:r>
              <a:rPr lang="zh-CN" altLang="en-US" b="1" dirty="0" smtClean="0">
                <a:solidFill>
                  <a:srgbClr val="0000FF"/>
                </a:solidFill>
                <a:latin typeface="微软雅黑" panose="020B0503020204020204" pitchFamily="34" charset="-122"/>
                <a:ea typeface="微软雅黑" panose="020B0503020204020204" pitchFamily="34" charset="-122"/>
              </a:rPr>
              <a:t>训练的方法</a:t>
            </a:r>
            <a:endParaRPr lang="en-US" altLang="zh-CN" b="1" dirty="0">
              <a:solidFill>
                <a:srgbClr val="0000FF"/>
              </a:solidFill>
              <a:latin typeface="微软雅黑" panose="020B0503020204020204" pitchFamily="34" charset="-122"/>
              <a:ea typeface="微软雅黑" panose="020B0503020204020204" pitchFamily="34" charset="-122"/>
            </a:endParaRPr>
          </a:p>
          <a:p>
            <a:r>
              <a:rPr lang="en-US" altLang="zh-CN" b="1" dirty="0" err="1" smtClean="0">
                <a:solidFill>
                  <a:srgbClr val="0000FF"/>
                </a:solidFill>
                <a:latin typeface="微软雅黑" panose="020B0503020204020204" pitchFamily="34" charset="-122"/>
                <a:ea typeface="微软雅黑" panose="020B0503020204020204" pitchFamily="34" charset="-122"/>
              </a:rPr>
              <a:t>RoBERT</a:t>
            </a:r>
            <a:r>
              <a:rPr lang="en-US" altLang="zh-CN" b="1" dirty="0" smtClean="0">
                <a:solidFill>
                  <a:srgbClr val="0000FF"/>
                </a:solidFill>
              </a:rPr>
              <a:t> </a:t>
            </a:r>
            <a:r>
              <a:rPr lang="zh-CN" altLang="en-US" b="1" dirty="0" smtClean="0">
                <a:solidFill>
                  <a:srgbClr val="0000FF"/>
                </a:solidFill>
              </a:rPr>
              <a:t>总量更大</a:t>
            </a:r>
            <a:r>
              <a:rPr lang="en-US" altLang="zh-CN" b="1" dirty="0" smtClean="0">
                <a:solidFill>
                  <a:srgbClr val="0000FF"/>
                </a:solidFill>
              </a:rPr>
              <a:t>batch</a:t>
            </a:r>
            <a:r>
              <a:rPr lang="zh-CN" altLang="en-US" b="1" dirty="0" smtClean="0">
                <a:solidFill>
                  <a:srgbClr val="0000FF"/>
                </a:solidFill>
              </a:rPr>
              <a:t>更大序列更长</a:t>
            </a:r>
            <a:r>
              <a:rPr lang="en-US" altLang="zh-CN" b="1" dirty="0" smtClean="0">
                <a:solidFill>
                  <a:srgbClr val="0000FF"/>
                </a:solidFill>
              </a:rPr>
              <a:t>, </a:t>
            </a:r>
            <a:r>
              <a:rPr lang="zh-CN" altLang="en-US" b="1" dirty="0" smtClean="0">
                <a:solidFill>
                  <a:srgbClr val="0000FF"/>
                </a:solidFill>
              </a:rPr>
              <a:t>去掉一个句子的预测方法，动态标记</a:t>
            </a:r>
            <a:r>
              <a:rPr lang="en-US" altLang="zh-CN" b="1" dirty="0" smtClean="0">
                <a:solidFill>
                  <a:srgbClr val="0000FF"/>
                </a:solidFill>
              </a:rPr>
              <a:t>mask(</a:t>
            </a:r>
            <a:r>
              <a:rPr lang="zh-CN" altLang="en-US" b="1" dirty="0" smtClean="0">
                <a:solidFill>
                  <a:srgbClr val="0000FF"/>
                </a:solidFill>
              </a:rPr>
              <a:t>实现方式</a:t>
            </a:r>
            <a:r>
              <a:rPr lang="en-US" altLang="zh-CN" b="1" dirty="0" smtClean="0">
                <a:solidFill>
                  <a:srgbClr val="0000FF"/>
                </a:solidFill>
              </a:rPr>
              <a:t>)</a:t>
            </a:r>
            <a:r>
              <a:rPr lang="zh-CN" altLang="en-US" b="1" dirty="0">
                <a:solidFill>
                  <a:srgbClr val="0000FF"/>
                </a:solidFill>
              </a:rPr>
              <a:t>验证了预训练数据的核心</a:t>
            </a:r>
            <a:r>
              <a:rPr lang="zh-CN" altLang="en-US" b="1" dirty="0" smtClean="0">
                <a:solidFill>
                  <a:srgbClr val="0000FF"/>
                </a:solidFill>
              </a:rPr>
              <a:t>作用而</a:t>
            </a:r>
            <a:r>
              <a:rPr lang="zh-CN" altLang="en-US" b="1" dirty="0">
                <a:solidFill>
                  <a:srgbClr val="0000FF"/>
                </a:solidFill>
              </a:rPr>
              <a:t>对模型的结构和训练任务的精心设计好像没有那么重要</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2329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104" y="105595"/>
            <a:ext cx="4022653" cy="707886"/>
          </a:xfrm>
          <a:prstGeom prst="rect">
            <a:avLst/>
          </a:prstGeom>
          <a:noFill/>
        </p:spPr>
        <p:txBody>
          <a:bodyPr wrap="square" rtlCol="0">
            <a:spAutoFit/>
          </a:bodyPr>
          <a:lstStyle/>
          <a:p>
            <a:r>
              <a:rPr lang="en-US" altLang="zh-CN" sz="4000" b="1" dirty="0" smtClean="0">
                <a:solidFill>
                  <a:srgbClr val="FF0000"/>
                </a:solidFill>
                <a:latin typeface="微软雅黑" panose="020B0503020204020204" pitchFamily="34" charset="-122"/>
                <a:ea typeface="微软雅黑" panose="020B0503020204020204" pitchFamily="34" charset="-122"/>
              </a:rPr>
              <a:t>Transformer</a:t>
            </a:r>
            <a:endParaRPr lang="zh-CN" altLang="en-US" sz="4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2153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1476</Words>
  <Application>Microsoft Office PowerPoint</Application>
  <PresentationFormat>宽屏</PresentationFormat>
  <Paragraphs>202</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-apple-system</vt: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 Yuan</dc:creator>
  <cp:lastModifiedBy>xiaojkql</cp:lastModifiedBy>
  <cp:revision>125</cp:revision>
  <dcterms:created xsi:type="dcterms:W3CDTF">2019-08-25T07:39:49Z</dcterms:created>
  <dcterms:modified xsi:type="dcterms:W3CDTF">2019-09-16T13:56:00Z</dcterms:modified>
</cp:coreProperties>
</file>