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7742-A487-4BFC-A00A-8949C54BB9B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CE9C-A66F-4074-8D52-26348917E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5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7742-A487-4BFC-A00A-8949C54BB9B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CE9C-A66F-4074-8D52-26348917E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39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7742-A487-4BFC-A00A-8949C54BB9B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CE9C-A66F-4074-8D52-26348917E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86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7742-A487-4BFC-A00A-8949C54BB9B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CE9C-A66F-4074-8D52-26348917E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92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7742-A487-4BFC-A00A-8949C54BB9B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CE9C-A66F-4074-8D52-26348917E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1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7742-A487-4BFC-A00A-8949C54BB9B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CE9C-A66F-4074-8D52-26348917E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91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7742-A487-4BFC-A00A-8949C54BB9B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CE9C-A66F-4074-8D52-26348917E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6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0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7742-A487-4BFC-A00A-8949C54BB9B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CE9C-A66F-4074-8D52-26348917E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68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7742-A487-4BFC-A00A-8949C54BB9B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CE9C-A66F-4074-8D52-26348917E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16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7742-A487-4BFC-A00A-8949C54BB9B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CE9C-A66F-4074-8D52-26348917E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45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7742-A487-4BFC-A00A-8949C54BB9B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CE9C-A66F-4074-8D52-26348917E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D7742-A487-4BFC-A00A-8949C54BB9B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7CE9C-A66F-4074-8D52-26348917E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99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552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HMM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093371" y="92541"/>
            <a:ext cx="8231373" cy="2406502"/>
            <a:chOff x="2093371" y="92541"/>
            <a:chExt cx="8231373" cy="2406502"/>
          </a:xfrm>
        </p:grpSpPr>
        <p:sp>
          <p:nvSpPr>
            <p:cNvPr id="3" name="椭圆 2"/>
            <p:cNvSpPr/>
            <p:nvPr/>
          </p:nvSpPr>
          <p:spPr>
            <a:xfrm>
              <a:off x="2093372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093371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接箭头连接符 5"/>
            <p:cNvCxnSpPr>
              <a:stCxn id="3" idx="4"/>
              <a:endCxn id="4" idx="0"/>
            </p:cNvCxnSpPr>
            <p:nvPr/>
          </p:nvCxnSpPr>
          <p:spPr>
            <a:xfrm flipH="1">
              <a:off x="2407032" y="719862"/>
              <a:ext cx="1" cy="115186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3994385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94384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9" idx="4"/>
              <a:endCxn id="10" idx="0"/>
            </p:cNvCxnSpPr>
            <p:nvPr/>
          </p:nvCxnSpPr>
          <p:spPr>
            <a:xfrm flipH="1">
              <a:off x="4308045" y="719862"/>
              <a:ext cx="1" cy="115186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5895398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895397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箭头连接符 14"/>
            <p:cNvCxnSpPr>
              <a:stCxn id="13" idx="4"/>
              <a:endCxn id="14" idx="0"/>
            </p:cNvCxnSpPr>
            <p:nvPr/>
          </p:nvCxnSpPr>
          <p:spPr>
            <a:xfrm flipH="1">
              <a:off x="6209058" y="719862"/>
              <a:ext cx="1" cy="115186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7796411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96410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箭头连接符 18"/>
            <p:cNvCxnSpPr>
              <a:stCxn id="17" idx="4"/>
              <a:endCxn id="18" idx="0"/>
            </p:cNvCxnSpPr>
            <p:nvPr/>
          </p:nvCxnSpPr>
          <p:spPr>
            <a:xfrm flipH="1">
              <a:off x="8110071" y="719862"/>
              <a:ext cx="1" cy="115186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9697423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697422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21" idx="4"/>
              <a:endCxn id="22" idx="0"/>
            </p:cNvCxnSpPr>
            <p:nvPr/>
          </p:nvCxnSpPr>
          <p:spPr>
            <a:xfrm flipH="1">
              <a:off x="10011083" y="719862"/>
              <a:ext cx="1" cy="115186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2720693" y="406202"/>
              <a:ext cx="127369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621706" y="406202"/>
              <a:ext cx="127369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6522719" y="406202"/>
              <a:ext cx="127369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8423731" y="406201"/>
              <a:ext cx="127369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776177" y="2714868"/>
            <a:ext cx="7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570381"/>
              </p:ext>
            </p:extLst>
          </p:nvPr>
        </p:nvGraphicFramePr>
        <p:xfrm>
          <a:off x="1620002" y="2602565"/>
          <a:ext cx="9561282" cy="677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" name="Equation" r:id="rId3" imgW="4838400" imgH="342720" progId="Equation.DSMT4">
                  <p:embed/>
                </p:oleObj>
              </mc:Choice>
              <mc:Fallback>
                <p:oleObj name="Equation" r:id="rId3" imgW="48384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0002" y="2602565"/>
                        <a:ext cx="9561282" cy="677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951375"/>
              </p:ext>
            </p:extLst>
          </p:nvPr>
        </p:nvGraphicFramePr>
        <p:xfrm>
          <a:off x="1620002" y="3299533"/>
          <a:ext cx="3061452" cy="765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" name="Equation" r:id="rId5" imgW="1726920" imgH="431640" progId="Equation.DSMT4">
                  <p:embed/>
                </p:oleObj>
              </mc:Choice>
              <mc:Fallback>
                <p:oleObj name="Equation" r:id="rId5" imgW="1726920" imgH="431640" progId="Equation.DSMT4">
                  <p:embed/>
                  <p:pic>
                    <p:nvPicPr>
                      <p:cNvPr id="32" name="对象 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0002" y="3299533"/>
                        <a:ext cx="3061452" cy="765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38100" y="3467370"/>
            <a:ext cx="1552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马尔科夫性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116151"/>
              </p:ext>
            </p:extLst>
          </p:nvPr>
        </p:nvGraphicFramePr>
        <p:xfrm>
          <a:off x="1620002" y="4130988"/>
          <a:ext cx="8829990" cy="1659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" name="Equation" r:id="rId7" imgW="5067000" imgH="952200" progId="Equation.DSMT4">
                  <p:embed/>
                </p:oleObj>
              </mc:Choice>
              <mc:Fallback>
                <p:oleObj name="Equation" r:id="rId7" imgW="5067000" imgH="952200" progId="Equation.DSMT4">
                  <p:embed/>
                  <p:pic>
                    <p:nvPicPr>
                      <p:cNvPr id="32" name="对象 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20002" y="4130988"/>
                        <a:ext cx="8829990" cy="1659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401527" y="6086445"/>
            <a:ext cx="82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796581"/>
              </p:ext>
            </p:extLst>
          </p:nvPr>
        </p:nvGraphicFramePr>
        <p:xfrm>
          <a:off x="1163638" y="5861050"/>
          <a:ext cx="86344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" name="Equation" r:id="rId9" imgW="4368600" imgH="431640" progId="Equation.DSMT4">
                  <p:embed/>
                </p:oleObj>
              </mc:Choice>
              <mc:Fallback>
                <p:oleObj name="Equation" r:id="rId9" imgW="4368600" imgH="431640" progId="Equation.DSMT4">
                  <p:embed/>
                  <p:pic>
                    <p:nvPicPr>
                      <p:cNvPr id="37" name="对象 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63638" y="5861050"/>
                        <a:ext cx="8634412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9798050" y="5841252"/>
            <a:ext cx="2650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发射概率，状态转移概率是自然而然推出来的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3044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552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93371" y="92541"/>
            <a:ext cx="8231373" cy="2406502"/>
            <a:chOff x="2093371" y="92541"/>
            <a:chExt cx="8231373" cy="2406502"/>
          </a:xfrm>
        </p:grpSpPr>
        <p:sp>
          <p:nvSpPr>
            <p:cNvPr id="3" name="椭圆 2"/>
            <p:cNvSpPr/>
            <p:nvPr/>
          </p:nvSpPr>
          <p:spPr>
            <a:xfrm>
              <a:off x="2093372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093371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接箭头连接符 5"/>
            <p:cNvCxnSpPr>
              <a:stCxn id="3" idx="4"/>
              <a:endCxn id="4" idx="0"/>
            </p:cNvCxnSpPr>
            <p:nvPr/>
          </p:nvCxnSpPr>
          <p:spPr>
            <a:xfrm flipH="1">
              <a:off x="2407032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3994385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94384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9" idx="4"/>
              <a:endCxn id="10" idx="0"/>
            </p:cNvCxnSpPr>
            <p:nvPr/>
          </p:nvCxnSpPr>
          <p:spPr>
            <a:xfrm flipH="1">
              <a:off x="4308045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5895398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895397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箭头连接符 14"/>
            <p:cNvCxnSpPr>
              <a:stCxn id="13" idx="4"/>
              <a:endCxn id="14" idx="0"/>
            </p:cNvCxnSpPr>
            <p:nvPr/>
          </p:nvCxnSpPr>
          <p:spPr>
            <a:xfrm flipH="1">
              <a:off x="6209058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7796411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96410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箭头连接符 18"/>
            <p:cNvCxnSpPr>
              <a:stCxn id="17" idx="4"/>
              <a:endCxn id="18" idx="0"/>
            </p:cNvCxnSpPr>
            <p:nvPr/>
          </p:nvCxnSpPr>
          <p:spPr>
            <a:xfrm flipH="1">
              <a:off x="8110071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9697423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697422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21" idx="4"/>
              <a:endCxn id="22" idx="0"/>
            </p:cNvCxnSpPr>
            <p:nvPr/>
          </p:nvCxnSpPr>
          <p:spPr>
            <a:xfrm flipH="1">
              <a:off x="10011083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2720692" y="2147916"/>
              <a:ext cx="1273692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621705" y="2147916"/>
              <a:ext cx="1273692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6522718" y="2147916"/>
              <a:ext cx="1273692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8423731" y="2147916"/>
              <a:ext cx="1273692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/>
          <p:cNvSpPr txBox="1"/>
          <p:nvPr/>
        </p:nvSpPr>
        <p:spPr>
          <a:xfrm>
            <a:off x="0" y="3160779"/>
            <a:ext cx="7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84839"/>
              </p:ext>
            </p:extLst>
          </p:nvPr>
        </p:nvGraphicFramePr>
        <p:xfrm>
          <a:off x="1247775" y="2900363"/>
          <a:ext cx="3736975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8" name="Equation" r:id="rId3" imgW="1752480" imgH="431640" progId="Equation.DSMT4">
                  <p:embed/>
                </p:oleObj>
              </mc:Choice>
              <mc:Fallback>
                <p:oleObj name="Equation" r:id="rId3" imgW="1752480" imgH="431640" progId="Equation.DSMT4">
                  <p:embed/>
                  <p:pic>
                    <p:nvPicPr>
                      <p:cNvPr id="38" name="对象 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7775" y="2900363"/>
                        <a:ext cx="3736975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052488"/>
              </p:ext>
            </p:extLst>
          </p:nvPr>
        </p:nvGraphicFramePr>
        <p:xfrm>
          <a:off x="1247775" y="3887716"/>
          <a:ext cx="5278437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9" name="Equation" r:id="rId5" imgW="2476440" imgH="583920" progId="Equation.DSMT4">
                  <p:embed/>
                </p:oleObj>
              </mc:Choice>
              <mc:Fallback>
                <p:oleObj name="Equation" r:id="rId5" imgW="2476440" imgH="583920" progId="Equation.DSMT4">
                  <p:embed/>
                  <p:pic>
                    <p:nvPicPr>
                      <p:cNvPr id="32" name="对象 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7775" y="3887716"/>
                        <a:ext cx="5278437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0" y="5459142"/>
            <a:ext cx="2033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直接进行求解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920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552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910287" y="571513"/>
            <a:ext cx="3793315" cy="1054088"/>
            <a:chOff x="2093371" y="92541"/>
            <a:chExt cx="8231373" cy="2406502"/>
          </a:xfrm>
        </p:grpSpPr>
        <p:sp>
          <p:nvSpPr>
            <p:cNvPr id="3" name="椭圆 2"/>
            <p:cNvSpPr/>
            <p:nvPr/>
          </p:nvSpPr>
          <p:spPr>
            <a:xfrm>
              <a:off x="2093372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093371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5"/>
            <p:cNvCxnSpPr>
              <a:stCxn id="3" idx="4"/>
              <a:endCxn id="4" idx="0"/>
            </p:cNvCxnSpPr>
            <p:nvPr/>
          </p:nvCxnSpPr>
          <p:spPr>
            <a:xfrm flipH="1">
              <a:off x="2407032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3994385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94384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>
              <a:stCxn id="9" idx="4"/>
              <a:endCxn id="10" idx="0"/>
            </p:cNvCxnSpPr>
            <p:nvPr/>
          </p:nvCxnSpPr>
          <p:spPr>
            <a:xfrm flipH="1">
              <a:off x="4308045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5895398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895397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箭头连接符 14"/>
            <p:cNvCxnSpPr>
              <a:stCxn id="13" idx="4"/>
              <a:endCxn id="14" idx="0"/>
            </p:cNvCxnSpPr>
            <p:nvPr/>
          </p:nvCxnSpPr>
          <p:spPr>
            <a:xfrm flipH="1">
              <a:off x="6209058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7796411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96410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/>
            <p:cNvCxnSpPr>
              <a:stCxn id="17" idx="4"/>
              <a:endCxn id="18" idx="0"/>
            </p:cNvCxnSpPr>
            <p:nvPr/>
          </p:nvCxnSpPr>
          <p:spPr>
            <a:xfrm flipH="1">
              <a:off x="8110071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9697423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697422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/>
            <p:cNvCxnSpPr>
              <a:stCxn id="21" idx="4"/>
              <a:endCxn id="22" idx="0"/>
            </p:cNvCxnSpPr>
            <p:nvPr/>
          </p:nvCxnSpPr>
          <p:spPr>
            <a:xfrm flipH="1">
              <a:off x="10011083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2720692" y="2147916"/>
              <a:ext cx="1273692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621705" y="2147916"/>
              <a:ext cx="1273692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6522718" y="2147916"/>
              <a:ext cx="1273692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8423731" y="2147916"/>
              <a:ext cx="1273692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/>
          <p:cNvSpPr txBox="1"/>
          <p:nvPr/>
        </p:nvSpPr>
        <p:spPr>
          <a:xfrm>
            <a:off x="217714" y="1488212"/>
            <a:ext cx="7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159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203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LSTM+CRF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9092" y="2945833"/>
            <a:ext cx="8766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：对输入数据之间的依赖关系进行建模，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随机场：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对标记之间的依赖关系进行建模，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条件：   对输出与输入之间的依赖关系也进行了建模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93371" y="92541"/>
            <a:ext cx="8231373" cy="2406502"/>
            <a:chOff x="2093371" y="92541"/>
            <a:chExt cx="8231373" cy="2406502"/>
          </a:xfrm>
        </p:grpSpPr>
        <p:grpSp>
          <p:nvGrpSpPr>
            <p:cNvPr id="5" name="组合 4"/>
            <p:cNvGrpSpPr/>
            <p:nvPr/>
          </p:nvGrpSpPr>
          <p:grpSpPr>
            <a:xfrm>
              <a:off x="2093371" y="92541"/>
              <a:ext cx="8231373" cy="2406502"/>
              <a:chOff x="2093371" y="92541"/>
              <a:chExt cx="8231373" cy="2406502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2093372" y="92541"/>
                <a:ext cx="627321" cy="627321"/>
              </a:xfrm>
              <a:prstGeom prst="ellipse">
                <a:avLst/>
              </a:prstGeom>
              <a:noFill/>
              <a:ln w="28575">
                <a:solidFill>
                  <a:srgbClr val="1203D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Y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2093371" y="1871722"/>
                <a:ext cx="627321" cy="627321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直接箭头连接符 5"/>
              <p:cNvCxnSpPr>
                <a:stCxn id="3" idx="4"/>
                <a:endCxn id="4" idx="0"/>
              </p:cNvCxnSpPr>
              <p:nvPr/>
            </p:nvCxnSpPr>
            <p:spPr>
              <a:xfrm flipH="1">
                <a:off x="2407032" y="719862"/>
                <a:ext cx="1" cy="115186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椭圆 8"/>
              <p:cNvSpPr/>
              <p:nvPr/>
            </p:nvSpPr>
            <p:spPr>
              <a:xfrm>
                <a:off x="3994385" y="92541"/>
                <a:ext cx="627321" cy="627321"/>
              </a:xfrm>
              <a:prstGeom prst="ellipse">
                <a:avLst/>
              </a:prstGeom>
              <a:noFill/>
              <a:ln w="28575">
                <a:solidFill>
                  <a:srgbClr val="1203D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Y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994384" y="1871722"/>
                <a:ext cx="627321" cy="627321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直接箭头连接符 10"/>
              <p:cNvCxnSpPr>
                <a:stCxn id="9" idx="4"/>
                <a:endCxn id="10" idx="0"/>
              </p:cNvCxnSpPr>
              <p:nvPr/>
            </p:nvCxnSpPr>
            <p:spPr>
              <a:xfrm flipH="1">
                <a:off x="4308045" y="719862"/>
                <a:ext cx="1" cy="115186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5895398" y="92541"/>
                <a:ext cx="627321" cy="627321"/>
              </a:xfrm>
              <a:prstGeom prst="ellipse">
                <a:avLst/>
              </a:prstGeom>
              <a:noFill/>
              <a:ln w="28575">
                <a:solidFill>
                  <a:srgbClr val="1203D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Y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5895397" y="1871722"/>
                <a:ext cx="627321" cy="627321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直接箭头连接符 14"/>
              <p:cNvCxnSpPr>
                <a:stCxn id="13" idx="4"/>
                <a:endCxn id="14" idx="0"/>
              </p:cNvCxnSpPr>
              <p:nvPr/>
            </p:nvCxnSpPr>
            <p:spPr>
              <a:xfrm flipH="1">
                <a:off x="6209058" y="719862"/>
                <a:ext cx="1" cy="115186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椭圆 16"/>
              <p:cNvSpPr/>
              <p:nvPr/>
            </p:nvSpPr>
            <p:spPr>
              <a:xfrm>
                <a:off x="7796411" y="92541"/>
                <a:ext cx="627321" cy="627321"/>
              </a:xfrm>
              <a:prstGeom prst="ellipse">
                <a:avLst/>
              </a:prstGeom>
              <a:noFill/>
              <a:ln w="28575">
                <a:solidFill>
                  <a:srgbClr val="1203D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Y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7796410" y="1871722"/>
                <a:ext cx="627321" cy="627321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直接箭头连接符 18"/>
              <p:cNvCxnSpPr>
                <a:stCxn id="17" idx="4"/>
                <a:endCxn id="18" idx="0"/>
              </p:cNvCxnSpPr>
              <p:nvPr/>
            </p:nvCxnSpPr>
            <p:spPr>
              <a:xfrm flipH="1">
                <a:off x="8110071" y="719862"/>
                <a:ext cx="1" cy="115186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/>
              <p:cNvSpPr/>
              <p:nvPr/>
            </p:nvSpPr>
            <p:spPr>
              <a:xfrm>
                <a:off x="9697423" y="92541"/>
                <a:ext cx="627321" cy="627321"/>
              </a:xfrm>
              <a:prstGeom prst="ellipse">
                <a:avLst/>
              </a:prstGeom>
              <a:noFill/>
              <a:ln w="28575">
                <a:solidFill>
                  <a:srgbClr val="1203D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Y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9697422" y="1871722"/>
                <a:ext cx="627321" cy="627321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直接箭头连接符 22"/>
              <p:cNvCxnSpPr>
                <a:stCxn id="21" idx="4"/>
                <a:endCxn id="22" idx="0"/>
              </p:cNvCxnSpPr>
              <p:nvPr/>
            </p:nvCxnSpPr>
            <p:spPr>
              <a:xfrm flipH="1">
                <a:off x="10011083" y="719862"/>
                <a:ext cx="1" cy="115186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>
                <a:off x="2720692" y="2147916"/>
                <a:ext cx="1273692" cy="0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>
                <a:off x="4621705" y="2147916"/>
                <a:ext cx="1273692" cy="0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>
                <a:off x="6522718" y="2147916"/>
                <a:ext cx="1273692" cy="0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8423731" y="2147916"/>
                <a:ext cx="1273692" cy="0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直接箭头连接符 30"/>
            <p:cNvCxnSpPr/>
            <p:nvPr/>
          </p:nvCxnSpPr>
          <p:spPr>
            <a:xfrm>
              <a:off x="2720693" y="406202"/>
              <a:ext cx="1273692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4621706" y="406202"/>
              <a:ext cx="1273692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6522719" y="406202"/>
              <a:ext cx="1273692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8423731" y="406201"/>
              <a:ext cx="1273692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79091" y="4632085"/>
            <a:ext cx="8766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怎么求解？</a:t>
            </a:r>
            <a:endParaRPr lang="en-US" altLang="zh-CN" b="1" dirty="0" smtClean="0"/>
          </a:p>
          <a:p>
            <a:r>
              <a:rPr lang="zh-CN" altLang="en-US" b="1" dirty="0" smtClean="0"/>
              <a:t>因为此时状态概率已经知道了，即</a:t>
            </a:r>
            <a:r>
              <a:rPr lang="en-US" altLang="zh-CN" b="1" dirty="0" smtClean="0"/>
              <a:t>LSTM</a:t>
            </a:r>
            <a:r>
              <a:rPr lang="zh-CN" altLang="en-US" b="1" dirty="0" smtClean="0"/>
              <a:t>的输出，但是不知道状态转移概率，怎么做？直接设置一些值来表达。即不再设置特征函数，而是直接设置概率值，然后依据条件随机场求概率的方法来进行损失函数的求解。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69691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50615" y="471654"/>
            <a:ext cx="4914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其他的一些知识点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算法估计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HMM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模型的参数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向后向算法求概率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维特比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vertbi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算法求解最佳序列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254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552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HMM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093371" y="92541"/>
            <a:ext cx="8231373" cy="2406502"/>
            <a:chOff x="2093371" y="92541"/>
            <a:chExt cx="8231373" cy="2406502"/>
          </a:xfrm>
        </p:grpSpPr>
        <p:sp>
          <p:nvSpPr>
            <p:cNvPr id="3" name="椭圆 2"/>
            <p:cNvSpPr/>
            <p:nvPr/>
          </p:nvSpPr>
          <p:spPr>
            <a:xfrm>
              <a:off x="2093372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093371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接箭头连接符 5"/>
            <p:cNvCxnSpPr>
              <a:stCxn id="3" idx="4"/>
              <a:endCxn id="4" idx="0"/>
            </p:cNvCxnSpPr>
            <p:nvPr/>
          </p:nvCxnSpPr>
          <p:spPr>
            <a:xfrm flipH="1">
              <a:off x="2407032" y="719862"/>
              <a:ext cx="1" cy="115186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3994385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94384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9" idx="4"/>
              <a:endCxn id="10" idx="0"/>
            </p:cNvCxnSpPr>
            <p:nvPr/>
          </p:nvCxnSpPr>
          <p:spPr>
            <a:xfrm flipH="1">
              <a:off x="4308045" y="719862"/>
              <a:ext cx="1" cy="115186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5895398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895397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箭头连接符 14"/>
            <p:cNvCxnSpPr>
              <a:stCxn id="13" idx="4"/>
              <a:endCxn id="14" idx="0"/>
            </p:cNvCxnSpPr>
            <p:nvPr/>
          </p:nvCxnSpPr>
          <p:spPr>
            <a:xfrm flipH="1">
              <a:off x="6209058" y="719862"/>
              <a:ext cx="1" cy="115186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7796411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96410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箭头连接符 18"/>
            <p:cNvCxnSpPr>
              <a:stCxn id="17" idx="4"/>
              <a:endCxn id="18" idx="0"/>
            </p:cNvCxnSpPr>
            <p:nvPr/>
          </p:nvCxnSpPr>
          <p:spPr>
            <a:xfrm flipH="1">
              <a:off x="8110071" y="719862"/>
              <a:ext cx="1" cy="115186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9697423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697422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21" idx="4"/>
              <a:endCxn id="22" idx="0"/>
            </p:cNvCxnSpPr>
            <p:nvPr/>
          </p:nvCxnSpPr>
          <p:spPr>
            <a:xfrm flipH="1">
              <a:off x="10011083" y="719862"/>
              <a:ext cx="1" cy="115186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2720693" y="406202"/>
              <a:ext cx="127369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621706" y="406202"/>
              <a:ext cx="127369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6522719" y="406202"/>
              <a:ext cx="127369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8423731" y="406201"/>
              <a:ext cx="127369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755208" y="3025398"/>
            <a:ext cx="7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589729" y="4742035"/>
            <a:ext cx="817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有监督的学习方法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观测和隐藏同时知道用极大似然估计进行求解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无监督学习方法：只知道观测数据，但是不知道隐藏数据。求概率模型，实际上是求解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76177" y="4955599"/>
            <a:ext cx="736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学习求解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52354" y="2800349"/>
            <a:ext cx="8207375" cy="850901"/>
            <a:chOff x="1343025" y="2800349"/>
            <a:chExt cx="8207375" cy="850901"/>
          </a:xfrm>
        </p:grpSpPr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99708"/>
                </p:ext>
              </p:extLst>
            </p:nvPr>
          </p:nvGraphicFramePr>
          <p:xfrm>
            <a:off x="1343025" y="2800350"/>
            <a:ext cx="8207375" cy="85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8" name="Equation" r:id="rId3" imgW="4152600" imgH="431640" progId="Equation.DSMT4">
                    <p:embed/>
                  </p:oleObj>
                </mc:Choice>
                <mc:Fallback>
                  <p:oleObj name="Equation" r:id="rId3" imgW="4152600" imgH="431640" progId="Equation.DSMT4">
                    <p:embed/>
                    <p:pic>
                      <p:nvPicPr>
                        <p:cNvPr id="37" name="对象 3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43025" y="2800350"/>
                          <a:ext cx="8207375" cy="850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5740400" y="2800350"/>
              <a:ext cx="1828800" cy="8509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721600" y="2800349"/>
              <a:ext cx="1828800" cy="8509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755208" y="3953321"/>
            <a:ext cx="7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89729" y="3841076"/>
            <a:ext cx="81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有监督的学习方法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观测和隐藏同时知道用极大似然估计进行求解，找出上面最大概率的那一条路径的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1:n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76177" y="5989241"/>
            <a:ext cx="736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概率计算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552354" y="6143129"/>
            <a:ext cx="817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有了概率模型，有了观测数据，求该观测数据出现的概率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967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552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HMM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9017000" y="230832"/>
            <a:ext cx="2882544" cy="842733"/>
            <a:chOff x="2093371" y="92541"/>
            <a:chExt cx="8231373" cy="2406502"/>
          </a:xfrm>
        </p:grpSpPr>
        <p:sp>
          <p:nvSpPr>
            <p:cNvPr id="3" name="椭圆 2"/>
            <p:cNvSpPr/>
            <p:nvPr/>
          </p:nvSpPr>
          <p:spPr>
            <a:xfrm>
              <a:off x="2093372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093371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5"/>
            <p:cNvCxnSpPr>
              <a:stCxn id="3" idx="4"/>
              <a:endCxn id="4" idx="0"/>
            </p:cNvCxnSpPr>
            <p:nvPr/>
          </p:nvCxnSpPr>
          <p:spPr>
            <a:xfrm flipH="1">
              <a:off x="2407032" y="719862"/>
              <a:ext cx="1" cy="115186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3994385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94384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>
              <a:stCxn id="9" idx="4"/>
              <a:endCxn id="10" idx="0"/>
            </p:cNvCxnSpPr>
            <p:nvPr/>
          </p:nvCxnSpPr>
          <p:spPr>
            <a:xfrm flipH="1">
              <a:off x="4308045" y="719862"/>
              <a:ext cx="1" cy="115186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5895398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895397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箭头连接符 14"/>
            <p:cNvCxnSpPr>
              <a:stCxn id="13" idx="4"/>
              <a:endCxn id="14" idx="0"/>
            </p:cNvCxnSpPr>
            <p:nvPr/>
          </p:nvCxnSpPr>
          <p:spPr>
            <a:xfrm flipH="1">
              <a:off x="6209058" y="719862"/>
              <a:ext cx="1" cy="115186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7796411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96410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/>
            <p:cNvCxnSpPr>
              <a:stCxn id="17" idx="4"/>
              <a:endCxn id="18" idx="0"/>
            </p:cNvCxnSpPr>
            <p:nvPr/>
          </p:nvCxnSpPr>
          <p:spPr>
            <a:xfrm flipH="1">
              <a:off x="8110071" y="719862"/>
              <a:ext cx="1" cy="115186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9697423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697422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/>
            <p:cNvCxnSpPr>
              <a:stCxn id="21" idx="4"/>
              <a:endCxn id="22" idx="0"/>
            </p:cNvCxnSpPr>
            <p:nvPr/>
          </p:nvCxnSpPr>
          <p:spPr>
            <a:xfrm flipH="1">
              <a:off x="10011083" y="719862"/>
              <a:ext cx="1" cy="115186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2720693" y="406202"/>
              <a:ext cx="127369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621706" y="406202"/>
              <a:ext cx="127369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6522719" y="406202"/>
              <a:ext cx="127369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8423731" y="406201"/>
              <a:ext cx="127369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/>
          <p:cNvSpPr txBox="1"/>
          <p:nvPr/>
        </p:nvSpPr>
        <p:spPr>
          <a:xfrm>
            <a:off x="285308" y="963724"/>
            <a:ext cx="87316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对标记序列之间的依赖关系进行建模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仅将当前的观察与当前的序列状态之间的依赖关系进行建模，且观察为“输出”，为流进输入，所以没有提取到标记序列对原文序列的长距离依赖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085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552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MEMM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93371" y="92541"/>
            <a:ext cx="8231373" cy="2406502"/>
            <a:chOff x="2093371" y="92541"/>
            <a:chExt cx="8231373" cy="2406502"/>
          </a:xfrm>
        </p:grpSpPr>
        <p:sp>
          <p:nvSpPr>
            <p:cNvPr id="3" name="椭圆 2"/>
            <p:cNvSpPr/>
            <p:nvPr/>
          </p:nvSpPr>
          <p:spPr>
            <a:xfrm>
              <a:off x="2093372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093371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接箭头连接符 5"/>
            <p:cNvCxnSpPr>
              <a:stCxn id="3" idx="4"/>
              <a:endCxn id="4" idx="0"/>
            </p:cNvCxnSpPr>
            <p:nvPr/>
          </p:nvCxnSpPr>
          <p:spPr>
            <a:xfrm flipH="1">
              <a:off x="2407032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3994385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94384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9" idx="4"/>
              <a:endCxn id="10" idx="0"/>
            </p:cNvCxnSpPr>
            <p:nvPr/>
          </p:nvCxnSpPr>
          <p:spPr>
            <a:xfrm flipH="1">
              <a:off x="4308045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5895398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895397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箭头连接符 14"/>
            <p:cNvCxnSpPr>
              <a:stCxn id="13" idx="4"/>
              <a:endCxn id="14" idx="0"/>
            </p:cNvCxnSpPr>
            <p:nvPr/>
          </p:nvCxnSpPr>
          <p:spPr>
            <a:xfrm flipH="1">
              <a:off x="6209058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7796411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96410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箭头连接符 18"/>
            <p:cNvCxnSpPr>
              <a:stCxn id="17" idx="4"/>
              <a:endCxn id="18" idx="0"/>
            </p:cNvCxnSpPr>
            <p:nvPr/>
          </p:nvCxnSpPr>
          <p:spPr>
            <a:xfrm flipH="1">
              <a:off x="8110071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9697423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697422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21" idx="4"/>
              <a:endCxn id="22" idx="0"/>
            </p:cNvCxnSpPr>
            <p:nvPr/>
          </p:nvCxnSpPr>
          <p:spPr>
            <a:xfrm flipH="1">
              <a:off x="10011083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2720693" y="406202"/>
              <a:ext cx="127369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621706" y="406202"/>
              <a:ext cx="127369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6522719" y="406202"/>
              <a:ext cx="127369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8423731" y="406201"/>
              <a:ext cx="127369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78007" y="2794353"/>
            <a:ext cx="7362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马尔科夫性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554799"/>
              </p:ext>
            </p:extLst>
          </p:nvPr>
        </p:nvGraphicFramePr>
        <p:xfrm>
          <a:off x="854184" y="2784901"/>
          <a:ext cx="10809012" cy="2963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" name="Equation" r:id="rId3" imgW="6349680" imgH="1739880" progId="Equation.DSMT4">
                  <p:embed/>
                </p:oleObj>
              </mc:Choice>
              <mc:Fallback>
                <p:oleObj name="Equation" r:id="rId3" imgW="6349680" imgH="1739880" progId="Equation.DSMT4">
                  <p:embed/>
                  <p:pic>
                    <p:nvPicPr>
                      <p:cNvPr id="32" name="对象 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4184" y="2784901"/>
                        <a:ext cx="10809012" cy="2963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78007" y="6086445"/>
            <a:ext cx="82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246547"/>
              </p:ext>
            </p:extLst>
          </p:nvPr>
        </p:nvGraphicFramePr>
        <p:xfrm>
          <a:off x="1252254" y="5861050"/>
          <a:ext cx="2936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6" name="Equation" r:id="rId5" imgW="1485720" imgH="431640" progId="Equation.DSMT4">
                  <p:embed/>
                </p:oleObj>
              </mc:Choice>
              <mc:Fallback>
                <p:oleObj name="Equation" r:id="rId5" imgW="1485720" imgH="431640" progId="Equation.DSMT4">
                  <p:embed/>
                  <p:pic>
                    <p:nvPicPr>
                      <p:cNvPr id="37" name="对象 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2254" y="5861050"/>
                        <a:ext cx="2936875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5711001" y="4841666"/>
            <a:ext cx="4613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怎么求这个概率？老方法用一个函数来估计就可以了。具体的就是用了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log-linear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函数来做的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554466"/>
              </p:ext>
            </p:extLst>
          </p:nvPr>
        </p:nvGraphicFramePr>
        <p:xfrm>
          <a:off x="5820078" y="5685631"/>
          <a:ext cx="6173787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" name="Equation" r:id="rId7" imgW="3124080" imgH="609480" progId="Equation.DSMT4">
                  <p:embed/>
                </p:oleObj>
              </mc:Choice>
              <mc:Fallback>
                <p:oleObj name="Equation" r:id="rId7" imgW="3124080" imgH="609480" progId="Equation.DSMT4">
                  <p:embed/>
                  <p:pic>
                    <p:nvPicPr>
                      <p:cNvPr id="37" name="对象 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20078" y="5685631"/>
                        <a:ext cx="6173787" cy="120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18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552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MEMM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93371" y="92541"/>
            <a:ext cx="8231373" cy="2406502"/>
            <a:chOff x="2093371" y="92541"/>
            <a:chExt cx="8231373" cy="2406502"/>
          </a:xfrm>
        </p:grpSpPr>
        <p:sp>
          <p:nvSpPr>
            <p:cNvPr id="3" name="椭圆 2"/>
            <p:cNvSpPr/>
            <p:nvPr/>
          </p:nvSpPr>
          <p:spPr>
            <a:xfrm>
              <a:off x="2093372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093371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接箭头连接符 5"/>
            <p:cNvCxnSpPr>
              <a:stCxn id="3" idx="4"/>
              <a:endCxn id="4" idx="0"/>
            </p:cNvCxnSpPr>
            <p:nvPr/>
          </p:nvCxnSpPr>
          <p:spPr>
            <a:xfrm flipH="1">
              <a:off x="2407032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3994385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94384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9" idx="4"/>
              <a:endCxn id="10" idx="0"/>
            </p:cNvCxnSpPr>
            <p:nvPr/>
          </p:nvCxnSpPr>
          <p:spPr>
            <a:xfrm flipH="1">
              <a:off x="4308045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5895398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895397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箭头连接符 14"/>
            <p:cNvCxnSpPr>
              <a:stCxn id="13" idx="4"/>
              <a:endCxn id="14" idx="0"/>
            </p:cNvCxnSpPr>
            <p:nvPr/>
          </p:nvCxnSpPr>
          <p:spPr>
            <a:xfrm flipH="1">
              <a:off x="6209058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7796411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96410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箭头连接符 18"/>
            <p:cNvCxnSpPr>
              <a:stCxn id="17" idx="4"/>
              <a:endCxn id="18" idx="0"/>
            </p:cNvCxnSpPr>
            <p:nvPr/>
          </p:nvCxnSpPr>
          <p:spPr>
            <a:xfrm flipH="1">
              <a:off x="8110071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9697423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697422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21" idx="4"/>
              <a:endCxn id="22" idx="0"/>
            </p:cNvCxnSpPr>
            <p:nvPr/>
          </p:nvCxnSpPr>
          <p:spPr>
            <a:xfrm flipH="1">
              <a:off x="10011083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2720693" y="406202"/>
              <a:ext cx="127369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621706" y="406202"/>
              <a:ext cx="127369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6522719" y="406202"/>
              <a:ext cx="127369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8423731" y="406201"/>
              <a:ext cx="127369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268507" y="2963555"/>
            <a:ext cx="82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098231"/>
              </p:ext>
            </p:extLst>
          </p:nvPr>
        </p:nvGraphicFramePr>
        <p:xfrm>
          <a:off x="1571786" y="2738160"/>
          <a:ext cx="2936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" name="Equation" r:id="rId3" imgW="1485720" imgH="431640" progId="Equation.DSMT4">
                  <p:embed/>
                </p:oleObj>
              </mc:Choice>
              <mc:Fallback>
                <p:oleObj name="Equation" r:id="rId3" imgW="1485720" imgH="431640" progId="Equation.DSMT4">
                  <p:embed/>
                  <p:pic>
                    <p:nvPicPr>
                      <p:cNvPr id="37" name="对象 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1786" y="2738160"/>
                        <a:ext cx="2936875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248854" y="3622120"/>
            <a:ext cx="82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014437" y="3021429"/>
            <a:ext cx="5749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做预测时，我们不仅要做计算最大条件概率，还要将那一条路径找出来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而找出这条路径就要用到解码的过程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60680"/>
              </p:ext>
            </p:extLst>
          </p:nvPr>
        </p:nvGraphicFramePr>
        <p:xfrm>
          <a:off x="1715212" y="4551610"/>
          <a:ext cx="6173787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" name="Equation" r:id="rId5" imgW="3124080" imgH="609480" progId="Equation.DSMT4">
                  <p:embed/>
                </p:oleObj>
              </mc:Choice>
              <mc:Fallback>
                <p:oleObj name="Equation" r:id="rId5" imgW="3124080" imgH="609480" progId="Equation.DSMT4">
                  <p:embed/>
                  <p:pic>
                    <p:nvPicPr>
                      <p:cNvPr id="39" name="对象 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5212" y="4551610"/>
                        <a:ext cx="6173787" cy="120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297832" y="4760237"/>
            <a:ext cx="82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621849" y="5703470"/>
            <a:ext cx="3785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求解函数中的未知数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l-GR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λ</a:t>
            </a:r>
            <a:r>
              <a:rPr lang="en-US" altLang="zh-CN" sz="2000" b="1" baseline="-25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074630"/>
              </p:ext>
            </p:extLst>
          </p:nvPr>
        </p:nvGraphicFramePr>
        <p:xfrm>
          <a:off x="1427252" y="6273743"/>
          <a:ext cx="2087448" cy="612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" name="Equation" r:id="rId7" imgW="952200" imgH="279360" progId="Equation.DSMT4">
                  <p:embed/>
                </p:oleObj>
              </mc:Choice>
              <mc:Fallback>
                <p:oleObj name="Equation" r:id="rId7" imgW="952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7252" y="6273743"/>
                        <a:ext cx="2087448" cy="612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0" y="6324065"/>
            <a:ext cx="154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根据数据集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83900" y="6150114"/>
            <a:ext cx="762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求每个样本的概率，然后用极大似然估计求出其极大似然函数值是关于参数的函数，最大化求解，梯度下降等方法就可以进行求解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05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552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MEMM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173821" y="230832"/>
            <a:ext cx="3732980" cy="1091364"/>
            <a:chOff x="2093371" y="92541"/>
            <a:chExt cx="8231373" cy="2406502"/>
          </a:xfrm>
        </p:grpSpPr>
        <p:sp>
          <p:nvSpPr>
            <p:cNvPr id="3" name="椭圆 2"/>
            <p:cNvSpPr/>
            <p:nvPr/>
          </p:nvSpPr>
          <p:spPr>
            <a:xfrm>
              <a:off x="2093372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093371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5"/>
            <p:cNvCxnSpPr>
              <a:stCxn id="3" idx="4"/>
              <a:endCxn id="4" idx="0"/>
            </p:cNvCxnSpPr>
            <p:nvPr/>
          </p:nvCxnSpPr>
          <p:spPr>
            <a:xfrm flipH="1">
              <a:off x="2407032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3994385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94384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>
              <a:stCxn id="9" idx="4"/>
              <a:endCxn id="10" idx="0"/>
            </p:cNvCxnSpPr>
            <p:nvPr/>
          </p:nvCxnSpPr>
          <p:spPr>
            <a:xfrm flipH="1">
              <a:off x="4308045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5895398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895397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箭头连接符 14"/>
            <p:cNvCxnSpPr>
              <a:stCxn id="13" idx="4"/>
              <a:endCxn id="14" idx="0"/>
            </p:cNvCxnSpPr>
            <p:nvPr/>
          </p:nvCxnSpPr>
          <p:spPr>
            <a:xfrm flipH="1">
              <a:off x="6209058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7796411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96410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/>
            <p:cNvCxnSpPr>
              <a:stCxn id="17" idx="4"/>
              <a:endCxn id="18" idx="0"/>
            </p:cNvCxnSpPr>
            <p:nvPr/>
          </p:nvCxnSpPr>
          <p:spPr>
            <a:xfrm flipH="1">
              <a:off x="8110071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9697423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697422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/>
            <p:cNvCxnSpPr>
              <a:stCxn id="21" idx="4"/>
              <a:endCxn id="22" idx="0"/>
            </p:cNvCxnSpPr>
            <p:nvPr/>
          </p:nvCxnSpPr>
          <p:spPr>
            <a:xfrm flipH="1">
              <a:off x="10011083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2720693" y="406202"/>
              <a:ext cx="127369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621706" y="406202"/>
              <a:ext cx="127369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6522719" y="406202"/>
              <a:ext cx="127369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8423731" y="406201"/>
              <a:ext cx="127369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/>
          <p:cNvSpPr txBox="1"/>
          <p:nvPr/>
        </p:nvSpPr>
        <p:spPr>
          <a:xfrm>
            <a:off x="285308" y="963724"/>
            <a:ext cx="87316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对标记序列之间的依赖关系进行建模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将当前的观察与当前的序列状态之间的依赖关系进行建模，且观察为“输入”，流进网络结构之中，所以可能提取到标记序列对原文序列的长距离依赖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缺点：标记偏置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局部归一化了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41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552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CRF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93371" y="92541"/>
            <a:ext cx="8231373" cy="2406502"/>
            <a:chOff x="2093371" y="92541"/>
            <a:chExt cx="8231373" cy="2406502"/>
          </a:xfrm>
        </p:grpSpPr>
        <p:sp>
          <p:nvSpPr>
            <p:cNvPr id="3" name="椭圆 2"/>
            <p:cNvSpPr/>
            <p:nvPr/>
          </p:nvSpPr>
          <p:spPr>
            <a:xfrm>
              <a:off x="2093372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093371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接箭头连接符 5"/>
            <p:cNvCxnSpPr>
              <a:stCxn id="3" idx="4"/>
              <a:endCxn id="4" idx="0"/>
            </p:cNvCxnSpPr>
            <p:nvPr/>
          </p:nvCxnSpPr>
          <p:spPr>
            <a:xfrm flipH="1">
              <a:off x="2407032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3994385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94384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9" idx="4"/>
              <a:endCxn id="10" idx="0"/>
            </p:cNvCxnSpPr>
            <p:nvPr/>
          </p:nvCxnSpPr>
          <p:spPr>
            <a:xfrm flipH="1">
              <a:off x="4308045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5895398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895397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箭头连接符 14"/>
            <p:cNvCxnSpPr>
              <a:stCxn id="13" idx="4"/>
              <a:endCxn id="14" idx="0"/>
            </p:cNvCxnSpPr>
            <p:nvPr/>
          </p:nvCxnSpPr>
          <p:spPr>
            <a:xfrm flipH="1">
              <a:off x="6209058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7796411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96410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箭头连接符 18"/>
            <p:cNvCxnSpPr>
              <a:stCxn id="17" idx="4"/>
              <a:endCxn id="18" idx="0"/>
            </p:cNvCxnSpPr>
            <p:nvPr/>
          </p:nvCxnSpPr>
          <p:spPr>
            <a:xfrm flipH="1">
              <a:off x="8110071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9697423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697422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21" idx="4"/>
              <a:endCxn id="22" idx="0"/>
            </p:cNvCxnSpPr>
            <p:nvPr/>
          </p:nvCxnSpPr>
          <p:spPr>
            <a:xfrm flipH="1">
              <a:off x="10011083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2720693" y="406202"/>
              <a:ext cx="1273692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621706" y="406202"/>
              <a:ext cx="1273692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6522719" y="406202"/>
              <a:ext cx="1273692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8423731" y="406201"/>
              <a:ext cx="1273692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78007" y="2794353"/>
            <a:ext cx="736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随机场，最大子团</a:t>
            </a: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625225"/>
              </p:ext>
            </p:extLst>
          </p:nvPr>
        </p:nvGraphicFramePr>
        <p:xfrm>
          <a:off x="1399597" y="2752109"/>
          <a:ext cx="4495800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" name="Equation" r:id="rId3" imgW="2641320" imgH="1257120" progId="Equation.DSMT4">
                  <p:embed/>
                </p:oleObj>
              </mc:Choice>
              <mc:Fallback>
                <p:oleObj name="Equation" r:id="rId3" imgW="2641320" imgH="1257120" progId="Equation.DSMT4">
                  <p:embed/>
                  <p:pic>
                    <p:nvPicPr>
                      <p:cNvPr id="32" name="对象 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9597" y="2752109"/>
                        <a:ext cx="4495800" cy="214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78007" y="5449034"/>
            <a:ext cx="82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249446"/>
              </p:ext>
            </p:extLst>
          </p:nvPr>
        </p:nvGraphicFramePr>
        <p:xfrm>
          <a:off x="1347788" y="5211763"/>
          <a:ext cx="52959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4" name="Equation" r:id="rId5" imgW="2679480" imgH="444240" progId="Equation.DSMT4">
                  <p:embed/>
                </p:oleObj>
              </mc:Choice>
              <mc:Fallback>
                <p:oleObj name="Equation" r:id="rId5" imgW="2679480" imgH="444240" progId="Equation.DSMT4">
                  <p:embed/>
                  <p:pic>
                    <p:nvPicPr>
                      <p:cNvPr id="37" name="对象 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7788" y="5211763"/>
                        <a:ext cx="5295900" cy="874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4621705" y="5211763"/>
            <a:ext cx="2021983" cy="850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159391" y="3082773"/>
            <a:ext cx="4613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怎么求这个？老方法用一个函数来估计就可以了。具体的就是用了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log-linear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函数来做的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718002"/>
              </p:ext>
            </p:extLst>
          </p:nvPr>
        </p:nvGraphicFramePr>
        <p:xfrm>
          <a:off x="6937375" y="4413609"/>
          <a:ext cx="5254625" cy="212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5" name="Equation" r:id="rId7" imgW="2438280" imgH="990360" progId="Equation.DSMT4">
                  <p:embed/>
                </p:oleObj>
              </mc:Choice>
              <mc:Fallback>
                <p:oleObj name="Equation" r:id="rId7" imgW="2438280" imgH="990360" progId="Equation.DSMT4">
                  <p:embed/>
                  <p:pic>
                    <p:nvPicPr>
                      <p:cNvPr id="39" name="对象 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37375" y="4413609"/>
                        <a:ext cx="5254625" cy="212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984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552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CRF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93371" y="92541"/>
            <a:ext cx="8231373" cy="2406502"/>
            <a:chOff x="2093371" y="92541"/>
            <a:chExt cx="8231373" cy="2406502"/>
          </a:xfrm>
        </p:grpSpPr>
        <p:sp>
          <p:nvSpPr>
            <p:cNvPr id="3" name="椭圆 2"/>
            <p:cNvSpPr/>
            <p:nvPr/>
          </p:nvSpPr>
          <p:spPr>
            <a:xfrm>
              <a:off x="2093372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093371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接箭头连接符 5"/>
            <p:cNvCxnSpPr>
              <a:stCxn id="3" idx="4"/>
              <a:endCxn id="4" idx="0"/>
            </p:cNvCxnSpPr>
            <p:nvPr/>
          </p:nvCxnSpPr>
          <p:spPr>
            <a:xfrm flipH="1">
              <a:off x="2407032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3994385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94384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9" idx="4"/>
              <a:endCxn id="10" idx="0"/>
            </p:cNvCxnSpPr>
            <p:nvPr/>
          </p:nvCxnSpPr>
          <p:spPr>
            <a:xfrm flipH="1">
              <a:off x="4308045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5895398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895397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箭头连接符 14"/>
            <p:cNvCxnSpPr>
              <a:stCxn id="13" idx="4"/>
              <a:endCxn id="14" idx="0"/>
            </p:cNvCxnSpPr>
            <p:nvPr/>
          </p:nvCxnSpPr>
          <p:spPr>
            <a:xfrm flipH="1">
              <a:off x="6209058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7796411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96410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箭头连接符 18"/>
            <p:cNvCxnSpPr>
              <a:stCxn id="17" idx="4"/>
              <a:endCxn id="18" idx="0"/>
            </p:cNvCxnSpPr>
            <p:nvPr/>
          </p:nvCxnSpPr>
          <p:spPr>
            <a:xfrm flipH="1">
              <a:off x="8110071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9697423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697422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21" idx="4"/>
              <a:endCxn id="22" idx="0"/>
            </p:cNvCxnSpPr>
            <p:nvPr/>
          </p:nvCxnSpPr>
          <p:spPr>
            <a:xfrm flipH="1">
              <a:off x="10011083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2720693" y="406202"/>
              <a:ext cx="1273692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621706" y="406202"/>
              <a:ext cx="1273692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6522719" y="406202"/>
              <a:ext cx="1273692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8423731" y="406201"/>
              <a:ext cx="1273692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78007" y="2794353"/>
            <a:ext cx="7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学习：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8007" y="5024113"/>
            <a:ext cx="82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解码：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357539" y="2738914"/>
            <a:ext cx="850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有这个数据集，然后怎么求呢？极大似然估计方法，求每个样本的概率用下面的公式，当然具体求解的时候需要一些技巧在里面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929100"/>
              </p:ext>
            </p:extLst>
          </p:nvPr>
        </p:nvGraphicFramePr>
        <p:xfrm>
          <a:off x="1270091" y="2717423"/>
          <a:ext cx="2087448" cy="612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0" name="Equation" r:id="rId3" imgW="952200" imgH="279360" progId="Equation.DSMT4">
                  <p:embed/>
                </p:oleObj>
              </mc:Choice>
              <mc:Fallback>
                <p:oleObj name="Equation" r:id="rId3" imgW="952200" imgH="27936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0091" y="2717423"/>
                        <a:ext cx="2087448" cy="612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715121"/>
              </p:ext>
            </p:extLst>
          </p:nvPr>
        </p:nvGraphicFramePr>
        <p:xfrm>
          <a:off x="1238005" y="3630360"/>
          <a:ext cx="9260896" cy="1167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" name="Equation" r:id="rId5" imgW="4343400" imgH="545760" progId="Equation.DSMT4">
                  <p:embed/>
                </p:oleObj>
              </mc:Choice>
              <mc:Fallback>
                <p:oleObj name="Equation" r:id="rId5" imgW="4343400" imgH="545760" progId="Equation.DSMT4">
                  <p:embed/>
                  <p:pic>
                    <p:nvPicPr>
                      <p:cNvPr id="32" name="对象 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8005" y="3630360"/>
                        <a:ext cx="9260896" cy="1167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1195548" y="5030285"/>
            <a:ext cx="850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根据上述公式求解最大的概率，依据解码算法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vertibi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来求解出最后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的输出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47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552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CRF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765143" y="237684"/>
            <a:ext cx="3894915" cy="1039573"/>
            <a:chOff x="2093371" y="92541"/>
            <a:chExt cx="8231373" cy="2406502"/>
          </a:xfrm>
        </p:grpSpPr>
        <p:sp>
          <p:nvSpPr>
            <p:cNvPr id="3" name="椭圆 2"/>
            <p:cNvSpPr/>
            <p:nvPr/>
          </p:nvSpPr>
          <p:spPr>
            <a:xfrm>
              <a:off x="2093372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093371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5"/>
            <p:cNvCxnSpPr>
              <a:stCxn id="3" idx="4"/>
              <a:endCxn id="4" idx="0"/>
            </p:cNvCxnSpPr>
            <p:nvPr/>
          </p:nvCxnSpPr>
          <p:spPr>
            <a:xfrm flipH="1">
              <a:off x="2407032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3994385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94384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>
              <a:stCxn id="9" idx="4"/>
              <a:endCxn id="10" idx="0"/>
            </p:cNvCxnSpPr>
            <p:nvPr/>
          </p:nvCxnSpPr>
          <p:spPr>
            <a:xfrm flipH="1">
              <a:off x="4308045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5895398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895397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箭头连接符 14"/>
            <p:cNvCxnSpPr>
              <a:stCxn id="13" idx="4"/>
              <a:endCxn id="14" idx="0"/>
            </p:cNvCxnSpPr>
            <p:nvPr/>
          </p:nvCxnSpPr>
          <p:spPr>
            <a:xfrm flipH="1">
              <a:off x="6209058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7796411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96410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/>
            <p:cNvCxnSpPr>
              <a:stCxn id="17" idx="4"/>
              <a:endCxn id="18" idx="0"/>
            </p:cNvCxnSpPr>
            <p:nvPr/>
          </p:nvCxnSpPr>
          <p:spPr>
            <a:xfrm flipH="1">
              <a:off x="8110071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9697423" y="92541"/>
              <a:ext cx="627321" cy="627321"/>
            </a:xfrm>
            <a:prstGeom prst="ellipse">
              <a:avLst/>
            </a:prstGeom>
            <a:noFill/>
            <a:ln w="28575">
              <a:solidFill>
                <a:srgbClr val="120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697422" y="1871722"/>
              <a:ext cx="627321" cy="62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/>
            <p:cNvCxnSpPr>
              <a:stCxn id="21" idx="4"/>
              <a:endCxn id="22" idx="0"/>
            </p:cNvCxnSpPr>
            <p:nvPr/>
          </p:nvCxnSpPr>
          <p:spPr>
            <a:xfrm flipH="1">
              <a:off x="10011083" y="719862"/>
              <a:ext cx="1" cy="115186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2720693" y="406202"/>
              <a:ext cx="1273692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621706" y="406202"/>
              <a:ext cx="1273692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6522719" y="406202"/>
              <a:ext cx="1273692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8423731" y="406201"/>
              <a:ext cx="1273692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/>
          <p:cNvSpPr txBox="1"/>
          <p:nvPr/>
        </p:nvSpPr>
        <p:spPr>
          <a:xfrm>
            <a:off x="285308" y="963724"/>
            <a:ext cx="87316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对标记序列之间的依赖关系进行建模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将当前的观察与当前的序列状态之间的依赖关系进行建模，且观察为“输入”，流进网络结构之中，所以可能提取到标记序列对原文序列的长距离依赖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全局归一化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消除标记偏置，可以求到全局最优解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94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755</Words>
  <Application>Microsoft Office PowerPoint</Application>
  <PresentationFormat>宽屏</PresentationFormat>
  <Paragraphs>202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Times New Roman</vt:lpstr>
      <vt:lpstr>Office 主题​​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 Yuan</dc:creator>
  <cp:lastModifiedBy>Qin Yuan</cp:lastModifiedBy>
  <cp:revision>82</cp:revision>
  <dcterms:created xsi:type="dcterms:W3CDTF">2019-09-13T08:41:46Z</dcterms:created>
  <dcterms:modified xsi:type="dcterms:W3CDTF">2019-09-13T10:49:05Z</dcterms:modified>
</cp:coreProperties>
</file>