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01880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29568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36840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48059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72856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2115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60641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13594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74119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34467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883957-3C67-489B-8800-9AFE23E16ADF}"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11055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83957-3C67-489B-8800-9AFE23E16ADF}" type="datetimeFigureOut">
              <a:rPr lang="zh-CN" altLang="en-US" smtClean="0"/>
              <a:t>2019/8/25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4068910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zhuanlan.zhihu.com/p/6667614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25" y="0"/>
            <a:ext cx="10052294" cy="6858000"/>
          </a:xfrm>
          <a:prstGeom prst="rect">
            <a:avLst/>
          </a:prstGeom>
        </p:spPr>
      </p:pic>
    </p:spTree>
    <p:extLst>
      <p:ext uri="{BB962C8B-B14F-4D97-AF65-F5344CB8AC3E}">
        <p14:creationId xmlns:p14="http://schemas.microsoft.com/office/powerpoint/2010/main" val="4196016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3524" y="1456659"/>
            <a:ext cx="9012404" cy="2031325"/>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较原始的预训练模型的不同点</a:t>
            </a:r>
            <a:endParaRPr lang="en-US" altLang="zh-CN" b="1"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模型结构</a:t>
            </a:r>
            <a:r>
              <a:rPr lang="en-US" altLang="zh-CN" dirty="0" smtClean="0">
                <a:latin typeface="微软雅黑" panose="020B0503020204020204" pitchFamily="34" charset="-122"/>
                <a:ea typeface="微软雅黑" panose="020B0503020204020204" pitchFamily="34" charset="-122"/>
              </a:rPr>
              <a:t>(backbone) </a:t>
            </a:r>
            <a:r>
              <a:rPr lang="zh-CN" altLang="en-US" dirty="0" smtClean="0">
                <a:latin typeface="微软雅黑" panose="020B0503020204020204" pitchFamily="34" charset="-122"/>
                <a:ea typeface="微软雅黑" panose="020B0503020204020204" pitchFamily="34" charset="-122"/>
              </a:rPr>
              <a:t>特征抽取器  </a:t>
            </a:r>
            <a:r>
              <a:rPr lang="en-US" altLang="zh-CN" dirty="0" smtClean="0">
                <a:latin typeface="微软雅黑" panose="020B0503020204020204" pitchFamily="34" charset="-122"/>
                <a:ea typeface="微软雅黑" panose="020B0503020204020204" pitchFamily="34" charset="-122"/>
              </a:rPr>
              <a:t>LSTM, Transformer, Transformer-XL</a:t>
            </a: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提取的深度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单双向</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预训练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无监督</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自监督学习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时使用的目标函数</a:t>
            </a:r>
            <a:r>
              <a:rPr lang="en-US" altLang="zh-CN" dirty="0" smtClean="0">
                <a:latin typeface="微软雅黑" panose="020B0503020204020204" pitchFamily="34" charset="-122"/>
                <a:ea typeface="微软雅黑" panose="020B0503020204020204" pitchFamily="34" charset="-122"/>
              </a:rPr>
              <a:t>(task function): </a:t>
            </a:r>
            <a:r>
              <a:rPr lang="zh-CN" altLang="en-US" dirty="0" smtClean="0">
                <a:latin typeface="微软雅黑" panose="020B0503020204020204" pitchFamily="34" charset="-122"/>
                <a:ea typeface="微软雅黑" panose="020B0503020204020204" pitchFamily="34" charset="-122"/>
              </a:rPr>
              <a:t>；两大类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自回归</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自编码</a:t>
            </a:r>
            <a:r>
              <a:rPr lang="en-US" altLang="zh-CN" dirty="0" smtClean="0">
                <a:latin typeface="微软雅黑" panose="020B0503020204020204" pitchFamily="34" charset="-122"/>
                <a:ea typeface="微软雅黑" panose="020B0503020204020204" pitchFamily="34" charset="-122"/>
              </a:rPr>
              <a:t>)</a:t>
            </a:r>
          </a:p>
        </p:txBody>
      </p:sp>
      <p:sp>
        <p:nvSpPr>
          <p:cNvPr id="3" name="文本框 2"/>
          <p:cNvSpPr txBox="1"/>
          <p:nvPr/>
        </p:nvSpPr>
        <p:spPr>
          <a:xfrm>
            <a:off x="563524" y="105819"/>
            <a:ext cx="5176417" cy="646331"/>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模型发展路径</a:t>
            </a:r>
            <a:r>
              <a:rPr lang="en-US" altLang="zh-CN" dirty="0" smtClean="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静态词向量</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动态词向量</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预训练模型</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大放异彩</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endParaRPr lang="en-US" altLang="zh-CN"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563524" y="4469492"/>
            <a:ext cx="11398104" cy="64633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站在巨人的肩膀上基于</a:t>
            </a:r>
            <a:r>
              <a:rPr lang="en-US" altLang="zh-CN" b="1" dirty="0" smtClean="0">
                <a:latin typeface="微软雅黑" panose="020B0503020204020204" pitchFamily="34" charset="-122"/>
                <a:ea typeface="微软雅黑" panose="020B0503020204020204" pitchFamily="34" charset="-122"/>
              </a:rPr>
              <a:t>BERT</a:t>
            </a:r>
            <a:r>
              <a:rPr lang="zh-CN" altLang="en-US" b="1" dirty="0" smtClean="0">
                <a:latin typeface="微软雅黑" panose="020B0503020204020204" pitchFamily="34" charset="-122"/>
                <a:ea typeface="微软雅黑" panose="020B0503020204020204" pitchFamily="34" charset="-122"/>
              </a:rPr>
              <a:t>的模型改进</a:t>
            </a:r>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基于不同角度的改进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在整个</a:t>
            </a:r>
            <a:r>
              <a:rPr lang="en-US" altLang="zh-CN" dirty="0" smtClean="0">
                <a:latin typeface="微软雅黑" panose="020B0503020204020204" pitchFamily="34" charset="-122"/>
                <a:ea typeface="微软雅黑" panose="020B0503020204020204" pitchFamily="34" charset="-122"/>
              </a:rPr>
              <a:t>BERT</a:t>
            </a:r>
            <a:r>
              <a:rPr lang="zh-CN" altLang="en-US" dirty="0" smtClean="0">
                <a:latin typeface="微软雅黑" panose="020B0503020204020204" pitchFamily="34" charset="-122"/>
                <a:ea typeface="微软雅黑" panose="020B0503020204020204" pitchFamily="34" charset="-122"/>
              </a:rPr>
              <a:t>的整个流程中某些节点处进行一些改进进而弥补</a:t>
            </a:r>
            <a:r>
              <a:rPr lang="en-US" altLang="zh-CN" dirty="0" smtClean="0">
                <a:latin typeface="微软雅黑" panose="020B0503020204020204" pitchFamily="34" charset="-122"/>
                <a:ea typeface="微软雅黑" panose="020B0503020204020204" pitchFamily="34" charset="-122"/>
              </a:rPr>
              <a:t>BERT</a:t>
            </a:r>
            <a:r>
              <a:rPr lang="zh-CN" altLang="en-US" dirty="0" smtClean="0">
                <a:latin typeface="微软雅黑" panose="020B0503020204020204" pitchFamily="34" charset="-122"/>
                <a:ea typeface="微软雅黑" panose="020B0503020204020204" pitchFamily="34" charset="-122"/>
              </a:rPr>
              <a:t>的不足</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161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0120" y="290896"/>
            <a:ext cx="11398104" cy="64633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站在巨人的肩膀上基于</a:t>
            </a:r>
            <a:r>
              <a:rPr lang="en-US" altLang="zh-CN" b="1" dirty="0" smtClean="0">
                <a:latin typeface="微软雅黑" panose="020B0503020204020204" pitchFamily="34" charset="-122"/>
                <a:ea typeface="微软雅黑" panose="020B0503020204020204" pitchFamily="34" charset="-122"/>
              </a:rPr>
              <a:t>BERT</a:t>
            </a:r>
            <a:r>
              <a:rPr lang="zh-CN" altLang="en-US" b="1" dirty="0" smtClean="0">
                <a:latin typeface="微软雅黑" panose="020B0503020204020204" pitchFamily="34" charset="-122"/>
                <a:ea typeface="微软雅黑" panose="020B0503020204020204" pitchFamily="34" charset="-122"/>
              </a:rPr>
              <a:t>的模型改进</a:t>
            </a:r>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基础</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预训练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迁移学习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自监督</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自学习</a:t>
            </a:r>
            <a:endParaRPr lang="en-US" altLang="zh-CN" dirty="0" smtClean="0">
              <a:latin typeface="微软雅黑" panose="020B0503020204020204" pitchFamily="34" charset="-122"/>
              <a:ea typeface="微软雅黑" panose="020B0503020204020204" pitchFamily="34" charset="-122"/>
            </a:endParaRPr>
          </a:p>
        </p:txBody>
      </p:sp>
      <p:sp>
        <p:nvSpPr>
          <p:cNvPr id="3" name="矩形 2"/>
          <p:cNvSpPr/>
          <p:nvPr/>
        </p:nvSpPr>
        <p:spPr>
          <a:xfrm>
            <a:off x="0" y="6488668"/>
            <a:ext cx="6825908" cy="369332"/>
          </a:xfrm>
          <a:prstGeom prst="rect">
            <a:avLst/>
          </a:prstGeom>
        </p:spPr>
        <p:txBody>
          <a:bodyPr wrap="none">
            <a:spAutoFit/>
          </a:bodyPr>
          <a:lstStyle/>
          <a:p>
            <a:r>
              <a:rPr lang="en-US" altLang="zh-CN" b="1" i="0" dirty="0" smtClean="0">
                <a:solidFill>
                  <a:srgbClr val="1A1A1A"/>
                </a:solidFill>
                <a:effectLst/>
                <a:latin typeface="-apple-system"/>
              </a:rPr>
              <a:t>BERT</a:t>
            </a:r>
            <a:r>
              <a:rPr lang="zh-CN" altLang="en-US" b="1" i="0" dirty="0" smtClean="0">
                <a:solidFill>
                  <a:srgbClr val="1A1A1A"/>
                </a:solidFill>
                <a:effectLst/>
                <a:latin typeface="-apple-system"/>
              </a:rPr>
              <a:t>时代与后时代的</a:t>
            </a:r>
            <a:r>
              <a:rPr lang="en-US" altLang="zh-CN" b="1" i="0" dirty="0" smtClean="0">
                <a:solidFill>
                  <a:srgbClr val="1A1A1A"/>
                </a:solidFill>
                <a:effectLst/>
                <a:latin typeface="-apple-system"/>
              </a:rPr>
              <a:t>NLP(</a:t>
            </a:r>
            <a:r>
              <a:rPr lang="en-US" altLang="zh-CN" dirty="0" smtClean="0">
                <a:hlinkClick r:id="rId2"/>
              </a:rPr>
              <a:t>https://zhuanlan.zhihu.com/p/66676144</a:t>
            </a:r>
            <a:r>
              <a:rPr lang="en-US" altLang="zh-CN" b="1" i="0" dirty="0" smtClean="0">
                <a:solidFill>
                  <a:srgbClr val="1A1A1A"/>
                </a:solidFill>
                <a:effectLst/>
                <a:latin typeface="-apple-system"/>
              </a:rPr>
              <a:t>)</a:t>
            </a:r>
            <a:endParaRPr lang="en-US" altLang="zh-CN" b="1" i="0" dirty="0">
              <a:solidFill>
                <a:srgbClr val="1A1A1A"/>
              </a:solidFill>
              <a:effectLst/>
              <a:latin typeface="-apple-system"/>
            </a:endParaRPr>
          </a:p>
        </p:txBody>
      </p:sp>
      <p:pic>
        <p:nvPicPr>
          <p:cNvPr id="1026" name="Picture 2" descr="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626" y="2326948"/>
            <a:ext cx="5000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019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ic3.zhimg.com/80/v2-be2b1a37d4f3116a9bd039f496bbf7c6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919" y="602511"/>
            <a:ext cx="622935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pic1.zhimg.com/80/v2-9d8f4fa719b92a661ab3ca262a9780a0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919" y="2365781"/>
            <a:ext cx="6858000" cy="2171701"/>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2870791" y="4699591"/>
            <a:ext cx="101009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a:t>
            </a:r>
          </a:p>
        </p:txBody>
      </p:sp>
      <p:sp>
        <p:nvSpPr>
          <p:cNvPr id="5" name="椭圆 4"/>
          <p:cNvSpPr/>
          <p:nvPr/>
        </p:nvSpPr>
        <p:spPr>
          <a:xfrm>
            <a:off x="2870791" y="5318900"/>
            <a:ext cx="101009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a:t>
            </a:r>
            <a:endParaRPr lang="zh-CN" altLang="en-US" dirty="0"/>
          </a:p>
        </p:txBody>
      </p:sp>
      <p:sp>
        <p:nvSpPr>
          <p:cNvPr id="6" name="椭圆 5"/>
          <p:cNvSpPr/>
          <p:nvPr/>
        </p:nvSpPr>
        <p:spPr>
          <a:xfrm>
            <a:off x="2870790" y="5975348"/>
            <a:ext cx="101009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a:t>
            </a:r>
            <a:endParaRPr lang="zh-CN" altLang="en-US" dirty="0"/>
          </a:p>
        </p:txBody>
      </p:sp>
      <p:sp>
        <p:nvSpPr>
          <p:cNvPr id="3" name="矩形 2"/>
          <p:cNvSpPr/>
          <p:nvPr/>
        </p:nvSpPr>
        <p:spPr>
          <a:xfrm>
            <a:off x="2488017" y="4526780"/>
            <a:ext cx="1775638" cy="21717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5814" y="4949568"/>
            <a:ext cx="2030816" cy="1754326"/>
          </a:xfrm>
          <a:prstGeom prst="rect">
            <a:avLst/>
          </a:prstGeom>
          <a:noFill/>
        </p:spPr>
        <p:txBody>
          <a:bodyPr wrap="square" rtlCol="0">
            <a:spAutoFit/>
          </a:bodyPr>
          <a:lstStyle/>
          <a:p>
            <a:r>
              <a:rPr lang="zh-CN" altLang="en-US" dirty="0" smtClean="0"/>
              <a:t>新颖创新大</a:t>
            </a:r>
            <a:endParaRPr lang="en-US" altLang="zh-CN" dirty="0" smtClean="0"/>
          </a:p>
          <a:p>
            <a:r>
              <a:rPr lang="en-US" altLang="zh-CN" dirty="0" smtClean="0"/>
              <a:t>Word2vec</a:t>
            </a:r>
          </a:p>
          <a:p>
            <a:r>
              <a:rPr lang="en-US" altLang="zh-CN" dirty="0" smtClean="0"/>
              <a:t>ELMO</a:t>
            </a:r>
          </a:p>
          <a:p>
            <a:r>
              <a:rPr lang="en-US" altLang="zh-CN" dirty="0" smtClean="0"/>
              <a:t>GPT</a:t>
            </a:r>
          </a:p>
          <a:p>
            <a:r>
              <a:rPr lang="en-US" altLang="zh-CN" dirty="0" smtClean="0"/>
              <a:t>BERT</a:t>
            </a:r>
          </a:p>
          <a:p>
            <a:r>
              <a:rPr lang="en-US" altLang="zh-CN" dirty="0" smtClean="0"/>
              <a:t>XLNET</a:t>
            </a:r>
            <a:endParaRPr lang="zh-CN" altLang="en-US" dirty="0"/>
          </a:p>
        </p:txBody>
      </p:sp>
    </p:spTree>
    <p:extLst>
      <p:ext uri="{BB962C8B-B14F-4D97-AF65-F5344CB8AC3E}">
        <p14:creationId xmlns:p14="http://schemas.microsoft.com/office/powerpoint/2010/main" val="504039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439753"/>
            <a:ext cx="11398104" cy="313932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预</a:t>
            </a:r>
            <a:r>
              <a:rPr lang="zh-CN" altLang="en-US" b="1" dirty="0" smtClean="0">
                <a:latin typeface="微软雅黑" panose="020B0503020204020204" pitchFamily="34" charset="-122"/>
                <a:ea typeface="微软雅黑" panose="020B0503020204020204" pitchFamily="34" charset="-122"/>
              </a:rPr>
              <a:t>训练时的改进</a:t>
            </a:r>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改进模型结构：</a:t>
            </a:r>
            <a:r>
              <a:rPr lang="en-US" altLang="zh-CN" dirty="0" smtClean="0">
                <a:latin typeface="微软雅黑" panose="020B0503020204020204" pitchFamily="34" charset="-122"/>
                <a:ea typeface="微软雅黑" panose="020B0503020204020204" pitchFamily="34" charset="-122"/>
              </a:rPr>
              <a:t>LSTM(ELMO)</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Transformer(GPT,BERT,…..)Transformer-XL(XLNET) </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速度快提取的依赖信息长</a:t>
            </a:r>
            <a:endParaRPr lang="en-US" altLang="zh-CN" dirty="0" smtClean="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改进训练的任务</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 </a:t>
            </a:r>
          </a:p>
          <a:p>
            <a:pPr marL="285750" indent="-285750">
              <a:buFontTx/>
              <a:buChar char="-"/>
            </a:pP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传统的</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LM</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目标函数</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(ELMO,GPT,GPT2.0)</a:t>
            </a:r>
          </a:p>
          <a:p>
            <a:pPr marL="285750" indent="-285750">
              <a:buFontTx/>
              <a:buChar char="-"/>
            </a:pP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Masked </a:t>
            </a:r>
            <a:r>
              <a:rPr lang="en-US" altLang="zh-CN" dirty="0" err="1" smtClean="0">
                <a:latin typeface="微软雅黑" panose="020B0503020204020204" pitchFamily="34" charset="-122"/>
                <a:ea typeface="微软雅黑" panose="020B0503020204020204" pitchFamily="34" charset="-122"/>
                <a:sym typeface="Wingdings" panose="05000000000000000000" pitchFamily="2" charset="2"/>
              </a:rPr>
              <a:t>LM+Next</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 sentence prediction(BERT)</a:t>
            </a:r>
          </a:p>
          <a:p>
            <a:pPr marL="285750" indent="-285750">
              <a:buFontTx/>
              <a:buChar char="-"/>
            </a:pPr>
            <a:r>
              <a:rPr lang="en-US" altLang="zh-CN" dirty="0" smtClean="0">
                <a:latin typeface="微软雅黑" panose="020B0503020204020204" pitchFamily="34" charset="-122"/>
                <a:ea typeface="微软雅黑" panose="020B0503020204020204" pitchFamily="34" charset="-122"/>
              </a:rPr>
              <a:t>Permutation LM (XL-Net)</a:t>
            </a:r>
          </a:p>
          <a:p>
            <a:pPr marL="285750" indent="-285750">
              <a:buFontTx/>
              <a:buChar char="-"/>
            </a:pP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使用更好更大的数据</a:t>
            </a:r>
            <a:endParaRPr lang="en-US" altLang="zh-CN"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350873" y="4048288"/>
            <a:ext cx="1139810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融入额外的知识加入预训练过程或者精调</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07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439753"/>
            <a:ext cx="1139810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在任务数据集上不仅以任务为目标函数同时也将预训练时的目标加入</a:t>
            </a:r>
            <a:endParaRPr lang="en-US" altLang="zh-CN" b="1"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350873" y="3527293"/>
            <a:ext cx="1139810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在精调的时候加入多任务学习的形式</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同时解决多个任务</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42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439753"/>
            <a:ext cx="11398104" cy="3139321"/>
          </a:xfrm>
          <a:prstGeom prst="rect">
            <a:avLst/>
          </a:prstGeom>
          <a:noFill/>
        </p:spPr>
        <p:txBody>
          <a:bodyPr wrap="square" rtlCol="0">
            <a:spAutoFit/>
          </a:bodyPr>
          <a:lstStyle/>
          <a:p>
            <a:r>
              <a:rPr lang="en-US" altLang="zh-CN" b="1" dirty="0" smtClean="0">
                <a:latin typeface="微软雅黑" panose="020B0503020204020204" pitchFamily="34" charset="-122"/>
                <a:ea typeface="微软雅黑" panose="020B0503020204020204" pitchFamily="34" charset="-122"/>
              </a:rPr>
              <a:t>COVE,CVT,ELMO,</a:t>
            </a:r>
            <a:r>
              <a:rPr lang="en-US" altLang="zh-CN" b="1" dirty="0"/>
              <a:t> </a:t>
            </a:r>
            <a:r>
              <a:rPr lang="en-US" altLang="zh-CN" b="1" dirty="0" err="1"/>
              <a:t>ULMFiT</a:t>
            </a:r>
            <a:r>
              <a:rPr lang="en-US" altLang="zh-CN" b="1" dirty="0"/>
              <a:t> &amp; </a:t>
            </a:r>
            <a:r>
              <a:rPr lang="en-US" altLang="zh-CN" b="1" dirty="0" smtClean="0"/>
              <a:t>SiATL</a:t>
            </a:r>
            <a:r>
              <a:rPr lang="en-US" altLang="zh-CN" b="1" dirty="0" smtClean="0">
                <a:latin typeface="微软雅黑" panose="020B0503020204020204" pitchFamily="34" charset="-122"/>
                <a:ea typeface="微软雅黑" panose="020B0503020204020204" pitchFamily="34" charset="-122"/>
              </a:rPr>
              <a:t>,GPT1.0,GPT2.0,BERT,</a:t>
            </a:r>
            <a:r>
              <a:rPr lang="en-US" altLang="zh-CN" b="1" dirty="0" smtClean="0"/>
              <a:t>XL-NET</a:t>
            </a:r>
          </a:p>
          <a:p>
            <a:endParaRPr lang="en-US" altLang="zh-CN" b="1" dirty="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MASS+UNILM (</a:t>
            </a:r>
            <a:r>
              <a:rPr lang="zh-CN" altLang="en-US" b="1" dirty="0" smtClean="0">
                <a:latin typeface="微软雅黑" panose="020B0503020204020204" pitchFamily="34" charset="-122"/>
                <a:ea typeface="微软雅黑" panose="020B0503020204020204" pitchFamily="34" charset="-122"/>
              </a:rPr>
              <a:t>改编</a:t>
            </a:r>
            <a:r>
              <a:rPr lang="en-US" altLang="zh-CN" b="1" dirty="0" smtClean="0">
                <a:latin typeface="微软雅黑" panose="020B0503020204020204" pitchFamily="34" charset="-122"/>
                <a:ea typeface="微软雅黑" panose="020B0503020204020204" pitchFamily="34" charset="-122"/>
              </a:rPr>
              <a:t>BERT</a:t>
            </a:r>
            <a:r>
              <a:rPr lang="zh-CN" altLang="en-US" b="1" dirty="0" smtClean="0">
                <a:latin typeface="微软雅黑" panose="020B0503020204020204" pitchFamily="34" charset="-122"/>
                <a:ea typeface="微软雅黑" panose="020B0503020204020204" pitchFamily="34" charset="-122"/>
              </a:rPr>
              <a:t>用于生成任务</a:t>
            </a:r>
            <a:r>
              <a:rPr lang="en-US" altLang="zh-CN" b="1" dirty="0" smtClean="0">
                <a:latin typeface="微软雅黑" panose="020B0503020204020204" pitchFamily="34" charset="-122"/>
                <a:ea typeface="微软雅黑" panose="020B0503020204020204" pitchFamily="34" charset="-122"/>
              </a:rPr>
              <a:t>)</a:t>
            </a:r>
          </a:p>
          <a:p>
            <a:endParaRPr lang="en-US" altLang="zh-CN" b="1" dirty="0">
              <a:latin typeface="微软雅黑" panose="020B0503020204020204" pitchFamily="34" charset="-122"/>
              <a:ea typeface="微软雅黑" panose="020B0503020204020204" pitchFamily="34" charset="-122"/>
            </a:endParaRPr>
          </a:p>
          <a:p>
            <a:r>
              <a:rPr lang="en-US" altLang="zh-CN" b="1" dirty="0" smtClean="0"/>
              <a:t>MTDNN,</a:t>
            </a:r>
            <a:r>
              <a:rPr lang="en-US" altLang="zh-CN" b="1" dirty="0"/>
              <a:t> ERNIE </a:t>
            </a:r>
            <a:r>
              <a:rPr lang="en-US" altLang="zh-CN" b="1" dirty="0" smtClean="0"/>
              <a:t>2.0 : </a:t>
            </a:r>
            <a:r>
              <a:rPr lang="zh-CN" altLang="en-US" b="1" dirty="0" smtClean="0"/>
              <a:t>多任务</a:t>
            </a:r>
            <a:endParaRPr lang="en-US" altLang="zh-CN" b="1" dirty="0" smtClean="0"/>
          </a:p>
          <a:p>
            <a:endParaRPr lang="en-US" altLang="zh-CN" b="1" dirty="0">
              <a:latin typeface="微软雅黑" panose="020B0503020204020204" pitchFamily="34" charset="-122"/>
              <a:ea typeface="微软雅黑" panose="020B0503020204020204" pitchFamily="34" charset="-122"/>
            </a:endParaRPr>
          </a:p>
          <a:p>
            <a:r>
              <a:rPr lang="en-US" altLang="zh-CN" b="1" dirty="0"/>
              <a:t>ERNIE </a:t>
            </a:r>
            <a:r>
              <a:rPr lang="en-US" altLang="zh-CN" b="1" dirty="0" smtClean="0"/>
              <a:t>1.0,</a:t>
            </a:r>
            <a:r>
              <a:rPr lang="en-US" altLang="zh-CN" b="1" dirty="0"/>
              <a:t> </a:t>
            </a:r>
            <a:r>
              <a:rPr lang="en-US" altLang="zh-CN" b="1" dirty="0" smtClean="0"/>
              <a:t>ERNIE </a:t>
            </a:r>
            <a:r>
              <a:rPr lang="zh-CN" altLang="en-US" b="1" dirty="0" smtClean="0"/>
              <a:t>融入更多的知识</a:t>
            </a:r>
            <a:endParaRPr lang="en-US" altLang="zh-CN" b="1" dirty="0" smtClean="0"/>
          </a:p>
          <a:p>
            <a:endParaRPr lang="en-US" altLang="zh-CN" b="1" dirty="0">
              <a:latin typeface="微软雅黑" panose="020B0503020204020204" pitchFamily="34" charset="-122"/>
              <a:ea typeface="微软雅黑" panose="020B0503020204020204" pitchFamily="34" charset="-122"/>
            </a:endParaRPr>
          </a:p>
          <a:p>
            <a:r>
              <a:rPr lang="en-US" altLang="zh-CN" b="1" dirty="0" err="1" smtClean="0">
                <a:latin typeface="微软雅黑" panose="020B0503020204020204" pitchFamily="34" charset="-122"/>
                <a:ea typeface="微软雅黑" panose="020B0503020204020204" pitchFamily="34" charset="-122"/>
              </a:rPr>
              <a:t>spanBERT</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改变了</a:t>
            </a:r>
            <a:r>
              <a:rPr lang="en-US" altLang="zh-CN" b="1" dirty="0" smtClean="0">
                <a:latin typeface="微软雅黑" panose="020B0503020204020204" pitchFamily="34" charset="-122"/>
                <a:ea typeface="微软雅黑" panose="020B0503020204020204" pitchFamily="34" charset="-122"/>
              </a:rPr>
              <a:t>mask</a:t>
            </a:r>
            <a:r>
              <a:rPr lang="zh-CN" altLang="en-US" b="1" dirty="0" smtClean="0">
                <a:latin typeface="微软雅黑" panose="020B0503020204020204" pitchFamily="34" charset="-122"/>
                <a:ea typeface="微软雅黑" panose="020B0503020204020204" pitchFamily="34" charset="-122"/>
              </a:rPr>
              <a:t>策略</a:t>
            </a:r>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en-US" altLang="zh-CN" b="1" dirty="0" err="1" smtClean="0">
                <a:latin typeface="微软雅黑" panose="020B0503020204020204" pitchFamily="34" charset="-122"/>
                <a:ea typeface="微软雅黑" panose="020B0503020204020204" pitchFamily="34" charset="-122"/>
              </a:rPr>
              <a:t>RoBERT</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精调</a:t>
            </a:r>
            <a:r>
              <a:rPr lang="en-US" altLang="zh-CN" b="1" dirty="0" smtClean="0">
                <a:latin typeface="微软雅黑" panose="020B0503020204020204" pitchFamily="34" charset="-122"/>
                <a:ea typeface="微软雅黑" panose="020B0503020204020204" pitchFamily="34" charset="-122"/>
              </a:rPr>
              <a:t>BERT</a:t>
            </a:r>
            <a:r>
              <a:rPr lang="zh-CN" altLang="en-US" b="1" dirty="0" smtClean="0">
                <a:latin typeface="微软雅黑" panose="020B0503020204020204" pitchFamily="34" charset="-122"/>
                <a:ea typeface="微软雅黑" panose="020B0503020204020204" pitchFamily="34" charset="-122"/>
              </a:rPr>
              <a:t>的一些细枝沫姐</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4961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291</Words>
  <Application>Microsoft Office PowerPoint</Application>
  <PresentationFormat>宽屏</PresentationFormat>
  <Paragraphs>47</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-apple-system</vt: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 Yuan</dc:creator>
  <cp:lastModifiedBy>Qin Yuan</cp:lastModifiedBy>
  <cp:revision>11</cp:revision>
  <dcterms:created xsi:type="dcterms:W3CDTF">2019-08-25T07:39:49Z</dcterms:created>
  <dcterms:modified xsi:type="dcterms:W3CDTF">2019-08-25T09:19:27Z</dcterms:modified>
</cp:coreProperties>
</file>