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256" r:id="rId3"/>
    <p:sldId id="257" r:id="rId4"/>
    <p:sldId id="258" r:id="rId5"/>
    <p:sldId id="259" r:id="rId6"/>
    <p:sldId id="260" r:id="rId7"/>
    <p:sldId id="261" r:id="rId8"/>
    <p:sldId id="262" r:id="rId9"/>
    <p:sldId id="263" r:id="rId10"/>
    <p:sldId id="264" r:id="rId11"/>
    <p:sldId id="265" r:id="rId12"/>
    <p:sldId id="330"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20" r:id="rId58"/>
    <p:sldId id="310" r:id="rId59"/>
    <p:sldId id="311" r:id="rId60"/>
    <p:sldId id="312" r:id="rId61"/>
    <p:sldId id="313" r:id="rId62"/>
    <p:sldId id="314" r:id="rId63"/>
    <p:sldId id="315" r:id="rId64"/>
    <p:sldId id="316" r:id="rId65"/>
    <p:sldId id="317" r:id="rId66"/>
    <p:sldId id="318" r:id="rId67"/>
    <p:sldId id="319" r:id="rId68"/>
    <p:sldId id="321" r:id="rId69"/>
    <p:sldId id="322" r:id="rId70"/>
    <p:sldId id="323" r:id="rId71"/>
    <p:sldId id="324" r:id="rId72"/>
    <p:sldId id="325" r:id="rId73"/>
    <p:sldId id="326" r:id="rId74"/>
    <p:sldId id="327" r:id="rId75"/>
    <p:sldId id="328"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27130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80002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2999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1565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67203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35197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64128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03262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293368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177836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19906BE-B388-44C7-9C4E-2FE63987E8E4}" type="datetimeFigureOut">
              <a:rPr lang="zh-CN" altLang="en-US" smtClean="0"/>
              <a:t>2019/9/1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81523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06BE-B388-44C7-9C4E-2FE63987E8E4}" type="datetimeFigureOut">
              <a:rPr lang="zh-CN" altLang="en-US" smtClean="0"/>
              <a:t>2019/9/1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64554-BF88-4DD2-A096-21105746D6FC}" type="slidenum">
              <a:rPr lang="zh-CN" altLang="en-US" smtClean="0"/>
              <a:t>‹#›</a:t>
            </a:fld>
            <a:endParaRPr lang="zh-CN" altLang="en-US"/>
          </a:p>
        </p:txBody>
      </p:sp>
    </p:spTree>
    <p:extLst>
      <p:ext uri="{BB962C8B-B14F-4D97-AF65-F5344CB8AC3E}">
        <p14:creationId xmlns:p14="http://schemas.microsoft.com/office/powerpoint/2010/main" val="43671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acwing.com/problem/content/21/"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cwing.com/problem/content/22/"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cwing.com/problem/content/27/"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wing.com/solution/acwing/content/736/"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nowcoder.com/profile/5533381/codeBookDetail?submissionId=18711069" TargetMode="External"/><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acwing.com/solution/acwing/content/1095/" TargetMode="External"/><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acwing.com/solution/acwing/content/1620/" TargetMode="External"/><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hyperlink" Target="https://www.acwing.com/solution/acwing/content/1261/"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4600" y="2933700"/>
            <a:ext cx="3236784" cy="369332"/>
          </a:xfrm>
          <a:prstGeom prst="rect">
            <a:avLst/>
          </a:prstGeom>
          <a:noFill/>
        </p:spPr>
        <p:txBody>
          <a:bodyPr wrap="none" rtlCol="0">
            <a:spAutoFit/>
          </a:bodyPr>
          <a:lstStyle/>
          <a:p>
            <a:r>
              <a:rPr lang="zh-CN" altLang="en-US" b="1" dirty="0" smtClean="0">
                <a:solidFill>
                  <a:srgbClr val="FF0000"/>
                </a:solidFill>
              </a:rPr>
              <a:t>一定要自己写代码</a:t>
            </a:r>
            <a:r>
              <a:rPr lang="en-US" altLang="zh-CN" b="1" dirty="0" smtClean="0">
                <a:solidFill>
                  <a:srgbClr val="FF0000"/>
                </a:solidFill>
              </a:rPr>
              <a:t>,</a:t>
            </a:r>
            <a:r>
              <a:rPr lang="zh-CN" altLang="en-US" b="1" dirty="0" smtClean="0">
                <a:solidFill>
                  <a:srgbClr val="FF0000"/>
                </a:solidFill>
              </a:rPr>
              <a:t>调试代码啊</a:t>
            </a:r>
            <a:endParaRPr lang="zh-CN" altLang="en-US" b="1" dirty="0">
              <a:solidFill>
                <a:srgbClr val="FF0000"/>
              </a:solidFill>
            </a:endParaRPr>
          </a:p>
        </p:txBody>
      </p:sp>
    </p:spTree>
    <p:extLst>
      <p:ext uri="{BB962C8B-B14F-4D97-AF65-F5344CB8AC3E}">
        <p14:creationId xmlns:p14="http://schemas.microsoft.com/office/powerpoint/2010/main" val="437375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 </a:t>
            </a:r>
            <a:r>
              <a:rPr lang="zh-CN" altLang="en-US" dirty="0"/>
              <a:t>斐波那契数列</a:t>
            </a:r>
          </a:p>
        </p:txBody>
      </p:sp>
      <p:pic>
        <p:nvPicPr>
          <p:cNvPr id="2" name="图片 1"/>
          <p:cNvPicPr>
            <a:picLocks noChangeAspect="1"/>
          </p:cNvPicPr>
          <p:nvPr/>
        </p:nvPicPr>
        <p:blipFill>
          <a:blip r:embed="rId2"/>
          <a:stretch>
            <a:fillRect/>
          </a:stretch>
        </p:blipFill>
        <p:spPr>
          <a:xfrm>
            <a:off x="203200" y="787524"/>
            <a:ext cx="3323809" cy="1980952"/>
          </a:xfrm>
          <a:prstGeom prst="rect">
            <a:avLst/>
          </a:prstGeom>
        </p:spPr>
      </p:pic>
      <p:sp>
        <p:nvSpPr>
          <p:cNvPr id="4" name="文本框 3"/>
          <p:cNvSpPr txBox="1"/>
          <p:nvPr/>
        </p:nvSpPr>
        <p:spPr>
          <a:xfrm>
            <a:off x="8216900" y="1981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62615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10.1. </a:t>
            </a:r>
            <a:r>
              <a:rPr lang="zh-CN" altLang="en-US" dirty="0" smtClean="0"/>
              <a:t>青蛙跳台阶</a:t>
            </a:r>
            <a:endParaRPr lang="zh-CN" altLang="en-US" dirty="0"/>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693099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3200" y="215900"/>
            <a:ext cx="2984500" cy="923330"/>
          </a:xfrm>
          <a:prstGeom prst="rect">
            <a:avLst/>
          </a:prstGeom>
          <a:noFill/>
        </p:spPr>
        <p:txBody>
          <a:bodyPr wrap="square" rtlCol="0">
            <a:spAutoFit/>
          </a:bodyPr>
          <a:lstStyle/>
          <a:p>
            <a:r>
              <a:rPr lang="en-US" altLang="zh-CN" dirty="0" smtClean="0"/>
              <a:t>10.2. </a:t>
            </a:r>
            <a:r>
              <a:rPr lang="zh-CN" altLang="en-US" dirty="0" smtClean="0"/>
              <a:t>矩形覆盖问题</a:t>
            </a:r>
            <a:endParaRPr lang="en-US" altLang="zh-CN" dirty="0" smtClean="0"/>
          </a:p>
          <a:p>
            <a:endParaRPr lang="en-US" altLang="zh-CN" dirty="0"/>
          </a:p>
          <a:p>
            <a:r>
              <a:rPr lang="zh-CN" altLang="en-US" dirty="0" smtClean="0">
                <a:solidFill>
                  <a:srgbClr val="FF0000"/>
                </a:solidFill>
              </a:rPr>
              <a:t>动态规划问题</a:t>
            </a:r>
            <a:endParaRPr lang="zh-CN" altLang="en-US" dirty="0">
              <a:solidFill>
                <a:srgbClr val="FF0000"/>
              </a:solidFill>
            </a:endParaRPr>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24588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11. </a:t>
            </a:r>
            <a:r>
              <a:rPr lang="zh-CN" altLang="en-US" dirty="0"/>
              <a:t>旋转数组的最小数字</a:t>
            </a:r>
          </a:p>
        </p:txBody>
      </p:sp>
      <p:pic>
        <p:nvPicPr>
          <p:cNvPr id="2" name="图片 1"/>
          <p:cNvPicPr>
            <a:picLocks noChangeAspect="1"/>
          </p:cNvPicPr>
          <p:nvPr/>
        </p:nvPicPr>
        <p:blipFill>
          <a:blip r:embed="rId2"/>
          <a:stretch>
            <a:fillRect/>
          </a:stretch>
        </p:blipFill>
        <p:spPr>
          <a:xfrm>
            <a:off x="203200" y="878071"/>
            <a:ext cx="5219048" cy="2942857"/>
          </a:xfrm>
          <a:prstGeom prst="rect">
            <a:avLst/>
          </a:prstGeom>
        </p:spPr>
      </p:pic>
      <p:sp>
        <p:nvSpPr>
          <p:cNvPr id="4" name="文本框 3"/>
          <p:cNvSpPr txBox="1"/>
          <p:nvPr/>
        </p:nvSpPr>
        <p:spPr>
          <a:xfrm>
            <a:off x="6997700" y="693405"/>
            <a:ext cx="4470400" cy="1200329"/>
          </a:xfrm>
          <a:prstGeom prst="rect">
            <a:avLst/>
          </a:prstGeom>
          <a:noFill/>
        </p:spPr>
        <p:txBody>
          <a:bodyPr wrap="square" rtlCol="0">
            <a:spAutoFit/>
          </a:bodyPr>
          <a:lstStyle/>
          <a:p>
            <a:r>
              <a:rPr lang="zh-CN" altLang="en-US" b="1" dirty="0" smtClean="0"/>
              <a:t>利用数组的该旋转数组的特性，用二分法进行求解，但要注意特殊情况：</a:t>
            </a:r>
            <a:endParaRPr lang="en-US" altLang="zh-CN" b="1" dirty="0" smtClean="0"/>
          </a:p>
          <a:p>
            <a:r>
              <a:rPr lang="zh-CN" altLang="en-US" b="1" dirty="0" smtClean="0"/>
              <a:t>没有旋转</a:t>
            </a:r>
            <a:endParaRPr lang="en-US" altLang="zh-CN" b="1" dirty="0" smtClean="0"/>
          </a:p>
          <a:p>
            <a:r>
              <a:rPr lang="en-US" altLang="zh-CN" b="1" dirty="0" smtClean="0"/>
              <a:t>Start</a:t>
            </a:r>
            <a:r>
              <a:rPr lang="zh-CN" altLang="en-US" b="1" dirty="0" smtClean="0"/>
              <a:t>的值与</a:t>
            </a:r>
            <a:r>
              <a:rPr lang="en-US" altLang="zh-CN" b="1" dirty="0" smtClean="0"/>
              <a:t>end</a:t>
            </a:r>
            <a:r>
              <a:rPr lang="zh-CN" altLang="en-US" b="1" dirty="0" smtClean="0"/>
              <a:t>的</a:t>
            </a:r>
            <a:r>
              <a:rPr lang="zh-CN" altLang="en-US" b="1" dirty="0" smtClean="0"/>
              <a:t>值与</a:t>
            </a:r>
            <a:r>
              <a:rPr lang="en-US" altLang="zh-CN" b="1" dirty="0" smtClean="0"/>
              <a:t>middle</a:t>
            </a:r>
            <a:r>
              <a:rPr lang="zh-CN" altLang="en-US" b="1" dirty="0" smtClean="0"/>
              <a:t>的值相等</a:t>
            </a:r>
            <a:endParaRPr lang="zh-CN" altLang="en-US" b="1" dirty="0"/>
          </a:p>
        </p:txBody>
      </p:sp>
      <p:sp>
        <p:nvSpPr>
          <p:cNvPr id="5" name="文本框 4"/>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433462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12. </a:t>
            </a:r>
            <a:r>
              <a:rPr lang="zh-CN" altLang="en-US" dirty="0"/>
              <a:t>矩阵中的路径</a:t>
            </a:r>
          </a:p>
        </p:txBody>
      </p:sp>
      <p:pic>
        <p:nvPicPr>
          <p:cNvPr id="2" name="图片 1"/>
          <p:cNvPicPr>
            <a:picLocks noChangeAspect="1"/>
          </p:cNvPicPr>
          <p:nvPr/>
        </p:nvPicPr>
        <p:blipFill>
          <a:blip r:embed="rId2"/>
          <a:stretch>
            <a:fillRect/>
          </a:stretch>
        </p:blipFill>
        <p:spPr>
          <a:xfrm>
            <a:off x="203200" y="901981"/>
            <a:ext cx="7047619" cy="4495238"/>
          </a:xfrm>
          <a:prstGeom prst="rect">
            <a:avLst/>
          </a:prstGeom>
        </p:spPr>
      </p:pic>
      <p:sp>
        <p:nvSpPr>
          <p:cNvPr id="4" name="文本框 3"/>
          <p:cNvSpPr txBox="1"/>
          <p:nvPr/>
        </p:nvSpPr>
        <p:spPr>
          <a:xfrm>
            <a:off x="8168462" y="172688"/>
            <a:ext cx="2984500" cy="923330"/>
          </a:xfrm>
          <a:prstGeom prst="rect">
            <a:avLst/>
          </a:prstGeom>
          <a:noFill/>
        </p:spPr>
        <p:txBody>
          <a:bodyPr wrap="square" rtlCol="0">
            <a:spAutoFit/>
          </a:bodyPr>
          <a:lstStyle/>
          <a:p>
            <a:r>
              <a:rPr lang="zh-CN" altLang="en-US" dirty="0" smtClean="0"/>
              <a:t>回溯法解决</a:t>
            </a:r>
            <a:endParaRPr lang="en-US" altLang="zh-CN" dirty="0" smtClean="0"/>
          </a:p>
          <a:p>
            <a:endParaRPr lang="en-US" altLang="zh-CN" dirty="0"/>
          </a:p>
          <a:p>
            <a:r>
              <a:rPr lang="zh-CN" altLang="en-US" dirty="0" smtClean="0"/>
              <a:t>递归写法，用到了非</a:t>
            </a:r>
            <a:endParaRPr lang="zh-CN" altLang="en-US" dirty="0"/>
          </a:p>
        </p:txBody>
      </p:sp>
      <p:sp>
        <p:nvSpPr>
          <p:cNvPr id="6" name="矩形 5"/>
          <p:cNvSpPr/>
          <p:nvPr/>
        </p:nvSpPr>
        <p:spPr>
          <a:xfrm>
            <a:off x="6738534" y="1981592"/>
            <a:ext cx="4810932" cy="369332"/>
          </a:xfrm>
          <a:prstGeom prst="rect">
            <a:avLst/>
          </a:prstGeom>
        </p:spPr>
        <p:txBody>
          <a:bodyPr wrap="none">
            <a:spAutoFit/>
          </a:bodyPr>
          <a:lstStyle/>
          <a:p>
            <a:r>
              <a:rPr lang="en-US" altLang="zh-CN" dirty="0">
                <a:hlinkClick r:id="rId3"/>
              </a:rPr>
              <a:t>https://www.acwing.com/problem/content/21/</a:t>
            </a:r>
            <a:endParaRPr lang="zh-CN" altLang="en-US" dirty="0"/>
          </a:p>
        </p:txBody>
      </p:sp>
      <p:sp>
        <p:nvSpPr>
          <p:cNvPr id="7" name="文本框 6"/>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234875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13 </a:t>
            </a:r>
            <a:r>
              <a:rPr lang="zh-CN" altLang="en-US" dirty="0"/>
              <a:t>机器人的运动范围</a:t>
            </a:r>
          </a:p>
        </p:txBody>
      </p:sp>
      <p:pic>
        <p:nvPicPr>
          <p:cNvPr id="2" name="图片 1"/>
          <p:cNvPicPr>
            <a:picLocks noChangeAspect="1"/>
          </p:cNvPicPr>
          <p:nvPr/>
        </p:nvPicPr>
        <p:blipFill>
          <a:blip r:embed="rId2"/>
          <a:stretch>
            <a:fillRect/>
          </a:stretch>
        </p:blipFill>
        <p:spPr>
          <a:xfrm>
            <a:off x="0" y="827433"/>
            <a:ext cx="6238095" cy="5533333"/>
          </a:xfrm>
          <a:prstGeom prst="rect">
            <a:avLst/>
          </a:prstGeom>
        </p:spPr>
      </p:pic>
      <p:sp>
        <p:nvSpPr>
          <p:cNvPr id="5" name="文本框 4"/>
          <p:cNvSpPr txBox="1"/>
          <p:nvPr/>
        </p:nvSpPr>
        <p:spPr>
          <a:xfrm>
            <a:off x="7759700" y="585232"/>
            <a:ext cx="2984500" cy="923330"/>
          </a:xfrm>
          <a:prstGeom prst="rect">
            <a:avLst/>
          </a:prstGeom>
          <a:noFill/>
        </p:spPr>
        <p:txBody>
          <a:bodyPr wrap="square" rtlCol="0">
            <a:spAutoFit/>
          </a:bodyPr>
          <a:lstStyle/>
          <a:p>
            <a:r>
              <a:rPr lang="zh-CN" altLang="en-US" dirty="0" smtClean="0"/>
              <a:t>回溯法，用递归或者队列来</a:t>
            </a:r>
            <a:r>
              <a:rPr lang="zh-CN" altLang="en-US" dirty="0" smtClean="0"/>
              <a:t>实现，回溯可以用队列结构来实现</a:t>
            </a:r>
            <a:endParaRPr lang="zh-CN" altLang="en-US" dirty="0"/>
          </a:p>
        </p:txBody>
      </p:sp>
      <p:sp>
        <p:nvSpPr>
          <p:cNvPr id="4" name="矩形 3"/>
          <p:cNvSpPr/>
          <p:nvPr/>
        </p:nvSpPr>
        <p:spPr>
          <a:xfrm>
            <a:off x="6603855" y="1915264"/>
            <a:ext cx="4810932" cy="369332"/>
          </a:xfrm>
          <a:prstGeom prst="rect">
            <a:avLst/>
          </a:prstGeom>
        </p:spPr>
        <p:txBody>
          <a:bodyPr wrap="none">
            <a:spAutoFit/>
          </a:bodyPr>
          <a:lstStyle/>
          <a:p>
            <a:r>
              <a:rPr lang="en-US" altLang="zh-CN" dirty="0">
                <a:hlinkClick r:id="rId3"/>
              </a:rPr>
              <a:t>https://www.acwing.com/problem/content/22/</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2193327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14. </a:t>
            </a:r>
            <a:r>
              <a:rPr lang="zh-CN" altLang="en-US" dirty="0" smtClean="0"/>
              <a:t>剪</a:t>
            </a:r>
            <a:r>
              <a:rPr lang="zh-CN" altLang="en-US" dirty="0"/>
              <a:t>绳子</a:t>
            </a:r>
          </a:p>
        </p:txBody>
      </p:sp>
      <p:pic>
        <p:nvPicPr>
          <p:cNvPr id="2" name="图片 1"/>
          <p:cNvPicPr>
            <a:picLocks noChangeAspect="1"/>
          </p:cNvPicPr>
          <p:nvPr/>
        </p:nvPicPr>
        <p:blipFill>
          <a:blip r:embed="rId2"/>
          <a:stretch>
            <a:fillRect/>
          </a:stretch>
        </p:blipFill>
        <p:spPr>
          <a:xfrm>
            <a:off x="203200" y="1014547"/>
            <a:ext cx="6647619" cy="2161905"/>
          </a:xfrm>
          <a:prstGeom prst="rect">
            <a:avLst/>
          </a:prstGeom>
        </p:spPr>
      </p:pic>
      <p:sp>
        <p:nvSpPr>
          <p:cNvPr id="4" name="矩形 3"/>
          <p:cNvSpPr/>
          <p:nvPr/>
        </p:nvSpPr>
        <p:spPr>
          <a:xfrm>
            <a:off x="5842000" y="3582431"/>
            <a:ext cx="6096000" cy="923330"/>
          </a:xfrm>
          <a:prstGeom prst="rect">
            <a:avLst/>
          </a:prstGeom>
        </p:spPr>
        <p:txBody>
          <a:bodyPr>
            <a:spAutoFit/>
          </a:bodyPr>
          <a:lstStyle/>
          <a:p>
            <a:r>
              <a:rPr lang="zh-CN" altLang="en-US" dirty="0" smtClean="0"/>
              <a:t>for j in range(1,i):</a:t>
            </a:r>
          </a:p>
          <a:p>
            <a:r>
              <a:rPr lang="en-US" altLang="zh-CN" dirty="0" smtClean="0"/>
              <a:t>	</a:t>
            </a:r>
            <a:r>
              <a:rPr lang="zh-CN" altLang="en-US" dirty="0" smtClean="0"/>
              <a:t>temp = max(dp[j],j) * max((i-j),dp[i-j])</a:t>
            </a:r>
          </a:p>
          <a:p>
            <a:r>
              <a:rPr lang="zh-CN" altLang="en-US" dirty="0" smtClean="0"/>
              <a:t>                dp[i] = max(dp[i],temp)</a:t>
            </a:r>
            <a:endParaRPr lang="zh-CN" altLang="en-US" dirty="0"/>
          </a:p>
        </p:txBody>
      </p:sp>
      <p:sp>
        <p:nvSpPr>
          <p:cNvPr id="5" name="文本框 4"/>
          <p:cNvSpPr txBox="1"/>
          <p:nvPr/>
        </p:nvSpPr>
        <p:spPr>
          <a:xfrm>
            <a:off x="7632700" y="1193800"/>
            <a:ext cx="3759200" cy="369332"/>
          </a:xfrm>
          <a:prstGeom prst="rect">
            <a:avLst/>
          </a:prstGeom>
          <a:noFill/>
        </p:spPr>
        <p:txBody>
          <a:bodyPr wrap="square" rtlCol="0">
            <a:spAutoFit/>
          </a:bodyPr>
          <a:lstStyle/>
          <a:p>
            <a:r>
              <a:rPr lang="zh-CN" altLang="en-US" b="1" dirty="0" smtClean="0"/>
              <a:t>动态规划</a:t>
            </a:r>
            <a:r>
              <a:rPr lang="zh-CN" altLang="en-US" dirty="0" smtClean="0"/>
              <a:t>方法来解决该问题</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1924070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15.</a:t>
            </a:r>
            <a:r>
              <a:rPr lang="zh-CN" altLang="en-US" dirty="0"/>
              <a:t>二进制中</a:t>
            </a:r>
            <a:r>
              <a:rPr lang="en-US" altLang="zh-CN" dirty="0"/>
              <a:t>1</a:t>
            </a:r>
            <a:r>
              <a:rPr lang="zh-CN" altLang="en-US" dirty="0"/>
              <a:t>的个数</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位的运算</a:t>
            </a:r>
            <a:endParaRPr lang="zh-CN" altLang="en-US" dirty="0"/>
          </a:p>
        </p:txBody>
      </p:sp>
      <p:pic>
        <p:nvPicPr>
          <p:cNvPr id="6" name="图片 5"/>
          <p:cNvPicPr>
            <a:picLocks noChangeAspect="1"/>
          </p:cNvPicPr>
          <p:nvPr/>
        </p:nvPicPr>
        <p:blipFill>
          <a:blip r:embed="rId2"/>
          <a:stretch>
            <a:fillRect/>
          </a:stretch>
        </p:blipFill>
        <p:spPr>
          <a:xfrm>
            <a:off x="203200" y="968595"/>
            <a:ext cx="4390476" cy="3523809"/>
          </a:xfrm>
          <a:prstGeom prst="rect">
            <a:avLst/>
          </a:prstGeom>
        </p:spPr>
      </p:pic>
      <p:sp>
        <p:nvSpPr>
          <p:cNvPr id="7" name="文本框 6"/>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44290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16. </a:t>
            </a:r>
            <a:r>
              <a:rPr lang="zh-CN" altLang="en-US" dirty="0"/>
              <a:t>数值的整数次方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二分法求解问题</a:t>
            </a:r>
            <a:endParaRPr lang="zh-CN" altLang="en-US" dirty="0"/>
          </a:p>
        </p:txBody>
      </p:sp>
      <p:pic>
        <p:nvPicPr>
          <p:cNvPr id="2" name="图片 1"/>
          <p:cNvPicPr>
            <a:picLocks noChangeAspect="1"/>
          </p:cNvPicPr>
          <p:nvPr/>
        </p:nvPicPr>
        <p:blipFill>
          <a:blip r:embed="rId2"/>
          <a:stretch>
            <a:fillRect/>
          </a:stretch>
        </p:blipFill>
        <p:spPr>
          <a:xfrm>
            <a:off x="322600" y="1051157"/>
            <a:ext cx="5400000" cy="3714286"/>
          </a:xfrm>
          <a:prstGeom prst="rect">
            <a:avLst/>
          </a:prstGeom>
        </p:spPr>
      </p:pic>
      <p:sp>
        <p:nvSpPr>
          <p:cNvPr id="6" name="文本框 5"/>
          <p:cNvSpPr txBox="1"/>
          <p:nvPr/>
        </p:nvSpPr>
        <p:spPr>
          <a:xfrm>
            <a:off x="8051800" y="1574800"/>
            <a:ext cx="3759200" cy="1200329"/>
          </a:xfrm>
          <a:prstGeom prst="rect">
            <a:avLst/>
          </a:prstGeom>
          <a:noFill/>
        </p:spPr>
        <p:txBody>
          <a:bodyPr wrap="square" rtlCol="0">
            <a:spAutoFit/>
          </a:bodyPr>
          <a:lstStyle/>
          <a:p>
            <a:r>
              <a:rPr lang="zh-CN" altLang="en-US" dirty="0" smtClean="0"/>
              <a:t>注意考虑特殊情况</a:t>
            </a:r>
            <a:r>
              <a:rPr lang="zh-CN" altLang="en-US" dirty="0" smtClean="0"/>
              <a:t>，</a:t>
            </a:r>
            <a:endParaRPr lang="en-US" altLang="zh-CN" dirty="0" smtClean="0"/>
          </a:p>
          <a:p>
            <a:r>
              <a:rPr lang="en-US" altLang="zh-CN" dirty="0" smtClean="0"/>
              <a:t>0</a:t>
            </a:r>
            <a:r>
              <a:rPr lang="zh-CN" altLang="en-US" dirty="0" smtClean="0"/>
              <a:t>的负次方</a:t>
            </a:r>
            <a:endParaRPr lang="en-US" altLang="zh-CN" dirty="0" smtClean="0"/>
          </a:p>
          <a:p>
            <a:r>
              <a:rPr lang="en-US" altLang="zh-CN" dirty="0" smtClean="0"/>
              <a:t>0</a:t>
            </a:r>
            <a:r>
              <a:rPr lang="zh-CN" altLang="en-US" dirty="0" smtClean="0"/>
              <a:t>的</a:t>
            </a:r>
            <a:r>
              <a:rPr lang="en-US" altLang="zh-CN" dirty="0" smtClean="0"/>
              <a:t>0</a:t>
            </a:r>
            <a:r>
              <a:rPr lang="zh-CN" altLang="en-US" dirty="0" smtClean="0"/>
              <a:t>次方</a:t>
            </a:r>
            <a:endParaRPr lang="en-US" altLang="zh-CN" dirty="0" smtClean="0"/>
          </a:p>
          <a:p>
            <a:r>
              <a:rPr lang="zh-CN" altLang="en-US" dirty="0" smtClean="0"/>
              <a:t>负指数</a:t>
            </a:r>
            <a:endParaRPr lang="zh-CN" altLang="en-US" dirty="0"/>
          </a:p>
        </p:txBody>
      </p:sp>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178017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17 </a:t>
            </a:r>
            <a:r>
              <a:rPr lang="zh-CN" altLang="en-US" dirty="0" smtClean="0"/>
              <a:t>打印从</a:t>
            </a:r>
            <a:r>
              <a:rPr lang="en-US" altLang="zh-CN" dirty="0" smtClean="0"/>
              <a:t>1</a:t>
            </a:r>
            <a:r>
              <a:rPr lang="zh-CN" altLang="en-US" dirty="0" smtClean="0"/>
              <a:t>到最大的</a:t>
            </a:r>
            <a:r>
              <a:rPr lang="en-US" altLang="zh-CN" dirty="0" smtClean="0"/>
              <a:t>n</a:t>
            </a:r>
            <a:r>
              <a:rPr lang="zh-CN" altLang="en-US" dirty="0" smtClean="0"/>
              <a:t>位数</a:t>
            </a:r>
            <a:endParaRPr lang="zh-CN" altLang="en-US" dirty="0"/>
          </a:p>
        </p:txBody>
      </p:sp>
      <p:sp>
        <p:nvSpPr>
          <p:cNvPr id="5" name="文本框 4"/>
          <p:cNvSpPr txBox="1"/>
          <p:nvPr/>
        </p:nvSpPr>
        <p:spPr>
          <a:xfrm>
            <a:off x="7340600" y="215900"/>
            <a:ext cx="4470400" cy="923330"/>
          </a:xfrm>
          <a:prstGeom prst="rect">
            <a:avLst/>
          </a:prstGeom>
          <a:noFill/>
        </p:spPr>
        <p:txBody>
          <a:bodyPr wrap="square" rtlCol="0">
            <a:spAutoFit/>
          </a:bodyPr>
          <a:lstStyle/>
          <a:p>
            <a:r>
              <a:rPr lang="zh-CN" altLang="en-US" b="1" dirty="0" smtClean="0"/>
              <a:t>字符串来表示数，字符的加减运算规则</a:t>
            </a:r>
            <a:endParaRPr lang="en-US" altLang="zh-CN" b="1" dirty="0" smtClean="0"/>
          </a:p>
          <a:p>
            <a:endParaRPr lang="en-US" altLang="zh-CN" b="1" dirty="0"/>
          </a:p>
          <a:p>
            <a:r>
              <a:rPr lang="zh-CN" altLang="en-US" b="1" dirty="0" smtClean="0">
                <a:solidFill>
                  <a:srgbClr val="FF0000"/>
                </a:solidFill>
              </a:rPr>
              <a:t>数字的全排列问题</a:t>
            </a:r>
            <a:endParaRPr lang="zh-CN" altLang="en-US" dirty="0">
              <a:solidFill>
                <a:srgbClr val="FF0000"/>
              </a:solidFill>
            </a:endParaRPr>
          </a:p>
        </p:txBody>
      </p:sp>
      <p:sp>
        <p:nvSpPr>
          <p:cNvPr id="4" name="文本框 3"/>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881967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a:t>
            </a:r>
            <a:r>
              <a:rPr lang="en-US" altLang="zh-CN" dirty="0"/>
              <a:t>. </a:t>
            </a:r>
            <a:r>
              <a:rPr lang="zh-CN" altLang="en-US" dirty="0"/>
              <a:t>找出数组中重复的数字</a:t>
            </a:r>
          </a:p>
        </p:txBody>
      </p:sp>
      <p:pic>
        <p:nvPicPr>
          <p:cNvPr id="5" name="图片 4"/>
          <p:cNvPicPr>
            <a:picLocks noChangeAspect="1"/>
          </p:cNvPicPr>
          <p:nvPr/>
        </p:nvPicPr>
        <p:blipFill>
          <a:blip r:embed="rId2"/>
          <a:stretch>
            <a:fillRect/>
          </a:stretch>
        </p:blipFill>
        <p:spPr>
          <a:xfrm>
            <a:off x="144843" y="803438"/>
            <a:ext cx="6085714" cy="2609524"/>
          </a:xfrm>
          <a:prstGeom prst="rect">
            <a:avLst/>
          </a:prstGeom>
        </p:spPr>
      </p:pic>
      <p:sp>
        <p:nvSpPr>
          <p:cNvPr id="2" name="文本框 1"/>
          <p:cNvSpPr txBox="1"/>
          <p:nvPr/>
        </p:nvSpPr>
        <p:spPr>
          <a:xfrm>
            <a:off x="3187699" y="2604977"/>
            <a:ext cx="3042857" cy="461665"/>
          </a:xfrm>
          <a:prstGeom prst="rect">
            <a:avLst/>
          </a:prstGeom>
          <a:noFill/>
        </p:spPr>
        <p:txBody>
          <a:bodyPr wrap="square" rtlCol="0">
            <a:spAutoFit/>
          </a:bodyPr>
          <a:lstStyle/>
          <a:p>
            <a:r>
              <a:rPr lang="zh-CN" altLang="en-US" sz="2400" b="1" dirty="0" smtClean="0"/>
              <a:t>哈希法</a:t>
            </a:r>
            <a:r>
              <a:rPr lang="en-US" altLang="zh-CN" sz="2400" b="1" dirty="0" smtClean="0"/>
              <a:t>/</a:t>
            </a:r>
            <a:r>
              <a:rPr lang="zh-CN" altLang="en-US" sz="2400" b="1" dirty="0" smtClean="0"/>
              <a:t>排序</a:t>
            </a:r>
            <a:r>
              <a:rPr lang="en-US" altLang="zh-CN" sz="2400" b="1" dirty="0" smtClean="0"/>
              <a:t>/</a:t>
            </a:r>
            <a:r>
              <a:rPr lang="zh-CN" altLang="en-US" sz="2400" b="1" dirty="0" smtClean="0"/>
              <a:t>坐标法</a:t>
            </a:r>
            <a:endParaRPr lang="zh-CN" altLang="en-US" sz="2400" b="1" dirty="0"/>
          </a:p>
        </p:txBody>
      </p:sp>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643556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18</a:t>
            </a:r>
            <a:r>
              <a:rPr lang="en-US" altLang="zh-CN" dirty="0"/>
              <a:t>. </a:t>
            </a:r>
            <a:r>
              <a:rPr lang="zh-CN" altLang="en-US" dirty="0"/>
              <a:t>在</a:t>
            </a:r>
            <a:r>
              <a:rPr lang="en-US" altLang="zh-CN" dirty="0"/>
              <a:t>O(1)</a:t>
            </a:r>
            <a:r>
              <a:rPr lang="zh-CN" altLang="en-US" dirty="0"/>
              <a:t>时间删除链表结点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正常的链表操作</a:t>
            </a:r>
            <a:endParaRPr lang="zh-CN" altLang="en-US" dirty="0"/>
          </a:p>
        </p:txBody>
      </p:sp>
      <p:pic>
        <p:nvPicPr>
          <p:cNvPr id="2" name="图片 1"/>
          <p:cNvPicPr>
            <a:picLocks noChangeAspect="1"/>
          </p:cNvPicPr>
          <p:nvPr/>
        </p:nvPicPr>
        <p:blipFill>
          <a:blip r:embed="rId2"/>
          <a:stretch>
            <a:fillRect/>
          </a:stretch>
        </p:blipFill>
        <p:spPr>
          <a:xfrm>
            <a:off x="420990" y="998671"/>
            <a:ext cx="4847619" cy="2142857"/>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556053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18.1.</a:t>
            </a:r>
            <a:r>
              <a:rPr lang="zh-CN" altLang="en-US" dirty="0"/>
              <a:t>删除链表中重复的节点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正常的链表操作，但是参考了别人的代码</a:t>
            </a:r>
            <a:r>
              <a:rPr lang="en-US" altLang="zh-CN" b="1" dirty="0" smtClean="0"/>
              <a:t>(</a:t>
            </a:r>
            <a:r>
              <a:rPr lang="zh-CN" altLang="en-US" b="1" dirty="0" smtClean="0"/>
              <a:t>简单的</a:t>
            </a:r>
            <a:r>
              <a:rPr lang="en-US" altLang="zh-CN" b="1" dirty="0" smtClean="0"/>
              <a:t>)</a:t>
            </a:r>
          </a:p>
          <a:p>
            <a:endParaRPr lang="en-US" altLang="zh-CN" b="1" dirty="0"/>
          </a:p>
          <a:p>
            <a:r>
              <a:rPr lang="zh-CN" altLang="en-US" b="1" dirty="0" smtClean="0"/>
              <a:t>或者判断是否需要删除，需要删除时就删除，容易实现</a:t>
            </a:r>
            <a:endParaRPr lang="zh-CN" altLang="en-US" dirty="0"/>
          </a:p>
        </p:txBody>
      </p:sp>
      <p:pic>
        <p:nvPicPr>
          <p:cNvPr id="2" name="图片 1"/>
          <p:cNvPicPr>
            <a:picLocks noChangeAspect="1"/>
          </p:cNvPicPr>
          <p:nvPr/>
        </p:nvPicPr>
        <p:blipFill>
          <a:blip r:embed="rId2"/>
          <a:stretch>
            <a:fillRect/>
          </a:stretch>
        </p:blipFill>
        <p:spPr>
          <a:xfrm>
            <a:off x="203200" y="947905"/>
            <a:ext cx="6219048" cy="2676190"/>
          </a:xfrm>
          <a:prstGeom prst="rect">
            <a:avLst/>
          </a:prstGeom>
        </p:spPr>
      </p:pic>
      <p:sp>
        <p:nvSpPr>
          <p:cNvPr id="4" name="矩形 3"/>
          <p:cNvSpPr/>
          <p:nvPr/>
        </p:nvSpPr>
        <p:spPr>
          <a:xfrm>
            <a:off x="7381068" y="2101334"/>
            <a:ext cx="4810932" cy="369332"/>
          </a:xfrm>
          <a:prstGeom prst="rect">
            <a:avLst/>
          </a:prstGeom>
        </p:spPr>
        <p:txBody>
          <a:bodyPr wrap="none">
            <a:spAutoFit/>
          </a:bodyPr>
          <a:lstStyle/>
          <a:p>
            <a:r>
              <a:rPr lang="en-US" altLang="zh-CN" dirty="0">
                <a:hlinkClick r:id="rId3"/>
              </a:rPr>
              <a:t>https://www.acwing.com/problem/content/27/</a:t>
            </a:r>
            <a:endParaRPr lang="zh-CN" altLang="en-US" dirty="0"/>
          </a:p>
        </p:txBody>
      </p:sp>
      <p:sp>
        <p:nvSpPr>
          <p:cNvPr id="6" name="文本框 5"/>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3169683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19.</a:t>
            </a:r>
            <a:r>
              <a:rPr lang="zh-CN" altLang="en-US" dirty="0"/>
              <a:t>正则表达式匹配</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回溯法解决问题，多路递归只要一路满足就可以</a:t>
            </a:r>
            <a:endParaRPr lang="zh-CN" altLang="en-US" dirty="0"/>
          </a:p>
        </p:txBody>
      </p:sp>
      <p:pic>
        <p:nvPicPr>
          <p:cNvPr id="2" name="图片 1"/>
          <p:cNvPicPr>
            <a:picLocks noChangeAspect="1"/>
          </p:cNvPicPr>
          <p:nvPr/>
        </p:nvPicPr>
        <p:blipFill>
          <a:blip r:embed="rId2"/>
          <a:stretch>
            <a:fillRect/>
          </a:stretch>
        </p:blipFill>
        <p:spPr>
          <a:xfrm>
            <a:off x="203200" y="898724"/>
            <a:ext cx="6504762" cy="3180952"/>
          </a:xfrm>
          <a:prstGeom prst="rect">
            <a:avLst/>
          </a:prstGeom>
        </p:spPr>
      </p:pic>
      <p:sp>
        <p:nvSpPr>
          <p:cNvPr id="6" name="文本框 5"/>
          <p:cNvSpPr txBox="1"/>
          <p:nvPr/>
        </p:nvSpPr>
        <p:spPr>
          <a:xfrm>
            <a:off x="8051800" y="1943100"/>
            <a:ext cx="3759200" cy="369332"/>
          </a:xfrm>
          <a:prstGeom prst="rect">
            <a:avLst/>
          </a:prstGeom>
          <a:noFill/>
        </p:spPr>
        <p:txBody>
          <a:bodyPr wrap="square" rtlCol="0">
            <a:spAutoFit/>
          </a:bodyPr>
          <a:lstStyle/>
          <a:p>
            <a:r>
              <a:rPr lang="zh-CN" altLang="en-US" b="1" dirty="0" smtClean="0"/>
              <a:t>困难</a:t>
            </a:r>
            <a:endParaRPr lang="zh-CN" altLang="en-US" dirty="0"/>
          </a:p>
        </p:txBody>
      </p:sp>
      <p:sp>
        <p:nvSpPr>
          <p:cNvPr id="4" name="矩形 3"/>
          <p:cNvSpPr/>
          <p:nvPr/>
        </p:nvSpPr>
        <p:spPr>
          <a:xfrm>
            <a:off x="5498576" y="4791213"/>
            <a:ext cx="5660524" cy="369332"/>
          </a:xfrm>
          <a:prstGeom prst="rect">
            <a:avLst/>
          </a:prstGeom>
        </p:spPr>
        <p:txBody>
          <a:bodyPr wrap="none">
            <a:spAutoFit/>
          </a:bodyPr>
          <a:lstStyle/>
          <a:p>
            <a:r>
              <a:rPr lang="en-US" altLang="zh-CN" dirty="0">
                <a:hlinkClick r:id="rId3"/>
              </a:rPr>
              <a:t>https://www.acwing.com/solution/acwing/content/736/</a:t>
            </a:r>
            <a:endParaRPr lang="zh-CN" altLang="en-US" dirty="0"/>
          </a:p>
        </p:txBody>
      </p:sp>
      <p:sp>
        <p:nvSpPr>
          <p:cNvPr id="7" name="文本框 6"/>
          <p:cNvSpPr txBox="1"/>
          <p:nvPr/>
        </p:nvSpPr>
        <p:spPr>
          <a:xfrm>
            <a:off x="797442" y="5007935"/>
            <a:ext cx="2052084" cy="646331"/>
          </a:xfrm>
          <a:prstGeom prst="rect">
            <a:avLst/>
          </a:prstGeom>
          <a:noFill/>
        </p:spPr>
        <p:txBody>
          <a:bodyPr wrap="square" rtlCol="0">
            <a:spAutoFit/>
          </a:bodyPr>
          <a:lstStyle/>
          <a:p>
            <a:r>
              <a:rPr lang="zh-CN" altLang="en-US" dirty="0" smtClean="0"/>
              <a:t>有回溯法或者动态规划法</a:t>
            </a:r>
            <a:endParaRPr lang="zh-CN" altLang="en-US" dirty="0"/>
          </a:p>
        </p:txBody>
      </p:sp>
      <p:sp>
        <p:nvSpPr>
          <p:cNvPr id="8" name="文本框 7"/>
          <p:cNvSpPr txBox="1"/>
          <p:nvPr/>
        </p:nvSpPr>
        <p:spPr>
          <a:xfrm>
            <a:off x="7391400" y="28194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3965693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20</a:t>
            </a:r>
            <a:r>
              <a:rPr lang="zh-CN" altLang="en-US" dirty="0"/>
              <a:t>表示数值的字符串</a:t>
            </a:r>
          </a:p>
        </p:txBody>
      </p:sp>
      <p:sp>
        <p:nvSpPr>
          <p:cNvPr id="5" name="文本框 4"/>
          <p:cNvSpPr txBox="1"/>
          <p:nvPr/>
        </p:nvSpPr>
        <p:spPr>
          <a:xfrm>
            <a:off x="7327900" y="203200"/>
            <a:ext cx="4597400" cy="2308324"/>
          </a:xfrm>
          <a:prstGeom prst="rect">
            <a:avLst/>
          </a:prstGeom>
          <a:noFill/>
        </p:spPr>
        <p:txBody>
          <a:bodyPr wrap="square" rtlCol="0">
            <a:spAutoFit/>
          </a:bodyPr>
          <a:lstStyle/>
          <a:p>
            <a:r>
              <a:rPr lang="zh-CN" altLang="en-US" b="1" dirty="0" smtClean="0"/>
              <a:t>整数，小数，指数部分分别判断</a:t>
            </a:r>
            <a:endParaRPr lang="en-US" altLang="zh-CN" b="1" dirty="0" smtClean="0"/>
          </a:p>
          <a:p>
            <a:r>
              <a:rPr lang="zh-CN" altLang="en-US" dirty="0" smtClean="0"/>
              <a:t>非小数点开头</a:t>
            </a:r>
            <a:endParaRPr lang="en-US" altLang="zh-CN" dirty="0" smtClean="0"/>
          </a:p>
          <a:p>
            <a:r>
              <a:rPr lang="zh-CN" altLang="en-US" dirty="0" smtClean="0"/>
              <a:t>则必存在整数部分</a:t>
            </a:r>
            <a:endParaRPr lang="en-US" altLang="zh-CN" dirty="0" smtClean="0"/>
          </a:p>
          <a:p>
            <a:r>
              <a:rPr lang="zh-CN" altLang="en-US" dirty="0" smtClean="0"/>
              <a:t>情况比较多，需要考虑全面，</a:t>
            </a:r>
            <a:endParaRPr lang="en-US" altLang="zh-CN" dirty="0" smtClean="0"/>
          </a:p>
          <a:p>
            <a:r>
              <a:rPr lang="zh-CN" altLang="en-US" dirty="0" smtClean="0"/>
              <a:t>情况多的时候怎么写代码</a:t>
            </a:r>
            <a:endParaRPr lang="en-US" altLang="zh-CN" dirty="0" smtClean="0"/>
          </a:p>
          <a:p>
            <a:endParaRPr lang="en-US" altLang="zh-CN" dirty="0"/>
          </a:p>
          <a:p>
            <a:r>
              <a:rPr lang="zh-CN" altLang="en-US" dirty="0" smtClean="0"/>
              <a:t>怎么将多种判断统一成一种判断形式</a:t>
            </a:r>
            <a:endParaRPr lang="en-US" altLang="zh-CN" dirty="0" smtClean="0"/>
          </a:p>
          <a:p>
            <a:r>
              <a:rPr lang="zh-CN" altLang="en-US" dirty="0" smtClean="0"/>
              <a:t>怎么讲一种判断用另一种判断来表示</a:t>
            </a:r>
            <a:endParaRPr lang="en-US" altLang="zh-CN" dirty="0" smtClean="0"/>
          </a:p>
        </p:txBody>
      </p:sp>
      <p:pic>
        <p:nvPicPr>
          <p:cNvPr id="2" name="图片 1"/>
          <p:cNvPicPr>
            <a:picLocks noChangeAspect="1"/>
          </p:cNvPicPr>
          <p:nvPr/>
        </p:nvPicPr>
        <p:blipFill>
          <a:blip r:embed="rId2"/>
          <a:stretch>
            <a:fillRect/>
          </a:stretch>
        </p:blipFill>
        <p:spPr>
          <a:xfrm>
            <a:off x="203200" y="894000"/>
            <a:ext cx="5552381" cy="3800000"/>
          </a:xfrm>
          <a:prstGeom prst="rect">
            <a:avLst/>
          </a:prstGeom>
        </p:spPr>
      </p:pic>
      <p:sp>
        <p:nvSpPr>
          <p:cNvPr id="4" name="文本框 3"/>
          <p:cNvSpPr txBox="1"/>
          <p:nvPr/>
        </p:nvSpPr>
        <p:spPr>
          <a:xfrm>
            <a:off x="7327900" y="3149600"/>
            <a:ext cx="3149600" cy="923330"/>
          </a:xfrm>
          <a:prstGeom prst="rect">
            <a:avLst/>
          </a:prstGeom>
          <a:noFill/>
        </p:spPr>
        <p:txBody>
          <a:bodyPr wrap="square" rtlCol="0">
            <a:spAutoFit/>
          </a:bodyPr>
          <a:lstStyle/>
          <a:p>
            <a:r>
              <a:rPr lang="en-US" altLang="zh-CN" dirty="0" smtClean="0"/>
              <a:t>+.23</a:t>
            </a:r>
          </a:p>
          <a:p>
            <a:r>
              <a:rPr lang="en-US" altLang="zh-CN" dirty="0" smtClean="0"/>
              <a:t>-.23e10</a:t>
            </a:r>
          </a:p>
          <a:p>
            <a:r>
              <a:rPr lang="en-US" altLang="zh-CN" dirty="0" smtClean="0"/>
              <a:t>2.02e20</a:t>
            </a:r>
            <a:endParaRPr lang="zh-CN" altLang="en-US" dirty="0"/>
          </a:p>
        </p:txBody>
      </p:sp>
    </p:spTree>
    <p:extLst>
      <p:ext uri="{BB962C8B-B14F-4D97-AF65-F5344CB8AC3E}">
        <p14:creationId xmlns:p14="http://schemas.microsoft.com/office/powerpoint/2010/main" val="2783165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368800" cy="369332"/>
          </a:xfrm>
          <a:prstGeom prst="rect">
            <a:avLst/>
          </a:prstGeom>
          <a:noFill/>
        </p:spPr>
        <p:txBody>
          <a:bodyPr wrap="square" rtlCol="0">
            <a:spAutoFit/>
          </a:bodyPr>
          <a:lstStyle/>
          <a:p>
            <a:r>
              <a:rPr lang="en-US" altLang="zh-CN" dirty="0" smtClean="0"/>
              <a:t>21.</a:t>
            </a:r>
            <a:r>
              <a:rPr lang="zh-CN" altLang="en-US" dirty="0"/>
              <a:t>调整数组顺序使奇数位于偶数前面</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双指针问题，前后各一个指针</a:t>
            </a:r>
            <a:endParaRPr lang="zh-CN" altLang="en-US" dirty="0"/>
          </a:p>
        </p:txBody>
      </p:sp>
      <p:pic>
        <p:nvPicPr>
          <p:cNvPr id="2" name="图片 1"/>
          <p:cNvPicPr>
            <a:picLocks noChangeAspect="1"/>
          </p:cNvPicPr>
          <p:nvPr/>
        </p:nvPicPr>
        <p:blipFill>
          <a:blip r:embed="rId2"/>
          <a:stretch>
            <a:fillRect/>
          </a:stretch>
        </p:blipFill>
        <p:spPr>
          <a:xfrm>
            <a:off x="203200" y="1160585"/>
            <a:ext cx="4980952" cy="1971429"/>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746550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22.</a:t>
            </a:r>
            <a:r>
              <a:rPr lang="zh-CN" altLang="en-US" dirty="0"/>
              <a:t>链表中倒数第</a:t>
            </a:r>
            <a:r>
              <a:rPr lang="en-US" altLang="zh-CN" dirty="0"/>
              <a:t>k</a:t>
            </a:r>
            <a:r>
              <a:rPr lang="zh-CN" altLang="en-US" dirty="0"/>
              <a:t>个节点</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双指针，一前一后</a:t>
            </a:r>
            <a:endParaRPr lang="en-US" altLang="zh-CN" b="1" dirty="0" smtClean="0"/>
          </a:p>
          <a:p>
            <a:r>
              <a:rPr lang="zh-CN" altLang="en-US" b="1" dirty="0" smtClean="0"/>
              <a:t>前面的先走</a:t>
            </a:r>
            <a:r>
              <a:rPr lang="en-US" altLang="zh-CN" b="1" dirty="0" smtClean="0"/>
              <a:t>k</a:t>
            </a:r>
            <a:r>
              <a:rPr lang="zh-CN" altLang="en-US" b="1" dirty="0" smtClean="0"/>
              <a:t>步，使它们相距</a:t>
            </a:r>
            <a:r>
              <a:rPr lang="en-US" altLang="zh-CN" b="1" dirty="0" smtClean="0"/>
              <a:t>k</a:t>
            </a:r>
            <a:r>
              <a:rPr lang="zh-CN" altLang="en-US" b="1" dirty="0" smtClean="0"/>
              <a:t>步</a:t>
            </a:r>
            <a:endParaRPr lang="zh-CN" altLang="en-US" dirty="0"/>
          </a:p>
        </p:txBody>
      </p:sp>
      <p:pic>
        <p:nvPicPr>
          <p:cNvPr id="2" name="图片 1"/>
          <p:cNvPicPr>
            <a:picLocks noChangeAspect="1"/>
          </p:cNvPicPr>
          <p:nvPr/>
        </p:nvPicPr>
        <p:blipFill>
          <a:blip r:embed="rId2"/>
          <a:stretch>
            <a:fillRect/>
          </a:stretch>
        </p:blipFill>
        <p:spPr>
          <a:xfrm>
            <a:off x="316114" y="781209"/>
            <a:ext cx="3228571" cy="2552381"/>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707492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5740400" cy="369332"/>
          </a:xfrm>
          <a:prstGeom prst="rect">
            <a:avLst/>
          </a:prstGeom>
          <a:noFill/>
        </p:spPr>
        <p:txBody>
          <a:bodyPr wrap="square" rtlCol="0">
            <a:spAutoFit/>
          </a:bodyPr>
          <a:lstStyle/>
          <a:p>
            <a:r>
              <a:rPr lang="en-US" altLang="zh-CN" dirty="0" smtClean="0"/>
              <a:t>22.1. </a:t>
            </a:r>
            <a:r>
              <a:rPr lang="zh-CN" altLang="en-US" dirty="0" smtClean="0"/>
              <a:t>找链表的中间节点</a:t>
            </a:r>
            <a:r>
              <a:rPr lang="en-US" altLang="zh-CN" dirty="0" smtClean="0"/>
              <a:t>(</a:t>
            </a:r>
            <a:r>
              <a:rPr lang="zh-CN" altLang="en-US" dirty="0" smtClean="0"/>
              <a:t>最中间或者中间两个节点</a:t>
            </a:r>
            <a:r>
              <a:rPr lang="en-US" altLang="zh-CN" dirty="0" smtClean="0"/>
              <a:t>)</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dirty="0" smtClean="0"/>
              <a:t>双指针解决链表</a:t>
            </a:r>
            <a:r>
              <a:rPr lang="zh-CN" altLang="en-US" dirty="0" smtClean="0"/>
              <a:t>问题</a:t>
            </a:r>
            <a:endParaRPr lang="en-US" altLang="zh-CN" dirty="0" smtClean="0"/>
          </a:p>
          <a:p>
            <a:endParaRPr lang="en-US" altLang="zh-CN" dirty="0"/>
          </a:p>
          <a:p>
            <a:r>
              <a:rPr lang="zh-CN" altLang="en-US" dirty="0" smtClean="0"/>
              <a:t>快指针每次两步</a:t>
            </a:r>
            <a:endParaRPr lang="en-US" altLang="zh-CN" dirty="0" smtClean="0"/>
          </a:p>
          <a:p>
            <a:r>
              <a:rPr lang="zh-CN" altLang="en-US" dirty="0" smtClean="0"/>
              <a:t>慢指针每次一步</a:t>
            </a:r>
            <a:endParaRPr lang="zh-CN" altLang="en-US" dirty="0"/>
          </a:p>
        </p:txBody>
      </p:sp>
      <p:sp>
        <p:nvSpPr>
          <p:cNvPr id="4" name="文本框 3"/>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383376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23.</a:t>
            </a:r>
            <a:r>
              <a:rPr lang="zh-CN" altLang="en-US" dirty="0"/>
              <a:t>链表中环的入口结点</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双指针解决问题</a:t>
            </a:r>
            <a:endParaRPr lang="en-US" altLang="zh-CN" b="1" dirty="0" smtClean="0"/>
          </a:p>
          <a:p>
            <a:endParaRPr lang="en-US" altLang="zh-CN" b="1" dirty="0"/>
          </a:p>
          <a:p>
            <a:r>
              <a:rPr lang="zh-CN" altLang="en-US" b="1" dirty="0" smtClean="0"/>
              <a:t>找环用一快一慢：</a:t>
            </a:r>
            <a:endParaRPr lang="en-US" altLang="zh-CN" b="1" dirty="0" smtClean="0"/>
          </a:p>
          <a:p>
            <a:endParaRPr lang="en-US" altLang="zh-CN" b="1" dirty="0"/>
          </a:p>
          <a:p>
            <a:r>
              <a:rPr lang="zh-CN" altLang="en-US" b="1" dirty="0" smtClean="0"/>
              <a:t>找入口节点用一前一慢</a:t>
            </a:r>
            <a:endParaRPr lang="zh-CN" altLang="en-US" dirty="0"/>
          </a:p>
        </p:txBody>
      </p:sp>
      <p:pic>
        <p:nvPicPr>
          <p:cNvPr id="2" name="图片 1"/>
          <p:cNvPicPr>
            <a:picLocks noChangeAspect="1"/>
          </p:cNvPicPr>
          <p:nvPr/>
        </p:nvPicPr>
        <p:blipFill>
          <a:blip r:embed="rId2"/>
          <a:stretch>
            <a:fillRect/>
          </a:stretch>
        </p:blipFill>
        <p:spPr>
          <a:xfrm>
            <a:off x="203200" y="1076576"/>
            <a:ext cx="6057143" cy="4019048"/>
          </a:xfrm>
          <a:prstGeom prst="rect">
            <a:avLst/>
          </a:prstGeom>
        </p:spPr>
      </p:pic>
      <p:sp>
        <p:nvSpPr>
          <p:cNvPr id="6" name="文本框 5"/>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743249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2</a:t>
            </a:r>
            <a:r>
              <a:rPr lang="en-US" altLang="zh-CN" dirty="0" smtClean="0"/>
              <a:t>4.</a:t>
            </a:r>
            <a:r>
              <a:rPr lang="zh-CN" altLang="en-US" dirty="0"/>
              <a:t>反转链表</a:t>
            </a:r>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我首先想到的是用双指针解决问题</a:t>
            </a:r>
            <a:endParaRPr lang="en-US" altLang="zh-CN" b="1" dirty="0" smtClean="0"/>
          </a:p>
          <a:p>
            <a:endParaRPr lang="en-US" altLang="zh-CN" b="1" dirty="0"/>
          </a:p>
          <a:p>
            <a:r>
              <a:rPr lang="zh-CN" altLang="en-US" b="1" dirty="0" smtClean="0"/>
              <a:t>但是用递归很简单的就解决了问题</a:t>
            </a:r>
            <a:endParaRPr lang="en-US" altLang="zh-CN" b="1" dirty="0" smtClean="0"/>
          </a:p>
          <a:p>
            <a:endParaRPr lang="en-US" altLang="zh-CN" b="1" dirty="0"/>
          </a:p>
          <a:p>
            <a:r>
              <a:rPr lang="zh-CN" altLang="en-US" b="1" dirty="0" smtClean="0"/>
              <a:t>遍历链表本身就是一种递归？</a:t>
            </a:r>
            <a:endParaRPr lang="zh-CN" altLang="en-US" dirty="0"/>
          </a:p>
        </p:txBody>
      </p:sp>
      <p:pic>
        <p:nvPicPr>
          <p:cNvPr id="2" name="图片 1"/>
          <p:cNvPicPr>
            <a:picLocks noChangeAspect="1"/>
          </p:cNvPicPr>
          <p:nvPr/>
        </p:nvPicPr>
        <p:blipFill>
          <a:blip r:embed="rId2"/>
          <a:stretch>
            <a:fillRect/>
          </a:stretch>
        </p:blipFill>
        <p:spPr>
          <a:xfrm>
            <a:off x="241299" y="931323"/>
            <a:ext cx="5523809" cy="1523810"/>
          </a:xfrm>
          <a:prstGeom prst="rect">
            <a:avLst/>
          </a:prstGeom>
        </p:spPr>
      </p:pic>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832239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25 </a:t>
            </a:r>
            <a:r>
              <a:rPr lang="zh-CN" altLang="en-US" dirty="0" smtClean="0"/>
              <a:t>合并</a:t>
            </a:r>
            <a:r>
              <a:rPr lang="zh-CN" altLang="en-US" dirty="0"/>
              <a:t>两个排序的链表</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dirty="0" smtClean="0"/>
              <a:t>简单</a:t>
            </a:r>
            <a:endParaRPr lang="zh-CN" altLang="en-US" dirty="0"/>
          </a:p>
        </p:txBody>
      </p:sp>
      <p:pic>
        <p:nvPicPr>
          <p:cNvPr id="2" name="图片 1"/>
          <p:cNvPicPr>
            <a:picLocks noChangeAspect="1"/>
          </p:cNvPicPr>
          <p:nvPr/>
        </p:nvPicPr>
        <p:blipFill>
          <a:blip r:embed="rId2"/>
          <a:stretch>
            <a:fillRect/>
          </a:stretch>
        </p:blipFill>
        <p:spPr>
          <a:xfrm>
            <a:off x="203200" y="1036733"/>
            <a:ext cx="6038095" cy="1533333"/>
          </a:xfrm>
          <a:prstGeom prst="rect">
            <a:avLst/>
          </a:prstGeom>
        </p:spPr>
      </p:pic>
      <p:sp>
        <p:nvSpPr>
          <p:cNvPr id="7" name="文本框 6"/>
          <p:cNvSpPr txBox="1"/>
          <p:nvPr/>
        </p:nvSpPr>
        <p:spPr>
          <a:xfrm>
            <a:off x="8051800" y="35052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12078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08400" cy="369332"/>
          </a:xfrm>
          <a:prstGeom prst="rect">
            <a:avLst/>
          </a:prstGeom>
          <a:noFill/>
        </p:spPr>
        <p:txBody>
          <a:bodyPr wrap="square" rtlCol="0">
            <a:spAutoFit/>
          </a:bodyPr>
          <a:lstStyle/>
          <a:p>
            <a:r>
              <a:rPr lang="en-US" altLang="zh-CN" dirty="0" smtClean="0"/>
              <a:t>3.1. </a:t>
            </a:r>
            <a:r>
              <a:rPr lang="zh-CN" altLang="en-US" dirty="0"/>
              <a:t>不修改数组找出重复的数字</a:t>
            </a:r>
          </a:p>
        </p:txBody>
      </p:sp>
      <p:pic>
        <p:nvPicPr>
          <p:cNvPr id="2" name="图片 1"/>
          <p:cNvPicPr>
            <a:picLocks noChangeAspect="1"/>
          </p:cNvPicPr>
          <p:nvPr/>
        </p:nvPicPr>
        <p:blipFill>
          <a:blip r:embed="rId2"/>
          <a:stretch>
            <a:fillRect/>
          </a:stretch>
        </p:blipFill>
        <p:spPr>
          <a:xfrm>
            <a:off x="203200" y="1011381"/>
            <a:ext cx="6380952" cy="2295238"/>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059899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26.</a:t>
            </a:r>
            <a:r>
              <a:rPr lang="zh-CN" altLang="en-US" dirty="0"/>
              <a:t>树的子结构</a:t>
            </a:r>
          </a:p>
        </p:txBody>
      </p:sp>
      <p:pic>
        <p:nvPicPr>
          <p:cNvPr id="2" name="图片 1"/>
          <p:cNvPicPr>
            <a:picLocks noChangeAspect="1"/>
          </p:cNvPicPr>
          <p:nvPr/>
        </p:nvPicPr>
        <p:blipFill>
          <a:blip r:embed="rId2"/>
          <a:stretch>
            <a:fillRect/>
          </a:stretch>
        </p:blipFill>
        <p:spPr>
          <a:xfrm>
            <a:off x="203200" y="838481"/>
            <a:ext cx="3533333" cy="4495238"/>
          </a:xfrm>
          <a:prstGeom prst="rect">
            <a:avLst/>
          </a:prstGeom>
        </p:spPr>
      </p:pic>
      <p:grpSp>
        <p:nvGrpSpPr>
          <p:cNvPr id="7" name="组合 6"/>
          <p:cNvGrpSpPr/>
          <p:nvPr/>
        </p:nvGrpSpPr>
        <p:grpSpPr>
          <a:xfrm>
            <a:off x="5786762" y="-381000"/>
            <a:ext cx="5190476" cy="7438095"/>
            <a:chOff x="5786762" y="-381000"/>
            <a:chExt cx="5190476" cy="7438095"/>
          </a:xfrm>
        </p:grpSpPr>
        <p:pic>
          <p:nvPicPr>
            <p:cNvPr id="4" name="图片 3"/>
            <p:cNvPicPr>
              <a:picLocks noChangeAspect="1"/>
            </p:cNvPicPr>
            <p:nvPr/>
          </p:nvPicPr>
          <p:blipFill>
            <a:blip r:embed="rId3"/>
            <a:stretch>
              <a:fillRect/>
            </a:stretch>
          </p:blipFill>
          <p:spPr>
            <a:xfrm>
              <a:off x="5786762" y="-381000"/>
              <a:ext cx="5190476" cy="7438095"/>
            </a:xfrm>
            <a:prstGeom prst="rect">
              <a:avLst/>
            </a:prstGeom>
          </p:spPr>
        </p:pic>
        <p:sp>
          <p:nvSpPr>
            <p:cNvPr id="5" name="矩形 4"/>
            <p:cNvSpPr/>
            <p:nvPr/>
          </p:nvSpPr>
          <p:spPr>
            <a:xfrm>
              <a:off x="6464300" y="2819400"/>
              <a:ext cx="4191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464300" y="5257519"/>
              <a:ext cx="4191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877785" y="30861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3749171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27 </a:t>
            </a:r>
            <a:r>
              <a:rPr lang="zh-CN" altLang="en-US" dirty="0" smtClean="0"/>
              <a:t>二叉树的镜像</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逐渐交换每个节点的左右孩子</a:t>
            </a:r>
            <a:endParaRPr lang="zh-CN" altLang="en-US" dirty="0"/>
          </a:p>
        </p:txBody>
      </p:sp>
      <p:pic>
        <p:nvPicPr>
          <p:cNvPr id="2" name="图片 1"/>
          <p:cNvPicPr>
            <a:picLocks noChangeAspect="1"/>
          </p:cNvPicPr>
          <p:nvPr/>
        </p:nvPicPr>
        <p:blipFill>
          <a:blip r:embed="rId2"/>
          <a:stretch>
            <a:fillRect/>
          </a:stretch>
        </p:blipFill>
        <p:spPr>
          <a:xfrm>
            <a:off x="465395" y="1387719"/>
            <a:ext cx="4123809" cy="3904762"/>
          </a:xfrm>
          <a:prstGeom prst="rect">
            <a:avLst/>
          </a:prstGeom>
        </p:spPr>
      </p:pic>
      <p:pic>
        <p:nvPicPr>
          <p:cNvPr id="4" name="图片 3"/>
          <p:cNvPicPr>
            <a:picLocks noChangeAspect="1"/>
          </p:cNvPicPr>
          <p:nvPr/>
        </p:nvPicPr>
        <p:blipFill>
          <a:blip r:embed="rId3"/>
          <a:stretch>
            <a:fillRect/>
          </a:stretch>
        </p:blipFill>
        <p:spPr>
          <a:xfrm>
            <a:off x="6255024" y="1090838"/>
            <a:ext cx="4380952" cy="3609524"/>
          </a:xfrm>
          <a:prstGeom prst="rect">
            <a:avLst/>
          </a:prstGeom>
        </p:spPr>
      </p:pic>
      <p:sp>
        <p:nvSpPr>
          <p:cNvPr id="6" name="文本框 5"/>
          <p:cNvSpPr txBox="1"/>
          <p:nvPr/>
        </p:nvSpPr>
        <p:spPr>
          <a:xfrm>
            <a:off x="5664200" y="5537200"/>
            <a:ext cx="1338828" cy="369332"/>
          </a:xfrm>
          <a:prstGeom prst="rect">
            <a:avLst/>
          </a:prstGeom>
          <a:noFill/>
        </p:spPr>
        <p:txBody>
          <a:bodyPr wrap="none" rtlCol="0">
            <a:spAutoFit/>
          </a:bodyPr>
          <a:lstStyle/>
          <a:p>
            <a:r>
              <a:rPr lang="zh-CN" altLang="en-US" dirty="0" smtClean="0"/>
              <a:t>递归的实现</a:t>
            </a:r>
            <a:endParaRPr lang="zh-CN" altLang="en-US" dirty="0"/>
          </a:p>
        </p:txBody>
      </p:sp>
      <p:sp>
        <p:nvSpPr>
          <p:cNvPr id="7" name="文本框 6"/>
          <p:cNvSpPr txBox="1"/>
          <p:nvPr/>
        </p:nvSpPr>
        <p:spPr>
          <a:xfrm>
            <a:off x="4351020" y="24130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577367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28.</a:t>
            </a:r>
            <a:r>
              <a:rPr lang="zh-CN" altLang="en-US" dirty="0"/>
              <a:t>对称的二叉树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两种遍历方法，所得的节点的值是否相等</a:t>
            </a:r>
            <a:endParaRPr lang="zh-CN" altLang="en-US" dirty="0"/>
          </a:p>
        </p:txBody>
      </p:sp>
      <p:pic>
        <p:nvPicPr>
          <p:cNvPr id="2" name="图片 1"/>
          <p:cNvPicPr>
            <a:picLocks noChangeAspect="1"/>
          </p:cNvPicPr>
          <p:nvPr/>
        </p:nvPicPr>
        <p:blipFill>
          <a:blip r:embed="rId2"/>
          <a:stretch>
            <a:fillRect/>
          </a:stretch>
        </p:blipFill>
        <p:spPr>
          <a:xfrm>
            <a:off x="203200" y="928924"/>
            <a:ext cx="5790476" cy="3780952"/>
          </a:xfrm>
          <a:prstGeom prst="rect">
            <a:avLst/>
          </a:prstGeom>
        </p:spPr>
      </p:pic>
      <p:pic>
        <p:nvPicPr>
          <p:cNvPr id="4" name="图片 3"/>
          <p:cNvPicPr>
            <a:picLocks noChangeAspect="1"/>
          </p:cNvPicPr>
          <p:nvPr/>
        </p:nvPicPr>
        <p:blipFill>
          <a:blip r:embed="rId3"/>
          <a:stretch>
            <a:fillRect/>
          </a:stretch>
        </p:blipFill>
        <p:spPr>
          <a:xfrm>
            <a:off x="7099910" y="1230581"/>
            <a:ext cx="4876190" cy="4295238"/>
          </a:xfrm>
          <a:prstGeom prst="rect">
            <a:avLst/>
          </a:prstGeom>
        </p:spPr>
      </p:pic>
      <p:sp>
        <p:nvSpPr>
          <p:cNvPr id="6" name="文本框 5"/>
          <p:cNvSpPr txBox="1"/>
          <p:nvPr/>
        </p:nvSpPr>
        <p:spPr>
          <a:xfrm>
            <a:off x="1422400" y="5219700"/>
            <a:ext cx="2286000" cy="646331"/>
          </a:xfrm>
          <a:prstGeom prst="rect">
            <a:avLst/>
          </a:prstGeom>
          <a:noFill/>
        </p:spPr>
        <p:txBody>
          <a:bodyPr wrap="square" rtlCol="0">
            <a:spAutoFit/>
          </a:bodyPr>
          <a:lstStyle/>
          <a:p>
            <a:r>
              <a:rPr lang="zh-CN" altLang="en-US" dirty="0" smtClean="0">
                <a:solidFill>
                  <a:srgbClr val="FF0000"/>
                </a:solidFill>
              </a:rPr>
              <a:t>镜像的前序遍历等于原树的根右左</a:t>
            </a:r>
            <a:endParaRPr lang="zh-CN" altLang="en-US" dirty="0">
              <a:solidFill>
                <a:srgbClr val="FF0000"/>
              </a:solidFill>
            </a:endParaRPr>
          </a:p>
        </p:txBody>
      </p:sp>
      <p:sp>
        <p:nvSpPr>
          <p:cNvPr id="7" name="文本框 6"/>
          <p:cNvSpPr txBox="1"/>
          <p:nvPr/>
        </p:nvSpPr>
        <p:spPr>
          <a:xfrm>
            <a:off x="4927600" y="3940435"/>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544022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29. </a:t>
            </a:r>
            <a:r>
              <a:rPr lang="zh-CN" altLang="en-US" dirty="0" smtClean="0"/>
              <a:t>顺时针打印矩阵</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将问题进行分解后进行求解</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768514"/>
            <a:ext cx="5104762" cy="2628571"/>
          </a:xfrm>
          <a:prstGeom prst="rect">
            <a:avLst/>
          </a:prstGeom>
        </p:spPr>
      </p:pic>
      <p:pic>
        <p:nvPicPr>
          <p:cNvPr id="4" name="图片 3"/>
          <p:cNvPicPr>
            <a:picLocks noChangeAspect="1"/>
          </p:cNvPicPr>
          <p:nvPr/>
        </p:nvPicPr>
        <p:blipFill>
          <a:blip r:embed="rId3"/>
          <a:stretch>
            <a:fillRect/>
          </a:stretch>
        </p:blipFill>
        <p:spPr>
          <a:xfrm>
            <a:off x="7088476" y="585232"/>
            <a:ext cx="4619048" cy="6114286"/>
          </a:xfrm>
          <a:prstGeom prst="rect">
            <a:avLst/>
          </a:prstGeom>
        </p:spPr>
      </p:pic>
      <p:sp>
        <p:nvSpPr>
          <p:cNvPr id="7" name="文本框 6"/>
          <p:cNvSpPr txBox="1"/>
          <p:nvPr/>
        </p:nvSpPr>
        <p:spPr>
          <a:xfrm>
            <a:off x="1877785" y="3086100"/>
            <a:ext cx="3570208" cy="769441"/>
          </a:xfrm>
          <a:prstGeom prst="rect">
            <a:avLst/>
          </a:prstGeom>
          <a:noFill/>
        </p:spPr>
        <p:txBody>
          <a:bodyPr wrap="none" rtlCol="0">
            <a:spAutoFit/>
          </a:bodyPr>
          <a:lstStyle/>
          <a:p>
            <a:r>
              <a:rPr lang="zh-CN" altLang="en-US" sz="4400" b="1" dirty="0">
                <a:solidFill>
                  <a:srgbClr val="FF0000"/>
                </a:solidFill>
              </a:rPr>
              <a:t>手撕</a:t>
            </a:r>
            <a:r>
              <a:rPr lang="zh-CN" altLang="en-US" sz="4400" b="1" dirty="0" smtClean="0">
                <a:solidFill>
                  <a:srgbClr val="FF0000"/>
                </a:solidFill>
              </a:rPr>
              <a:t>一下代码</a:t>
            </a:r>
            <a:endParaRPr lang="zh-CN" altLang="en-US" sz="4400" b="1" dirty="0">
              <a:solidFill>
                <a:srgbClr val="FF0000"/>
              </a:solidFill>
            </a:endParaRPr>
          </a:p>
        </p:txBody>
      </p:sp>
    </p:spTree>
    <p:extLst>
      <p:ext uri="{BB962C8B-B14F-4D97-AF65-F5344CB8AC3E}">
        <p14:creationId xmlns:p14="http://schemas.microsoft.com/office/powerpoint/2010/main" val="4130840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30.</a:t>
            </a:r>
            <a:r>
              <a:rPr lang="zh-CN" altLang="en-US" dirty="0"/>
              <a:t>包含</a:t>
            </a:r>
            <a:r>
              <a:rPr lang="en-US" altLang="zh-CN" dirty="0"/>
              <a:t>min</a:t>
            </a:r>
            <a:r>
              <a:rPr lang="zh-CN" altLang="en-US" dirty="0"/>
              <a:t>函数的栈</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两个内部栈，一个保存正常的数据，一个保存最小值</a:t>
            </a:r>
            <a:endParaRPr lang="zh-CN" altLang="en-US" dirty="0"/>
          </a:p>
        </p:txBody>
      </p:sp>
      <p:pic>
        <p:nvPicPr>
          <p:cNvPr id="2" name="图片 1"/>
          <p:cNvPicPr>
            <a:picLocks noChangeAspect="1"/>
          </p:cNvPicPr>
          <p:nvPr/>
        </p:nvPicPr>
        <p:blipFill>
          <a:blip r:embed="rId2"/>
          <a:stretch>
            <a:fillRect/>
          </a:stretch>
        </p:blipFill>
        <p:spPr>
          <a:xfrm>
            <a:off x="203200" y="1005105"/>
            <a:ext cx="5761905" cy="3476190"/>
          </a:xfrm>
          <a:prstGeom prst="rect">
            <a:avLst/>
          </a:prstGeom>
        </p:spPr>
      </p:pic>
      <p:sp>
        <p:nvSpPr>
          <p:cNvPr id="6" name="文本框 5"/>
          <p:cNvSpPr txBox="1"/>
          <p:nvPr/>
        </p:nvSpPr>
        <p:spPr>
          <a:xfrm>
            <a:off x="7503885" y="3111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48817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31.</a:t>
            </a:r>
            <a:r>
              <a:rPr lang="zh-CN" altLang="en-US" dirty="0"/>
              <a:t>栈的压入、弹出序列</a:t>
            </a:r>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solidFill>
                  <a:srgbClr val="FF0000"/>
                </a:solidFill>
              </a:rPr>
              <a:t>辅助栈</a:t>
            </a:r>
            <a:r>
              <a:rPr lang="zh-CN" altLang="en-US" b="1" dirty="0" smtClean="0">
                <a:solidFill>
                  <a:srgbClr val="FF0000"/>
                </a:solidFill>
              </a:rPr>
              <a:t>解决问题</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关键点：辅助栈</a:t>
            </a:r>
            <a:endParaRPr lang="en-US" altLang="zh-CN" b="1" dirty="0">
              <a:solidFill>
                <a:srgbClr val="FF0000"/>
              </a:solidFill>
            </a:endParaRPr>
          </a:p>
          <a:p>
            <a:r>
              <a:rPr lang="zh-CN" altLang="en-US" b="1" dirty="0" smtClean="0">
                <a:solidFill>
                  <a:srgbClr val="FF0000"/>
                </a:solidFill>
              </a:rPr>
              <a:t>弹出栈用一个</a:t>
            </a:r>
            <a:r>
              <a:rPr lang="en-US" altLang="zh-CN" b="1" dirty="0" smtClean="0">
                <a:solidFill>
                  <a:srgbClr val="FF0000"/>
                </a:solidFill>
              </a:rPr>
              <a:t>index</a:t>
            </a:r>
            <a:r>
              <a:rPr lang="zh-CN" altLang="en-US" b="1" dirty="0" smtClean="0">
                <a:solidFill>
                  <a:srgbClr val="FF0000"/>
                </a:solidFill>
              </a:rPr>
              <a:t>移动来表示</a:t>
            </a:r>
            <a:r>
              <a:rPr lang="en-US" altLang="zh-CN" b="1" dirty="0" smtClean="0">
                <a:solidFill>
                  <a:srgbClr val="FF0000"/>
                </a:solidFill>
              </a:rPr>
              <a:t>pop()</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811414"/>
            <a:ext cx="7780952" cy="3228571"/>
          </a:xfrm>
          <a:prstGeom prst="rect">
            <a:avLst/>
          </a:prstGeom>
        </p:spPr>
      </p:pic>
      <p:pic>
        <p:nvPicPr>
          <p:cNvPr id="4" name="图片 3"/>
          <p:cNvPicPr>
            <a:picLocks noChangeAspect="1"/>
          </p:cNvPicPr>
          <p:nvPr/>
        </p:nvPicPr>
        <p:blipFill>
          <a:blip r:embed="rId3"/>
          <a:stretch>
            <a:fillRect/>
          </a:stretch>
        </p:blipFill>
        <p:spPr>
          <a:xfrm>
            <a:off x="6877667" y="2972028"/>
            <a:ext cx="4933333" cy="3657143"/>
          </a:xfrm>
          <a:prstGeom prst="rect">
            <a:avLst/>
          </a:prstGeom>
        </p:spPr>
      </p:pic>
      <p:sp>
        <p:nvSpPr>
          <p:cNvPr id="6" name="文本框 5"/>
          <p:cNvSpPr txBox="1"/>
          <p:nvPr/>
        </p:nvSpPr>
        <p:spPr>
          <a:xfrm>
            <a:off x="2334985" y="4415878"/>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493644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57600" cy="369332"/>
          </a:xfrm>
          <a:prstGeom prst="rect">
            <a:avLst/>
          </a:prstGeom>
          <a:noFill/>
        </p:spPr>
        <p:txBody>
          <a:bodyPr wrap="square" rtlCol="0">
            <a:spAutoFit/>
          </a:bodyPr>
          <a:lstStyle/>
          <a:p>
            <a:r>
              <a:rPr lang="en-US" altLang="zh-CN" dirty="0" smtClean="0"/>
              <a:t>32.</a:t>
            </a:r>
            <a:r>
              <a:rPr lang="zh-CN" altLang="en-US" dirty="0"/>
              <a:t>不分行从上往下打印二叉树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树的层次遍历，也即广</a:t>
            </a:r>
            <a:r>
              <a:rPr lang="en-US" altLang="zh-CN" b="1" dirty="0" smtClean="0"/>
              <a:t>(</a:t>
            </a:r>
            <a:r>
              <a:rPr lang="zh-CN" altLang="en-US" b="1" dirty="0" smtClean="0"/>
              <a:t>宽</a:t>
            </a:r>
            <a:r>
              <a:rPr lang="en-US" altLang="zh-CN" b="1" dirty="0" smtClean="0"/>
              <a:t>)</a:t>
            </a:r>
            <a:r>
              <a:rPr lang="zh-CN" altLang="en-US" b="1" dirty="0" smtClean="0"/>
              <a:t>度优先遍历算法，用队列来遍历</a:t>
            </a:r>
            <a:endParaRPr lang="zh-CN" altLang="en-US" dirty="0"/>
          </a:p>
        </p:txBody>
      </p:sp>
      <p:pic>
        <p:nvPicPr>
          <p:cNvPr id="6" name="图片 5"/>
          <p:cNvPicPr>
            <a:picLocks noChangeAspect="1"/>
          </p:cNvPicPr>
          <p:nvPr/>
        </p:nvPicPr>
        <p:blipFill>
          <a:blip r:embed="rId2"/>
          <a:stretch>
            <a:fillRect/>
          </a:stretch>
        </p:blipFill>
        <p:spPr>
          <a:xfrm>
            <a:off x="203200" y="960614"/>
            <a:ext cx="5276190" cy="2828571"/>
          </a:xfrm>
          <a:prstGeom prst="rect">
            <a:avLst/>
          </a:prstGeom>
        </p:spPr>
      </p:pic>
      <p:pic>
        <p:nvPicPr>
          <p:cNvPr id="7" name="图片 6"/>
          <p:cNvPicPr>
            <a:picLocks noChangeAspect="1"/>
          </p:cNvPicPr>
          <p:nvPr/>
        </p:nvPicPr>
        <p:blipFill>
          <a:blip r:embed="rId3"/>
          <a:stretch>
            <a:fillRect/>
          </a:stretch>
        </p:blipFill>
        <p:spPr>
          <a:xfrm>
            <a:off x="7653547" y="1236905"/>
            <a:ext cx="3361905" cy="3876190"/>
          </a:xfrm>
          <a:prstGeom prst="rect">
            <a:avLst/>
          </a:prstGeom>
        </p:spPr>
      </p:pic>
      <p:sp>
        <p:nvSpPr>
          <p:cNvPr id="8" name="文本框 7"/>
          <p:cNvSpPr txBox="1"/>
          <p:nvPr/>
        </p:nvSpPr>
        <p:spPr>
          <a:xfrm>
            <a:off x="3503385" y="4343654"/>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286765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52900" cy="369332"/>
          </a:xfrm>
          <a:prstGeom prst="rect">
            <a:avLst/>
          </a:prstGeom>
          <a:noFill/>
        </p:spPr>
        <p:txBody>
          <a:bodyPr wrap="square" rtlCol="0">
            <a:spAutoFit/>
          </a:bodyPr>
          <a:lstStyle/>
          <a:p>
            <a:r>
              <a:rPr lang="en-US" altLang="zh-CN" dirty="0" smtClean="0"/>
              <a:t>32.1.</a:t>
            </a:r>
            <a:r>
              <a:rPr lang="zh-CN" altLang="en-US" dirty="0" smtClean="0"/>
              <a:t>分行从上往下打印二叉树</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辅助队列解决问题</a:t>
            </a:r>
            <a:endParaRPr lang="zh-CN" altLang="en-US" dirty="0"/>
          </a:p>
        </p:txBody>
      </p:sp>
      <p:pic>
        <p:nvPicPr>
          <p:cNvPr id="2" name="图片 1"/>
          <p:cNvPicPr>
            <a:picLocks noChangeAspect="1"/>
          </p:cNvPicPr>
          <p:nvPr/>
        </p:nvPicPr>
        <p:blipFill>
          <a:blip r:embed="rId2"/>
          <a:stretch>
            <a:fillRect/>
          </a:stretch>
        </p:blipFill>
        <p:spPr>
          <a:xfrm>
            <a:off x="203200" y="1089205"/>
            <a:ext cx="5885714" cy="2876190"/>
          </a:xfrm>
          <a:prstGeom prst="rect">
            <a:avLst/>
          </a:prstGeom>
        </p:spPr>
      </p:pic>
      <p:pic>
        <p:nvPicPr>
          <p:cNvPr id="4" name="图片 3"/>
          <p:cNvPicPr>
            <a:picLocks noChangeAspect="1"/>
          </p:cNvPicPr>
          <p:nvPr/>
        </p:nvPicPr>
        <p:blipFill>
          <a:blip r:embed="rId3"/>
          <a:stretch>
            <a:fillRect/>
          </a:stretch>
        </p:blipFill>
        <p:spPr>
          <a:xfrm>
            <a:off x="7380533" y="962338"/>
            <a:ext cx="3933333" cy="5009524"/>
          </a:xfrm>
          <a:prstGeom prst="rect">
            <a:avLst/>
          </a:prstGeom>
        </p:spPr>
      </p:pic>
      <p:sp>
        <p:nvSpPr>
          <p:cNvPr id="6" name="文本框 5"/>
          <p:cNvSpPr txBox="1"/>
          <p:nvPr/>
        </p:nvSpPr>
        <p:spPr>
          <a:xfrm>
            <a:off x="2355850" y="4279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028362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32.2.</a:t>
            </a:r>
            <a:r>
              <a:rPr lang="zh-CN" altLang="en-US" dirty="0"/>
              <a:t>之字形打印二叉树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辅助队列，加一个标号表示当前应该是逆序还是顺序</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203200" y="828852"/>
            <a:ext cx="7600000" cy="2838095"/>
          </a:xfrm>
          <a:prstGeom prst="rect">
            <a:avLst/>
          </a:prstGeom>
        </p:spPr>
      </p:pic>
      <p:pic>
        <p:nvPicPr>
          <p:cNvPr id="4" name="图片 3"/>
          <p:cNvPicPr>
            <a:picLocks noChangeAspect="1"/>
          </p:cNvPicPr>
          <p:nvPr/>
        </p:nvPicPr>
        <p:blipFill>
          <a:blip r:embed="rId3"/>
          <a:stretch>
            <a:fillRect/>
          </a:stretch>
        </p:blipFill>
        <p:spPr>
          <a:xfrm>
            <a:off x="6690038" y="1629429"/>
            <a:ext cx="5009524" cy="5228571"/>
          </a:xfrm>
          <a:prstGeom prst="rect">
            <a:avLst/>
          </a:prstGeom>
        </p:spPr>
      </p:pic>
      <p:sp>
        <p:nvSpPr>
          <p:cNvPr id="6" name="文本框 5"/>
          <p:cNvSpPr txBox="1"/>
          <p:nvPr/>
        </p:nvSpPr>
        <p:spPr>
          <a:xfrm>
            <a:off x="2690020" y="4660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700096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683000" cy="369332"/>
          </a:xfrm>
          <a:prstGeom prst="rect">
            <a:avLst/>
          </a:prstGeom>
          <a:noFill/>
        </p:spPr>
        <p:txBody>
          <a:bodyPr wrap="square" rtlCol="0">
            <a:spAutoFit/>
          </a:bodyPr>
          <a:lstStyle/>
          <a:p>
            <a:r>
              <a:rPr lang="en-US" altLang="zh-CN" dirty="0" smtClean="0"/>
              <a:t>33.</a:t>
            </a:r>
            <a:r>
              <a:rPr lang="zh-CN" altLang="en-US" dirty="0"/>
              <a:t>二叉搜索树的后序遍历序列</a:t>
            </a:r>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二叉搜索树的性质</a:t>
            </a:r>
            <a:endParaRPr lang="en-US" altLang="zh-CN" b="1" dirty="0" smtClean="0"/>
          </a:p>
          <a:p>
            <a:r>
              <a:rPr lang="zh-CN" altLang="en-US" b="1" dirty="0" smtClean="0"/>
              <a:t>后序遍历的性质</a:t>
            </a:r>
            <a:endParaRPr lang="en-US" altLang="zh-CN" b="1" dirty="0" smtClean="0"/>
          </a:p>
          <a:p>
            <a:r>
              <a:rPr lang="zh-CN" altLang="en-US" b="1" dirty="0" smtClean="0"/>
              <a:t>用递归来实现代码</a:t>
            </a:r>
            <a:endParaRPr lang="zh-CN" altLang="en-US" dirty="0"/>
          </a:p>
        </p:txBody>
      </p:sp>
      <p:pic>
        <p:nvPicPr>
          <p:cNvPr id="2" name="图片 1"/>
          <p:cNvPicPr>
            <a:picLocks noChangeAspect="1"/>
          </p:cNvPicPr>
          <p:nvPr/>
        </p:nvPicPr>
        <p:blipFill>
          <a:blip r:embed="rId2"/>
          <a:stretch>
            <a:fillRect/>
          </a:stretch>
        </p:blipFill>
        <p:spPr>
          <a:xfrm>
            <a:off x="203200" y="724043"/>
            <a:ext cx="4980952" cy="2285714"/>
          </a:xfrm>
          <a:prstGeom prst="rect">
            <a:avLst/>
          </a:prstGeom>
        </p:spPr>
      </p:pic>
      <p:pic>
        <p:nvPicPr>
          <p:cNvPr id="4" name="图片 3"/>
          <p:cNvPicPr>
            <a:picLocks noChangeAspect="1"/>
          </p:cNvPicPr>
          <p:nvPr/>
        </p:nvPicPr>
        <p:blipFill>
          <a:blip r:embed="rId3"/>
          <a:stretch>
            <a:fillRect/>
          </a:stretch>
        </p:blipFill>
        <p:spPr>
          <a:xfrm>
            <a:off x="3886200" y="1454476"/>
            <a:ext cx="8180952" cy="5219048"/>
          </a:xfrm>
          <a:prstGeom prst="rect">
            <a:avLst/>
          </a:prstGeom>
        </p:spPr>
      </p:pic>
      <p:sp>
        <p:nvSpPr>
          <p:cNvPr id="6" name="文本框 5"/>
          <p:cNvSpPr txBox="1"/>
          <p:nvPr/>
        </p:nvSpPr>
        <p:spPr>
          <a:xfrm>
            <a:off x="457200" y="4318000"/>
            <a:ext cx="1905000" cy="923330"/>
          </a:xfrm>
          <a:prstGeom prst="rect">
            <a:avLst/>
          </a:prstGeom>
          <a:noFill/>
        </p:spPr>
        <p:txBody>
          <a:bodyPr wrap="square" rtlCol="0">
            <a:spAutoFit/>
          </a:bodyPr>
          <a:lstStyle/>
          <a:p>
            <a:r>
              <a:rPr lang="zh-CN" altLang="en-US" dirty="0" smtClean="0"/>
              <a:t>用了一些标志</a:t>
            </a:r>
            <a:r>
              <a:rPr lang="en-US" altLang="zh-CN" dirty="0" smtClean="0"/>
              <a:t>, small</a:t>
            </a:r>
            <a:r>
              <a:rPr lang="zh-CN" altLang="en-US" dirty="0" smtClean="0"/>
              <a:t>和</a:t>
            </a:r>
            <a:r>
              <a:rPr lang="en-US" altLang="zh-CN" dirty="0" smtClean="0"/>
              <a:t>big</a:t>
            </a:r>
            <a:r>
              <a:rPr lang="zh-CN" altLang="en-US" dirty="0" smtClean="0"/>
              <a:t>来表示当前是否满足</a:t>
            </a:r>
            <a:endParaRPr lang="zh-CN" altLang="en-US" dirty="0"/>
          </a:p>
        </p:txBody>
      </p:sp>
      <p:sp>
        <p:nvSpPr>
          <p:cNvPr id="7" name="文本框 6"/>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82743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 </a:t>
            </a:r>
            <a:r>
              <a:rPr lang="zh-CN" altLang="en-US" dirty="0"/>
              <a:t>二维数组中的查找</a:t>
            </a:r>
          </a:p>
        </p:txBody>
      </p:sp>
      <p:pic>
        <p:nvPicPr>
          <p:cNvPr id="2" name="图片 1"/>
          <p:cNvPicPr>
            <a:picLocks noChangeAspect="1"/>
          </p:cNvPicPr>
          <p:nvPr/>
        </p:nvPicPr>
        <p:blipFill>
          <a:blip r:embed="rId2"/>
          <a:stretch>
            <a:fillRect/>
          </a:stretch>
        </p:blipFill>
        <p:spPr>
          <a:xfrm>
            <a:off x="203200" y="882881"/>
            <a:ext cx="7009524" cy="3695238"/>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2471531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886200" cy="369332"/>
          </a:xfrm>
          <a:prstGeom prst="rect">
            <a:avLst/>
          </a:prstGeom>
          <a:noFill/>
        </p:spPr>
        <p:txBody>
          <a:bodyPr wrap="square" rtlCol="0">
            <a:spAutoFit/>
          </a:bodyPr>
          <a:lstStyle/>
          <a:p>
            <a:r>
              <a:rPr lang="en-US" altLang="zh-CN" dirty="0" smtClean="0"/>
              <a:t>34.</a:t>
            </a:r>
            <a:r>
              <a:rPr lang="zh-CN" altLang="en-US" dirty="0"/>
              <a:t>二叉树中和为某一值的路径</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用递归遍历检查每一条路径</a:t>
            </a:r>
            <a:endParaRPr lang="zh-CN" altLang="en-US" dirty="0"/>
          </a:p>
        </p:txBody>
      </p:sp>
      <p:pic>
        <p:nvPicPr>
          <p:cNvPr id="2" name="图片 1"/>
          <p:cNvPicPr>
            <a:picLocks noChangeAspect="1"/>
          </p:cNvPicPr>
          <p:nvPr/>
        </p:nvPicPr>
        <p:blipFill>
          <a:blip r:embed="rId2"/>
          <a:stretch>
            <a:fillRect/>
          </a:stretch>
        </p:blipFill>
        <p:spPr>
          <a:xfrm>
            <a:off x="203200" y="773309"/>
            <a:ext cx="5552381" cy="3152381"/>
          </a:xfrm>
          <a:prstGeom prst="rect">
            <a:avLst/>
          </a:prstGeom>
        </p:spPr>
      </p:pic>
      <p:pic>
        <p:nvPicPr>
          <p:cNvPr id="4" name="图片 3"/>
          <p:cNvPicPr>
            <a:picLocks noChangeAspect="1"/>
          </p:cNvPicPr>
          <p:nvPr/>
        </p:nvPicPr>
        <p:blipFill>
          <a:blip r:embed="rId3"/>
          <a:stretch>
            <a:fillRect/>
          </a:stretch>
        </p:blipFill>
        <p:spPr>
          <a:xfrm>
            <a:off x="6759876" y="825690"/>
            <a:ext cx="4819048" cy="6200000"/>
          </a:xfrm>
          <a:prstGeom prst="rect">
            <a:avLst/>
          </a:prstGeom>
        </p:spPr>
      </p:pic>
      <p:sp>
        <p:nvSpPr>
          <p:cNvPr id="6" name="文本框 5"/>
          <p:cNvSpPr txBox="1"/>
          <p:nvPr/>
        </p:nvSpPr>
        <p:spPr>
          <a:xfrm>
            <a:off x="3153076" y="3098800"/>
            <a:ext cx="3606800" cy="646331"/>
          </a:xfrm>
          <a:prstGeom prst="rect">
            <a:avLst/>
          </a:prstGeom>
          <a:noFill/>
        </p:spPr>
        <p:txBody>
          <a:bodyPr wrap="square" rtlCol="0">
            <a:spAutoFit/>
          </a:bodyPr>
          <a:lstStyle/>
          <a:p>
            <a:r>
              <a:rPr lang="zh-CN" altLang="en-US" dirty="0" smtClean="0">
                <a:solidFill>
                  <a:srgbClr val="FF0000"/>
                </a:solidFill>
              </a:rPr>
              <a:t>还可以采用先进然后出的方式进行写代码 </a:t>
            </a:r>
            <a:endParaRPr lang="zh-CN" altLang="en-US" dirty="0">
              <a:solidFill>
                <a:srgbClr val="FF0000"/>
              </a:solidFill>
            </a:endParaRPr>
          </a:p>
        </p:txBody>
      </p:sp>
      <p:sp>
        <p:nvSpPr>
          <p:cNvPr id="7" name="文本框 6"/>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388362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35.</a:t>
            </a:r>
            <a:r>
              <a:rPr lang="zh-CN" altLang="en-US" dirty="0"/>
              <a:t> </a:t>
            </a:r>
            <a:r>
              <a:rPr lang="zh-CN" altLang="en-US" dirty="0" smtClean="0"/>
              <a:t>复杂链表的复制</a:t>
            </a:r>
            <a:endParaRPr lang="zh-CN" altLang="en-US" dirty="0"/>
          </a:p>
        </p:txBody>
      </p:sp>
      <p:sp>
        <p:nvSpPr>
          <p:cNvPr id="5" name="文本框 4"/>
          <p:cNvSpPr txBox="1"/>
          <p:nvPr/>
        </p:nvSpPr>
        <p:spPr>
          <a:xfrm>
            <a:off x="7112000" y="31234"/>
            <a:ext cx="3759200" cy="646331"/>
          </a:xfrm>
          <a:prstGeom prst="rect">
            <a:avLst/>
          </a:prstGeom>
          <a:noFill/>
        </p:spPr>
        <p:txBody>
          <a:bodyPr wrap="square" rtlCol="0">
            <a:spAutoFit/>
          </a:bodyPr>
          <a:lstStyle/>
          <a:p>
            <a:r>
              <a:rPr lang="zh-CN" altLang="en-US" dirty="0" smtClean="0"/>
              <a:t>用到了一般想不到的技巧，使用该技巧时一定要将</a:t>
            </a:r>
            <a:r>
              <a:rPr lang="en-US" altLang="zh-CN" dirty="0" smtClean="0"/>
              <a:t>New</a:t>
            </a:r>
            <a:r>
              <a:rPr lang="zh-CN" altLang="en-US" dirty="0" smtClean="0"/>
              <a:t>和</a:t>
            </a:r>
            <a:r>
              <a:rPr lang="en-US" altLang="zh-CN" dirty="0" smtClean="0"/>
              <a:t>old</a:t>
            </a:r>
            <a:r>
              <a:rPr lang="zh-CN" altLang="en-US" dirty="0" smtClean="0"/>
              <a:t>分开</a:t>
            </a:r>
            <a:endParaRPr lang="zh-CN" altLang="en-US" dirty="0"/>
          </a:p>
        </p:txBody>
      </p:sp>
      <p:pic>
        <p:nvPicPr>
          <p:cNvPr id="2" name="图片 1"/>
          <p:cNvPicPr>
            <a:picLocks noChangeAspect="1"/>
          </p:cNvPicPr>
          <p:nvPr/>
        </p:nvPicPr>
        <p:blipFill>
          <a:blip r:embed="rId2"/>
          <a:stretch>
            <a:fillRect/>
          </a:stretch>
        </p:blipFill>
        <p:spPr>
          <a:xfrm>
            <a:off x="203200" y="717609"/>
            <a:ext cx="5588000" cy="952381"/>
          </a:xfrm>
          <a:prstGeom prst="rect">
            <a:avLst/>
          </a:prstGeom>
        </p:spPr>
      </p:pic>
      <p:pic>
        <p:nvPicPr>
          <p:cNvPr id="4" name="图片 3"/>
          <p:cNvPicPr>
            <a:picLocks noChangeAspect="1"/>
          </p:cNvPicPr>
          <p:nvPr/>
        </p:nvPicPr>
        <p:blipFill>
          <a:blip r:embed="rId3"/>
          <a:stretch>
            <a:fillRect/>
          </a:stretch>
        </p:blipFill>
        <p:spPr>
          <a:xfrm>
            <a:off x="7445685" y="585232"/>
            <a:ext cx="4971429" cy="6142857"/>
          </a:xfrm>
          <a:prstGeom prst="rect">
            <a:avLst/>
          </a:prstGeom>
        </p:spPr>
      </p:pic>
      <p:sp>
        <p:nvSpPr>
          <p:cNvPr id="6" name="文本框 5"/>
          <p:cNvSpPr txBox="1"/>
          <p:nvPr/>
        </p:nvSpPr>
        <p:spPr>
          <a:xfrm>
            <a:off x="349250" y="2514600"/>
            <a:ext cx="5295900" cy="523220"/>
          </a:xfrm>
          <a:prstGeom prst="rect">
            <a:avLst/>
          </a:prstGeom>
          <a:noFill/>
        </p:spPr>
        <p:txBody>
          <a:bodyPr wrap="square" rtlCol="0">
            <a:spAutoFit/>
          </a:bodyPr>
          <a:lstStyle/>
          <a:p>
            <a:r>
              <a:rPr lang="zh-CN" altLang="en-US" sz="2800" b="1" dirty="0" smtClean="0">
                <a:solidFill>
                  <a:srgbClr val="FF0000"/>
                </a:solidFill>
              </a:rPr>
              <a:t>技巧性的题目</a:t>
            </a:r>
            <a:endParaRPr lang="zh-CN" altLang="en-US" sz="2800" b="1" dirty="0">
              <a:solidFill>
                <a:srgbClr val="FF0000"/>
              </a:solidFill>
            </a:endParaRPr>
          </a:p>
        </p:txBody>
      </p:sp>
    </p:spTree>
    <p:extLst>
      <p:ext uri="{BB962C8B-B14F-4D97-AF65-F5344CB8AC3E}">
        <p14:creationId xmlns:p14="http://schemas.microsoft.com/office/powerpoint/2010/main" val="3271702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36.</a:t>
            </a:r>
            <a:r>
              <a:rPr lang="zh-CN" altLang="en-US" dirty="0"/>
              <a:t>栈的压入、弹出序列</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技巧，参考了代码，用一个</a:t>
            </a:r>
            <a:r>
              <a:rPr lang="en-US" altLang="zh-CN" b="1" dirty="0" err="1" smtClean="0"/>
              <a:t>trrace_node</a:t>
            </a:r>
            <a:r>
              <a:rPr lang="zh-CN" altLang="en-US" b="1" dirty="0" smtClean="0"/>
              <a:t>来跟踪上一个节点</a:t>
            </a:r>
            <a:endParaRPr lang="zh-CN" altLang="en-US" dirty="0"/>
          </a:p>
        </p:txBody>
      </p:sp>
      <p:pic>
        <p:nvPicPr>
          <p:cNvPr id="2" name="图片 1"/>
          <p:cNvPicPr>
            <a:picLocks noChangeAspect="1"/>
          </p:cNvPicPr>
          <p:nvPr/>
        </p:nvPicPr>
        <p:blipFill>
          <a:blip r:embed="rId2"/>
          <a:stretch>
            <a:fillRect/>
          </a:stretch>
        </p:blipFill>
        <p:spPr>
          <a:xfrm>
            <a:off x="126638" y="859200"/>
            <a:ext cx="7514286" cy="3819048"/>
          </a:xfrm>
          <a:prstGeom prst="rect">
            <a:avLst/>
          </a:prstGeom>
        </p:spPr>
      </p:pic>
      <p:pic>
        <p:nvPicPr>
          <p:cNvPr id="4" name="图片 3"/>
          <p:cNvPicPr>
            <a:picLocks noChangeAspect="1"/>
          </p:cNvPicPr>
          <p:nvPr/>
        </p:nvPicPr>
        <p:blipFill>
          <a:blip r:embed="rId3"/>
          <a:stretch>
            <a:fillRect/>
          </a:stretch>
        </p:blipFill>
        <p:spPr>
          <a:xfrm>
            <a:off x="7640924" y="859200"/>
            <a:ext cx="4580952" cy="5800000"/>
          </a:xfrm>
          <a:prstGeom prst="rect">
            <a:avLst/>
          </a:prstGeom>
        </p:spPr>
      </p:pic>
      <p:sp>
        <p:nvSpPr>
          <p:cNvPr id="6" name="文本框 5"/>
          <p:cNvSpPr txBox="1"/>
          <p:nvPr/>
        </p:nvSpPr>
        <p:spPr>
          <a:xfrm>
            <a:off x="2690020" y="4660900"/>
            <a:ext cx="1313180" cy="769441"/>
          </a:xfrm>
          <a:prstGeom prst="rect">
            <a:avLst/>
          </a:prstGeom>
          <a:noFill/>
        </p:spPr>
        <p:txBody>
          <a:bodyPr wrap="none" rtlCol="0">
            <a:spAutoFit/>
          </a:bodyPr>
          <a:lstStyle/>
          <a:p>
            <a:r>
              <a:rPr lang="zh-CN" altLang="en-US" sz="4400" b="1" dirty="0">
                <a:solidFill>
                  <a:srgbClr val="FF0000"/>
                </a:solidFill>
              </a:rPr>
              <a:t>可以</a:t>
            </a:r>
          </a:p>
        </p:txBody>
      </p:sp>
    </p:spTree>
    <p:extLst>
      <p:ext uri="{BB962C8B-B14F-4D97-AF65-F5344CB8AC3E}">
        <p14:creationId xmlns:p14="http://schemas.microsoft.com/office/powerpoint/2010/main" val="2379121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37.</a:t>
            </a:r>
            <a:r>
              <a:rPr lang="zh-CN" altLang="en-US" dirty="0"/>
              <a:t>序列化二叉树</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树的遍历和重构，无论那种遍历只要包含</a:t>
            </a:r>
            <a:r>
              <a:rPr lang="en-US" altLang="zh-CN" b="1" dirty="0" smtClean="0">
                <a:solidFill>
                  <a:srgbClr val="FF0000"/>
                </a:solidFill>
              </a:rPr>
              <a:t>None</a:t>
            </a:r>
            <a:r>
              <a:rPr lang="zh-CN" altLang="en-US" b="1" dirty="0" smtClean="0">
                <a:solidFill>
                  <a:srgbClr val="FF0000"/>
                </a:solidFill>
              </a:rPr>
              <a:t>则一定能够重构完成</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0" y="870176"/>
            <a:ext cx="6723809" cy="3619048"/>
          </a:xfrm>
          <a:prstGeom prst="rect">
            <a:avLst/>
          </a:prstGeom>
        </p:spPr>
      </p:pic>
      <p:pic>
        <p:nvPicPr>
          <p:cNvPr id="4" name="图片 3"/>
          <p:cNvPicPr>
            <a:picLocks noChangeAspect="1"/>
          </p:cNvPicPr>
          <p:nvPr/>
        </p:nvPicPr>
        <p:blipFill>
          <a:blip r:embed="rId3"/>
          <a:stretch>
            <a:fillRect/>
          </a:stretch>
        </p:blipFill>
        <p:spPr>
          <a:xfrm>
            <a:off x="7804371" y="898748"/>
            <a:ext cx="3542857" cy="7180952"/>
          </a:xfrm>
          <a:prstGeom prst="rect">
            <a:avLst/>
          </a:prstGeom>
        </p:spPr>
      </p:pic>
      <p:sp>
        <p:nvSpPr>
          <p:cNvPr id="6" name="文本框 5"/>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88326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38.</a:t>
            </a:r>
            <a:r>
              <a:rPr lang="zh-CN" altLang="en-US" dirty="0" smtClean="0"/>
              <a:t>字符串的排列</a:t>
            </a:r>
            <a:endParaRPr lang="zh-CN" altLang="en-US" dirty="0"/>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用递归解决</a:t>
            </a:r>
            <a:endParaRPr lang="zh-CN" altLang="en-US" dirty="0"/>
          </a:p>
        </p:txBody>
      </p:sp>
      <p:pic>
        <p:nvPicPr>
          <p:cNvPr id="2" name="图片 1"/>
          <p:cNvPicPr>
            <a:picLocks noChangeAspect="1"/>
          </p:cNvPicPr>
          <p:nvPr/>
        </p:nvPicPr>
        <p:blipFill>
          <a:blip r:embed="rId2"/>
          <a:stretch>
            <a:fillRect/>
          </a:stretch>
        </p:blipFill>
        <p:spPr>
          <a:xfrm>
            <a:off x="368695" y="806581"/>
            <a:ext cx="6323809" cy="2095238"/>
          </a:xfrm>
          <a:prstGeom prst="rect">
            <a:avLst/>
          </a:prstGeom>
        </p:spPr>
      </p:pic>
      <p:pic>
        <p:nvPicPr>
          <p:cNvPr id="4" name="图片 3"/>
          <p:cNvPicPr>
            <a:picLocks noChangeAspect="1"/>
          </p:cNvPicPr>
          <p:nvPr/>
        </p:nvPicPr>
        <p:blipFill>
          <a:blip r:embed="rId3"/>
          <a:stretch>
            <a:fillRect/>
          </a:stretch>
        </p:blipFill>
        <p:spPr>
          <a:xfrm>
            <a:off x="6586847" y="1681405"/>
            <a:ext cx="4961905" cy="3876190"/>
          </a:xfrm>
          <a:prstGeom prst="rect">
            <a:avLst/>
          </a:prstGeom>
        </p:spPr>
      </p:pic>
      <p:sp>
        <p:nvSpPr>
          <p:cNvPr id="6" name="文本框 5"/>
          <p:cNvSpPr txBox="1"/>
          <p:nvPr/>
        </p:nvSpPr>
        <p:spPr>
          <a:xfrm>
            <a:off x="406399" y="3306377"/>
            <a:ext cx="3124200" cy="923330"/>
          </a:xfrm>
          <a:prstGeom prst="rect">
            <a:avLst/>
          </a:prstGeom>
          <a:noFill/>
        </p:spPr>
        <p:txBody>
          <a:bodyPr wrap="square" rtlCol="0">
            <a:spAutoFit/>
          </a:bodyPr>
          <a:lstStyle/>
          <a:p>
            <a:r>
              <a:rPr lang="zh-CN" altLang="en-US" dirty="0" smtClean="0"/>
              <a:t>字符串可以直接复制，因为执行一次增加操作则改变了字符串</a:t>
            </a:r>
            <a:endParaRPr lang="zh-CN" altLang="en-US" dirty="0"/>
          </a:p>
        </p:txBody>
      </p:sp>
      <p:sp>
        <p:nvSpPr>
          <p:cNvPr id="7" name="文本框 6"/>
          <p:cNvSpPr txBox="1"/>
          <p:nvPr/>
        </p:nvSpPr>
        <p:spPr>
          <a:xfrm>
            <a:off x="2690020" y="46609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220395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646331"/>
          </a:xfrm>
          <a:prstGeom prst="rect">
            <a:avLst/>
          </a:prstGeom>
          <a:noFill/>
        </p:spPr>
        <p:txBody>
          <a:bodyPr wrap="square" rtlCol="0">
            <a:spAutoFit/>
          </a:bodyPr>
          <a:lstStyle/>
          <a:p>
            <a:r>
              <a:rPr lang="en-US" altLang="zh-CN" dirty="0" smtClean="0"/>
              <a:t>39. </a:t>
            </a:r>
            <a:r>
              <a:rPr lang="zh-CN" altLang="en-US" dirty="0" smtClean="0"/>
              <a:t>数组中出现次数超过一半的数字</a:t>
            </a:r>
            <a:endParaRPr lang="zh-CN" altLang="en-US" dirty="0"/>
          </a:p>
        </p:txBody>
      </p:sp>
      <p:sp>
        <p:nvSpPr>
          <p:cNvPr id="5" name="文本框 4"/>
          <p:cNvSpPr txBox="1"/>
          <p:nvPr/>
        </p:nvSpPr>
        <p:spPr>
          <a:xfrm>
            <a:off x="7747000" y="215900"/>
            <a:ext cx="4064000" cy="2585323"/>
          </a:xfrm>
          <a:prstGeom prst="rect">
            <a:avLst/>
          </a:prstGeom>
          <a:noFill/>
        </p:spPr>
        <p:txBody>
          <a:bodyPr wrap="square" rtlCol="0">
            <a:spAutoFit/>
          </a:bodyPr>
          <a:lstStyle/>
          <a:p>
            <a:r>
              <a:rPr lang="zh-CN" altLang="en-US" b="1" dirty="0" smtClean="0"/>
              <a:t>注意点：数组没有排序</a:t>
            </a:r>
            <a:endParaRPr lang="en-US" altLang="zh-CN" b="1" dirty="0" smtClean="0"/>
          </a:p>
          <a:p>
            <a:endParaRPr lang="en-US" altLang="zh-CN" b="1" dirty="0"/>
          </a:p>
          <a:p>
            <a:r>
              <a:rPr lang="zh-CN" altLang="en-US" b="1" dirty="0" smtClean="0"/>
              <a:t>解法</a:t>
            </a:r>
            <a:r>
              <a:rPr lang="en-US" altLang="zh-CN" b="1" dirty="0" smtClean="0"/>
              <a:t>1</a:t>
            </a:r>
            <a:r>
              <a:rPr lang="zh-CN" altLang="en-US" b="1" dirty="0" smtClean="0"/>
              <a:t>：根据数组的特性，排序后该数字一定位于下标为中心处，所以改变思路找排序后下标为中心的数字，用快排的方式来找</a:t>
            </a:r>
            <a:endParaRPr lang="en-US" altLang="zh-CN" b="1" dirty="0" smtClean="0"/>
          </a:p>
          <a:p>
            <a:r>
              <a:rPr lang="zh-CN" altLang="en-US" dirty="0" smtClean="0"/>
              <a:t>复杂度为</a:t>
            </a:r>
            <a:r>
              <a:rPr lang="en-US" altLang="zh-CN" dirty="0" smtClean="0"/>
              <a:t>O(n)</a:t>
            </a:r>
          </a:p>
          <a:p>
            <a:endParaRPr lang="en-US" altLang="zh-CN" b="1" dirty="0"/>
          </a:p>
          <a:p>
            <a:r>
              <a:rPr lang="zh-CN" altLang="en-US" b="1" dirty="0" smtClean="0"/>
              <a:t>解法</a:t>
            </a:r>
            <a:r>
              <a:rPr lang="en-US" altLang="zh-CN" b="1" dirty="0" smtClean="0"/>
              <a:t>2</a:t>
            </a:r>
            <a:r>
              <a:rPr lang="zh-CN" altLang="en-US" b="1" dirty="0" smtClean="0"/>
              <a:t>：比较有技巧性的解法</a:t>
            </a:r>
            <a:endParaRPr lang="en-US" altLang="zh-CN" b="1" dirty="0"/>
          </a:p>
        </p:txBody>
      </p:sp>
      <p:pic>
        <p:nvPicPr>
          <p:cNvPr id="2" name="图片 1"/>
          <p:cNvPicPr>
            <a:picLocks noChangeAspect="1"/>
          </p:cNvPicPr>
          <p:nvPr/>
        </p:nvPicPr>
        <p:blipFill>
          <a:blip r:embed="rId2"/>
          <a:stretch>
            <a:fillRect/>
          </a:stretch>
        </p:blipFill>
        <p:spPr>
          <a:xfrm>
            <a:off x="203200" y="1138395"/>
            <a:ext cx="4828571" cy="2523809"/>
          </a:xfrm>
          <a:prstGeom prst="rect">
            <a:avLst/>
          </a:prstGeom>
        </p:spPr>
      </p:pic>
      <p:sp>
        <p:nvSpPr>
          <p:cNvPr id="4" name="文本框 3"/>
          <p:cNvSpPr txBox="1"/>
          <p:nvPr/>
        </p:nvSpPr>
        <p:spPr>
          <a:xfrm>
            <a:off x="736600" y="4610100"/>
            <a:ext cx="5775940" cy="369332"/>
          </a:xfrm>
          <a:prstGeom prst="rect">
            <a:avLst/>
          </a:prstGeom>
          <a:noFill/>
        </p:spPr>
        <p:txBody>
          <a:bodyPr wrap="none" rtlCol="0">
            <a:spAutoFit/>
          </a:bodyPr>
          <a:lstStyle/>
          <a:p>
            <a:r>
              <a:rPr lang="zh-CN" altLang="en-US" dirty="0" smtClean="0">
                <a:solidFill>
                  <a:srgbClr val="FF0000"/>
                </a:solidFill>
              </a:rPr>
              <a:t>这只是题目在要求时间复杂度</a:t>
            </a:r>
            <a:r>
              <a:rPr lang="en-US" altLang="zh-CN" dirty="0" smtClean="0">
                <a:solidFill>
                  <a:srgbClr val="FF0000"/>
                </a:solidFill>
              </a:rPr>
              <a:t>,</a:t>
            </a:r>
            <a:r>
              <a:rPr lang="zh-CN" altLang="en-US" dirty="0" smtClean="0">
                <a:solidFill>
                  <a:srgbClr val="FF0000"/>
                </a:solidFill>
              </a:rPr>
              <a:t>如果没要求直接用哈希表</a:t>
            </a:r>
            <a:endParaRPr lang="zh-CN" altLang="en-US" dirty="0">
              <a:solidFill>
                <a:srgbClr val="FF0000"/>
              </a:solidFill>
            </a:endParaRPr>
          </a:p>
        </p:txBody>
      </p:sp>
    </p:spTree>
    <p:extLst>
      <p:ext uri="{BB962C8B-B14F-4D97-AF65-F5344CB8AC3E}">
        <p14:creationId xmlns:p14="http://schemas.microsoft.com/office/powerpoint/2010/main" val="1381275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40.</a:t>
            </a:r>
            <a:r>
              <a:rPr lang="zh-CN" altLang="en-US" dirty="0"/>
              <a:t>最小的</a:t>
            </a:r>
            <a:r>
              <a:rPr lang="en-US" altLang="zh-CN" dirty="0"/>
              <a:t>k</a:t>
            </a:r>
            <a:r>
              <a:rPr lang="zh-CN" altLang="en-US" dirty="0"/>
              <a:t>个数</a:t>
            </a:r>
          </a:p>
        </p:txBody>
      </p:sp>
      <p:sp>
        <p:nvSpPr>
          <p:cNvPr id="5" name="文本框 4"/>
          <p:cNvSpPr txBox="1"/>
          <p:nvPr/>
        </p:nvSpPr>
        <p:spPr>
          <a:xfrm>
            <a:off x="8051800" y="215900"/>
            <a:ext cx="3759200" cy="3416320"/>
          </a:xfrm>
          <a:prstGeom prst="rect">
            <a:avLst/>
          </a:prstGeom>
          <a:noFill/>
        </p:spPr>
        <p:txBody>
          <a:bodyPr wrap="square" rtlCol="0">
            <a:spAutoFit/>
          </a:bodyPr>
          <a:lstStyle/>
          <a:p>
            <a:r>
              <a:rPr lang="zh-CN" altLang="en-US" b="1" dirty="0" smtClean="0"/>
              <a:t>第一种直观解法：将数组排序：</a:t>
            </a:r>
            <a:r>
              <a:rPr lang="en-US" altLang="zh-CN" b="1" dirty="0" smtClean="0"/>
              <a:t>O(</a:t>
            </a:r>
            <a:r>
              <a:rPr lang="en-US" altLang="zh-CN" b="1" dirty="0" err="1" smtClean="0"/>
              <a:t>nLogn</a:t>
            </a:r>
            <a:r>
              <a:rPr lang="en-US" altLang="zh-CN" b="1" dirty="0" smtClean="0"/>
              <a:t>)</a:t>
            </a:r>
          </a:p>
          <a:p>
            <a:endParaRPr lang="en-US" altLang="zh-CN" b="1" dirty="0"/>
          </a:p>
          <a:p>
            <a:r>
              <a:rPr lang="zh-CN" altLang="en-US" b="1" dirty="0"/>
              <a:t>第二</a:t>
            </a:r>
            <a:r>
              <a:rPr lang="zh-CN" altLang="en-US" b="1" dirty="0" smtClean="0"/>
              <a:t>种解法：</a:t>
            </a:r>
            <a:endParaRPr lang="en-US" altLang="zh-CN" b="1" dirty="0" smtClean="0"/>
          </a:p>
          <a:p>
            <a:r>
              <a:rPr lang="zh-CN" altLang="en-US" b="1" dirty="0" smtClean="0"/>
              <a:t>基于</a:t>
            </a:r>
            <a:r>
              <a:rPr lang="en-US" altLang="zh-CN" b="1" dirty="0" smtClean="0"/>
              <a:t>partition</a:t>
            </a:r>
            <a:r>
              <a:rPr lang="zh-CN" altLang="en-US" b="1" dirty="0" smtClean="0"/>
              <a:t>找下标小于</a:t>
            </a:r>
            <a:r>
              <a:rPr lang="en-US" altLang="zh-CN" b="1" dirty="0" smtClean="0"/>
              <a:t>k</a:t>
            </a:r>
            <a:r>
              <a:rPr lang="zh-CN" altLang="en-US" b="1" dirty="0" smtClean="0"/>
              <a:t>的数据</a:t>
            </a:r>
            <a:endParaRPr lang="en-US" altLang="zh-CN" b="1" dirty="0" smtClean="0"/>
          </a:p>
          <a:p>
            <a:endParaRPr lang="en-US" altLang="zh-CN" b="1" dirty="0"/>
          </a:p>
          <a:p>
            <a:r>
              <a:rPr lang="zh-CN" altLang="en-US" b="1" dirty="0" smtClean="0"/>
              <a:t>第三种解法：</a:t>
            </a:r>
            <a:endParaRPr lang="en-US" altLang="zh-CN" b="1" dirty="0" smtClean="0"/>
          </a:p>
          <a:p>
            <a:r>
              <a:rPr lang="zh-CN" altLang="en-US" b="1" dirty="0" smtClean="0"/>
              <a:t>维护一个大小为</a:t>
            </a:r>
            <a:r>
              <a:rPr lang="en-US" altLang="zh-CN" b="1" dirty="0" smtClean="0"/>
              <a:t>k</a:t>
            </a:r>
            <a:r>
              <a:rPr lang="zh-CN" altLang="en-US" b="1" dirty="0" smtClean="0"/>
              <a:t>的数组，然后不断消耗原来的数组，原来数组中的值比</a:t>
            </a:r>
            <a:r>
              <a:rPr lang="en-US" altLang="zh-CN" b="1" dirty="0" smtClean="0"/>
              <a:t>k</a:t>
            </a:r>
            <a:r>
              <a:rPr lang="zh-CN" altLang="en-US" b="1" dirty="0" smtClean="0"/>
              <a:t>的数组的最大值还要大时，则不改变</a:t>
            </a:r>
            <a:r>
              <a:rPr lang="en-US" altLang="zh-CN" b="1" dirty="0" smtClean="0"/>
              <a:t>k</a:t>
            </a:r>
            <a:r>
              <a:rPr lang="zh-CN" altLang="en-US" b="1" dirty="0" smtClean="0"/>
              <a:t>数组，如果小，则将最大致给替换出去</a:t>
            </a:r>
            <a:endParaRPr lang="zh-CN" altLang="en-US" dirty="0"/>
          </a:p>
        </p:txBody>
      </p:sp>
      <p:pic>
        <p:nvPicPr>
          <p:cNvPr id="2" name="图片 1"/>
          <p:cNvPicPr>
            <a:picLocks noChangeAspect="1"/>
          </p:cNvPicPr>
          <p:nvPr/>
        </p:nvPicPr>
        <p:blipFill>
          <a:blip r:embed="rId2"/>
          <a:stretch>
            <a:fillRect/>
          </a:stretch>
        </p:blipFill>
        <p:spPr>
          <a:xfrm>
            <a:off x="203200" y="865343"/>
            <a:ext cx="3085714" cy="2485714"/>
          </a:xfrm>
          <a:prstGeom prst="rect">
            <a:avLst/>
          </a:prstGeom>
        </p:spPr>
      </p:pic>
      <p:sp>
        <p:nvSpPr>
          <p:cNvPr id="6" name="文本框 5"/>
          <p:cNvSpPr txBox="1"/>
          <p:nvPr/>
        </p:nvSpPr>
        <p:spPr>
          <a:xfrm>
            <a:off x="1746057" y="40513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2784124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a:t>4</a:t>
            </a:r>
            <a:r>
              <a:rPr lang="en-US" altLang="zh-CN" dirty="0" smtClean="0"/>
              <a:t>1.</a:t>
            </a:r>
            <a:r>
              <a:rPr lang="zh-CN" altLang="en-US" dirty="0" smtClean="0"/>
              <a:t>数据流中的中位数</a:t>
            </a:r>
            <a:endParaRPr lang="zh-CN" altLang="en-US" dirty="0"/>
          </a:p>
        </p:txBody>
      </p:sp>
      <p:sp>
        <p:nvSpPr>
          <p:cNvPr id="5" name="文本框 4"/>
          <p:cNvSpPr txBox="1"/>
          <p:nvPr/>
        </p:nvSpPr>
        <p:spPr>
          <a:xfrm>
            <a:off x="8051800" y="215900"/>
            <a:ext cx="3759200" cy="1477328"/>
          </a:xfrm>
          <a:prstGeom prst="rect">
            <a:avLst/>
          </a:prstGeom>
          <a:noFill/>
        </p:spPr>
        <p:txBody>
          <a:bodyPr wrap="square" rtlCol="0">
            <a:spAutoFit/>
          </a:bodyPr>
          <a:lstStyle/>
          <a:p>
            <a:r>
              <a:rPr lang="zh-CN" altLang="en-US" b="1" dirty="0" smtClean="0"/>
              <a:t>借助其他数据结构来解决</a:t>
            </a:r>
            <a:endParaRPr lang="en-US" altLang="zh-CN" b="1" dirty="0" smtClean="0"/>
          </a:p>
          <a:p>
            <a:endParaRPr lang="en-US" altLang="zh-CN" b="1" dirty="0"/>
          </a:p>
          <a:p>
            <a:r>
              <a:rPr lang="zh-CN" altLang="en-US" b="1" dirty="0" smtClean="0"/>
              <a:t>比较恰当的解决方案是用</a:t>
            </a:r>
            <a:r>
              <a:rPr lang="zh-CN" altLang="en-US" b="1" dirty="0" smtClean="0">
                <a:solidFill>
                  <a:srgbClr val="FF0000"/>
                </a:solidFill>
              </a:rPr>
              <a:t>最大堆，最小堆</a:t>
            </a:r>
            <a:r>
              <a:rPr lang="zh-CN" altLang="en-US" b="1" dirty="0" smtClean="0"/>
              <a:t>，但要注意一些实现上的细节问题</a:t>
            </a:r>
            <a:endParaRPr lang="en-US" altLang="zh-CN" b="1" dirty="0" smtClean="0"/>
          </a:p>
        </p:txBody>
      </p:sp>
      <p:pic>
        <p:nvPicPr>
          <p:cNvPr id="2" name="图片 1"/>
          <p:cNvPicPr>
            <a:picLocks noChangeAspect="1"/>
          </p:cNvPicPr>
          <p:nvPr/>
        </p:nvPicPr>
        <p:blipFill>
          <a:blip r:embed="rId2"/>
          <a:stretch>
            <a:fillRect/>
          </a:stretch>
        </p:blipFill>
        <p:spPr>
          <a:xfrm>
            <a:off x="203200" y="585232"/>
            <a:ext cx="6371429" cy="2780952"/>
          </a:xfrm>
          <a:prstGeom prst="rect">
            <a:avLst/>
          </a:prstGeom>
        </p:spPr>
      </p:pic>
    </p:spTree>
    <p:extLst>
      <p:ext uri="{BB962C8B-B14F-4D97-AF65-F5344CB8AC3E}">
        <p14:creationId xmlns:p14="http://schemas.microsoft.com/office/powerpoint/2010/main" val="2668519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42.</a:t>
            </a:r>
            <a:r>
              <a:rPr lang="zh-CN" altLang="en-US" dirty="0" smtClean="0"/>
              <a:t> 连续数组的最大和</a:t>
            </a:r>
            <a:endParaRPr lang="zh-CN" altLang="en-US" dirty="0"/>
          </a:p>
        </p:txBody>
      </p:sp>
      <p:sp>
        <p:nvSpPr>
          <p:cNvPr id="5" name="文本框 4"/>
          <p:cNvSpPr txBox="1"/>
          <p:nvPr/>
        </p:nvSpPr>
        <p:spPr>
          <a:xfrm>
            <a:off x="8051800" y="215900"/>
            <a:ext cx="3759200" cy="2862322"/>
          </a:xfrm>
          <a:prstGeom prst="rect">
            <a:avLst/>
          </a:prstGeom>
          <a:noFill/>
        </p:spPr>
        <p:txBody>
          <a:bodyPr wrap="square" rtlCol="0">
            <a:spAutoFit/>
          </a:bodyPr>
          <a:lstStyle/>
          <a:p>
            <a:r>
              <a:rPr lang="zh-CN" altLang="en-US" b="1" dirty="0" smtClean="0"/>
              <a:t>贪心方法解决</a:t>
            </a:r>
            <a:endParaRPr lang="en-US" altLang="zh-CN" b="1" dirty="0" smtClean="0"/>
          </a:p>
          <a:p>
            <a:r>
              <a:rPr lang="zh-CN" altLang="en-US" b="1" dirty="0" smtClean="0"/>
              <a:t>如果当前累加大于</a:t>
            </a:r>
            <a:r>
              <a:rPr lang="en-US" altLang="zh-CN" b="1" dirty="0" smtClean="0"/>
              <a:t>0</a:t>
            </a:r>
            <a:r>
              <a:rPr lang="zh-CN" altLang="en-US" b="1" dirty="0" smtClean="0"/>
              <a:t>则继续累加，如果当前累加小于</a:t>
            </a:r>
            <a:r>
              <a:rPr lang="en-US" altLang="zh-CN" b="1" dirty="0" smtClean="0"/>
              <a:t>0</a:t>
            </a:r>
            <a:r>
              <a:rPr lang="zh-CN" altLang="en-US" b="1" dirty="0" smtClean="0"/>
              <a:t>则丢弃当前值，记录当前最大值</a:t>
            </a:r>
            <a:endParaRPr lang="en-US" altLang="zh-CN" b="1" dirty="0" smtClean="0"/>
          </a:p>
          <a:p>
            <a:endParaRPr lang="en-US" altLang="zh-CN" b="1" dirty="0" smtClean="0"/>
          </a:p>
          <a:p>
            <a:r>
              <a:rPr lang="zh-CN" altLang="en-US" b="1" dirty="0" smtClean="0">
                <a:solidFill>
                  <a:srgbClr val="FF0000"/>
                </a:solidFill>
              </a:rPr>
              <a:t>两者就是同一种方法</a:t>
            </a:r>
            <a:endParaRPr lang="en-US" altLang="zh-CN" b="1" dirty="0">
              <a:solidFill>
                <a:srgbClr val="FF0000"/>
              </a:solidFill>
            </a:endParaRPr>
          </a:p>
          <a:p>
            <a:endParaRPr lang="en-US" altLang="zh-CN" b="1" dirty="0" smtClean="0"/>
          </a:p>
          <a:p>
            <a:r>
              <a:rPr lang="zh-CN" altLang="en-US" b="1" dirty="0" smtClean="0"/>
              <a:t>动态规划：当前最优解由前面的最优解和当前的值所决定</a:t>
            </a:r>
            <a:endParaRPr lang="en-US" altLang="zh-CN" b="1" dirty="0" smtClean="0"/>
          </a:p>
          <a:p>
            <a:r>
              <a:rPr lang="zh-CN" altLang="en-US" b="1" dirty="0" smtClean="0"/>
              <a:t>找到一个递推公式</a:t>
            </a:r>
            <a:endParaRPr lang="zh-CN" altLang="en-US" dirty="0"/>
          </a:p>
        </p:txBody>
      </p:sp>
      <p:pic>
        <p:nvPicPr>
          <p:cNvPr id="2" name="图片 1"/>
          <p:cNvPicPr>
            <a:picLocks noChangeAspect="1"/>
          </p:cNvPicPr>
          <p:nvPr/>
        </p:nvPicPr>
        <p:blipFill>
          <a:blip r:embed="rId2"/>
          <a:stretch>
            <a:fillRect/>
          </a:stretch>
        </p:blipFill>
        <p:spPr>
          <a:xfrm>
            <a:off x="328885" y="925676"/>
            <a:ext cx="4371429" cy="2619048"/>
          </a:xfrm>
          <a:prstGeom prst="rect">
            <a:avLst/>
          </a:prstGeom>
        </p:spPr>
      </p:pic>
      <p:sp>
        <p:nvSpPr>
          <p:cNvPr id="6" name="文本框 5"/>
          <p:cNvSpPr txBox="1"/>
          <p:nvPr/>
        </p:nvSpPr>
        <p:spPr>
          <a:xfrm>
            <a:off x="2690020" y="4660900"/>
            <a:ext cx="3570208" cy="769441"/>
          </a:xfrm>
          <a:prstGeom prst="rect">
            <a:avLst/>
          </a:prstGeom>
          <a:noFill/>
        </p:spPr>
        <p:txBody>
          <a:bodyPr wrap="none" rtlCol="0">
            <a:spAutoFit/>
          </a:bodyPr>
          <a:lstStyle/>
          <a:p>
            <a:r>
              <a:rPr lang="zh-CN" altLang="en-US" sz="4400" b="1" dirty="0">
                <a:solidFill>
                  <a:srgbClr val="FF0000"/>
                </a:solidFill>
              </a:rPr>
              <a:t>手</a:t>
            </a:r>
            <a:r>
              <a:rPr lang="zh-CN" altLang="en-US" sz="4400" b="1" dirty="0" smtClean="0">
                <a:solidFill>
                  <a:srgbClr val="FF0000"/>
                </a:solidFill>
              </a:rPr>
              <a:t>撕一下代码</a:t>
            </a:r>
            <a:endParaRPr lang="zh-CN" altLang="en-US" sz="4400" b="1" dirty="0">
              <a:solidFill>
                <a:srgbClr val="FF0000"/>
              </a:solidFill>
            </a:endParaRPr>
          </a:p>
        </p:txBody>
      </p:sp>
    </p:spTree>
    <p:extLst>
      <p:ext uri="{BB962C8B-B14F-4D97-AF65-F5344CB8AC3E}">
        <p14:creationId xmlns:p14="http://schemas.microsoft.com/office/powerpoint/2010/main" val="13490829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43. 1-n</a:t>
            </a:r>
            <a:r>
              <a:rPr lang="zh-CN" altLang="en-US" dirty="0" smtClean="0"/>
              <a:t>整数中</a:t>
            </a:r>
            <a:r>
              <a:rPr lang="en-US" altLang="zh-CN" dirty="0" smtClean="0"/>
              <a:t>1</a:t>
            </a:r>
            <a:r>
              <a:rPr lang="zh-CN" altLang="en-US" dirty="0" smtClean="0"/>
              <a:t>出现的次数</a:t>
            </a:r>
            <a:endParaRPr lang="zh-CN" altLang="en-US" dirty="0"/>
          </a:p>
        </p:txBody>
      </p:sp>
      <p:sp>
        <p:nvSpPr>
          <p:cNvPr id="5" name="文本框 4"/>
          <p:cNvSpPr txBox="1"/>
          <p:nvPr/>
        </p:nvSpPr>
        <p:spPr>
          <a:xfrm>
            <a:off x="6908800" y="123567"/>
            <a:ext cx="5003800" cy="1477328"/>
          </a:xfrm>
          <a:prstGeom prst="rect">
            <a:avLst/>
          </a:prstGeom>
          <a:noFill/>
        </p:spPr>
        <p:txBody>
          <a:bodyPr wrap="square" rtlCol="0">
            <a:spAutoFit/>
          </a:bodyPr>
          <a:lstStyle/>
          <a:p>
            <a:r>
              <a:rPr lang="zh-CN" altLang="en-US" b="1" dirty="0" smtClean="0">
                <a:solidFill>
                  <a:srgbClr val="FF0000"/>
                </a:solidFill>
              </a:rPr>
              <a:t>有一个简单的解决方法将每个数字中出现的</a:t>
            </a:r>
            <a:r>
              <a:rPr lang="en-US" altLang="zh-CN" b="1" dirty="0" smtClean="0">
                <a:solidFill>
                  <a:srgbClr val="FF0000"/>
                </a:solidFill>
              </a:rPr>
              <a:t>1</a:t>
            </a:r>
            <a:r>
              <a:rPr lang="zh-CN" altLang="en-US" b="1" dirty="0" smtClean="0">
                <a:solidFill>
                  <a:srgbClr val="FF0000"/>
                </a:solidFill>
              </a:rPr>
              <a:t>进行相加</a:t>
            </a:r>
            <a:endParaRPr lang="en-US" altLang="zh-CN" b="1" dirty="0" smtClean="0">
              <a:solidFill>
                <a:srgbClr val="FF0000"/>
              </a:solidFill>
            </a:endParaRPr>
          </a:p>
          <a:p>
            <a:endParaRPr lang="en-US" altLang="zh-CN" b="1" dirty="0"/>
          </a:p>
          <a:p>
            <a:r>
              <a:rPr lang="zh-CN" altLang="en-US" b="1" dirty="0" smtClean="0"/>
              <a:t>需要</a:t>
            </a:r>
            <a:r>
              <a:rPr lang="zh-CN" altLang="en-US" b="1" dirty="0" smtClean="0"/>
              <a:t>借助一些数学规律，数学技巧，很困难的解法，后面记得将代码补上</a:t>
            </a:r>
            <a:endParaRPr lang="zh-CN" altLang="en-US" dirty="0"/>
          </a:p>
        </p:txBody>
      </p:sp>
      <p:pic>
        <p:nvPicPr>
          <p:cNvPr id="2" name="图片 1"/>
          <p:cNvPicPr>
            <a:picLocks noChangeAspect="1"/>
          </p:cNvPicPr>
          <p:nvPr/>
        </p:nvPicPr>
        <p:blipFill>
          <a:blip r:embed="rId2"/>
          <a:stretch>
            <a:fillRect/>
          </a:stretch>
        </p:blipFill>
        <p:spPr>
          <a:xfrm>
            <a:off x="73414" y="862231"/>
            <a:ext cx="6228571" cy="1580952"/>
          </a:xfrm>
          <a:prstGeom prst="rect">
            <a:avLst/>
          </a:prstGeom>
        </p:spPr>
      </p:pic>
      <p:sp>
        <p:nvSpPr>
          <p:cNvPr id="4" name="矩形 3"/>
          <p:cNvSpPr/>
          <p:nvPr/>
        </p:nvSpPr>
        <p:spPr>
          <a:xfrm>
            <a:off x="7804150" y="1652707"/>
            <a:ext cx="4254500" cy="1200329"/>
          </a:xfrm>
          <a:prstGeom prst="rect">
            <a:avLst/>
          </a:prstGeom>
        </p:spPr>
        <p:txBody>
          <a:bodyPr wrap="square">
            <a:spAutoFit/>
          </a:bodyPr>
          <a:lstStyle/>
          <a:p>
            <a:r>
              <a:rPr lang="zh-CN" altLang="en-US" dirty="0" smtClean="0">
                <a:hlinkClick r:id="rId3"/>
              </a:rPr>
              <a:t>参考：  </a:t>
            </a:r>
            <a:r>
              <a:rPr lang="en-US" altLang="zh-CN" dirty="0" smtClean="0">
                <a:hlinkClick r:id="rId3"/>
              </a:rPr>
              <a:t>https://www.nowcoder.com/profile/5533381/codeBookDetail?submissionId=18711069</a:t>
            </a:r>
            <a:endParaRPr lang="zh-CN" altLang="en-US" dirty="0"/>
          </a:p>
        </p:txBody>
      </p:sp>
      <p:sp>
        <p:nvSpPr>
          <p:cNvPr id="6" name="文本框 5"/>
          <p:cNvSpPr txBox="1"/>
          <p:nvPr/>
        </p:nvSpPr>
        <p:spPr>
          <a:xfrm>
            <a:off x="4914900" y="469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2524425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5. </a:t>
            </a:r>
            <a:r>
              <a:rPr lang="zh-CN" altLang="en-US" dirty="0"/>
              <a:t>替换空格</a:t>
            </a:r>
          </a:p>
        </p:txBody>
      </p:sp>
      <p:pic>
        <p:nvPicPr>
          <p:cNvPr id="2" name="图片 1"/>
          <p:cNvPicPr>
            <a:picLocks noChangeAspect="1"/>
          </p:cNvPicPr>
          <p:nvPr/>
        </p:nvPicPr>
        <p:blipFill>
          <a:blip r:embed="rId2"/>
          <a:stretch>
            <a:fillRect/>
          </a:stretch>
        </p:blipFill>
        <p:spPr>
          <a:xfrm>
            <a:off x="203200" y="968505"/>
            <a:ext cx="4019048" cy="2076190"/>
          </a:xfrm>
          <a:prstGeom prst="rect">
            <a:avLst/>
          </a:prstGeom>
        </p:spPr>
      </p:pic>
      <p:sp>
        <p:nvSpPr>
          <p:cNvPr id="4" name="文本框 3"/>
          <p:cNvSpPr txBox="1"/>
          <p:nvPr/>
        </p:nvSpPr>
        <p:spPr>
          <a:xfrm>
            <a:off x="2157494" y="2434856"/>
            <a:ext cx="3877985" cy="369332"/>
          </a:xfrm>
          <a:prstGeom prst="rect">
            <a:avLst/>
          </a:prstGeom>
          <a:noFill/>
        </p:spPr>
        <p:txBody>
          <a:bodyPr wrap="none" rtlCol="0">
            <a:spAutoFit/>
          </a:bodyPr>
          <a:lstStyle/>
          <a:p>
            <a:r>
              <a:rPr lang="zh-CN" altLang="en-US" b="1" dirty="0" smtClean="0"/>
              <a:t>先计算需要替换多少个然后前后指针</a:t>
            </a:r>
            <a:endParaRPr lang="zh-CN" altLang="en-US" b="1" dirty="0"/>
          </a:p>
        </p:txBody>
      </p:sp>
      <p:sp>
        <p:nvSpPr>
          <p:cNvPr id="5" name="文本框 4"/>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3323830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3759200" cy="369332"/>
          </a:xfrm>
          <a:prstGeom prst="rect">
            <a:avLst/>
          </a:prstGeom>
          <a:noFill/>
        </p:spPr>
        <p:txBody>
          <a:bodyPr wrap="square" rtlCol="0">
            <a:spAutoFit/>
          </a:bodyPr>
          <a:lstStyle/>
          <a:p>
            <a:r>
              <a:rPr lang="en-US" altLang="zh-CN" dirty="0" smtClean="0"/>
              <a:t>44. </a:t>
            </a:r>
            <a:r>
              <a:rPr lang="zh-CN" altLang="en-US" dirty="0" smtClean="0"/>
              <a:t>数字序列中某一位的数字</a:t>
            </a:r>
            <a:endParaRPr lang="zh-CN" altLang="en-US" dirty="0"/>
          </a:p>
        </p:txBody>
      </p:sp>
      <p:sp>
        <p:nvSpPr>
          <p:cNvPr id="5" name="文本框 4"/>
          <p:cNvSpPr txBox="1"/>
          <p:nvPr/>
        </p:nvSpPr>
        <p:spPr>
          <a:xfrm>
            <a:off x="8051800" y="215900"/>
            <a:ext cx="3759200" cy="3139321"/>
          </a:xfrm>
          <a:prstGeom prst="rect">
            <a:avLst/>
          </a:prstGeom>
          <a:noFill/>
        </p:spPr>
        <p:txBody>
          <a:bodyPr wrap="square" rtlCol="0">
            <a:spAutoFit/>
          </a:bodyPr>
          <a:lstStyle/>
          <a:p>
            <a:r>
              <a:rPr lang="zh-CN" altLang="en-US" b="1" dirty="0" smtClean="0"/>
              <a:t>技巧的方法： 题目难理解，理解上需要一定的功底</a:t>
            </a:r>
            <a:endParaRPr lang="en-US" altLang="zh-CN" b="1" dirty="0" smtClean="0"/>
          </a:p>
          <a:p>
            <a:endParaRPr lang="en-US" altLang="zh-CN" b="1" dirty="0"/>
          </a:p>
          <a:p>
            <a:r>
              <a:rPr lang="zh-CN" altLang="en-US" b="1" dirty="0" smtClean="0"/>
              <a:t>和上一题类似需要分情况，将数进行分组</a:t>
            </a:r>
            <a:endParaRPr lang="en-US" altLang="zh-CN" b="1" dirty="0" smtClean="0"/>
          </a:p>
          <a:p>
            <a:endParaRPr lang="en-US" altLang="zh-CN" b="1" dirty="0"/>
          </a:p>
          <a:p>
            <a:r>
              <a:rPr lang="zh-CN" altLang="en-US" b="1" dirty="0" smtClean="0"/>
              <a:t>写代码较困难</a:t>
            </a:r>
            <a:r>
              <a:rPr lang="zh-CN" altLang="en-US" b="1" dirty="0" smtClean="0"/>
              <a:t>吧</a:t>
            </a:r>
            <a:endParaRPr lang="en-US" altLang="zh-CN" b="1" dirty="0" smtClean="0"/>
          </a:p>
          <a:p>
            <a:endParaRPr lang="en-US" altLang="zh-CN" b="1" dirty="0"/>
          </a:p>
          <a:p>
            <a:r>
              <a:rPr lang="zh-CN" altLang="en-US" b="1" dirty="0" smtClean="0"/>
              <a:t>需要借用多个函数</a:t>
            </a:r>
            <a:endParaRPr lang="en-US" altLang="zh-CN" b="1" dirty="0" smtClean="0"/>
          </a:p>
          <a:p>
            <a:endParaRPr lang="en-US" altLang="zh-CN" b="1" dirty="0"/>
          </a:p>
          <a:p>
            <a:r>
              <a:rPr lang="zh-CN" altLang="en-US" b="1" dirty="0" smtClean="0"/>
              <a:t>形成清晰的思路才可以求解出来</a:t>
            </a:r>
            <a:endParaRPr lang="zh-CN" altLang="en-US" dirty="0"/>
          </a:p>
        </p:txBody>
      </p:sp>
      <p:pic>
        <p:nvPicPr>
          <p:cNvPr id="2" name="图片 1"/>
          <p:cNvPicPr>
            <a:picLocks noChangeAspect="1"/>
          </p:cNvPicPr>
          <p:nvPr/>
        </p:nvPicPr>
        <p:blipFill>
          <a:blip r:embed="rId2"/>
          <a:stretch>
            <a:fillRect/>
          </a:stretch>
        </p:blipFill>
        <p:spPr>
          <a:xfrm>
            <a:off x="203200" y="782771"/>
            <a:ext cx="5209524" cy="2142857"/>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Tree>
    <p:extLst>
      <p:ext uri="{BB962C8B-B14F-4D97-AF65-F5344CB8AC3E}">
        <p14:creationId xmlns:p14="http://schemas.microsoft.com/office/powerpoint/2010/main" val="37786162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45.</a:t>
            </a:r>
            <a:r>
              <a:rPr lang="zh-CN" altLang="en-US" dirty="0"/>
              <a:t> </a:t>
            </a:r>
            <a:r>
              <a:rPr lang="zh-CN" altLang="en-US" dirty="0" smtClean="0"/>
              <a:t>把数组排成最小的数</a:t>
            </a:r>
            <a:endParaRPr lang="zh-CN" altLang="en-US" dirty="0"/>
          </a:p>
        </p:txBody>
      </p:sp>
      <p:sp>
        <p:nvSpPr>
          <p:cNvPr id="5" name="文本框 4"/>
          <p:cNvSpPr txBox="1"/>
          <p:nvPr/>
        </p:nvSpPr>
        <p:spPr>
          <a:xfrm>
            <a:off x="8051800" y="215900"/>
            <a:ext cx="3759200" cy="2031325"/>
          </a:xfrm>
          <a:prstGeom prst="rect">
            <a:avLst/>
          </a:prstGeom>
          <a:noFill/>
        </p:spPr>
        <p:txBody>
          <a:bodyPr wrap="square" rtlCol="0">
            <a:spAutoFit/>
          </a:bodyPr>
          <a:lstStyle/>
          <a:p>
            <a:r>
              <a:rPr lang="zh-CN" altLang="en-US" b="1" dirty="0" smtClean="0"/>
              <a:t>解决方法：</a:t>
            </a:r>
            <a:endParaRPr lang="en-US" altLang="zh-CN" b="1" dirty="0" smtClean="0"/>
          </a:p>
          <a:p>
            <a:r>
              <a:rPr lang="zh-CN" altLang="en-US" b="1" dirty="0" smtClean="0"/>
              <a:t>自己定义一个排序规则，</a:t>
            </a:r>
            <a:endParaRPr lang="en-US" altLang="zh-CN" b="1" dirty="0" smtClean="0"/>
          </a:p>
          <a:p>
            <a:r>
              <a:rPr lang="zh-CN" altLang="en-US" b="1" dirty="0" smtClean="0"/>
              <a:t>根据该排序规则将数组中额元素进行排序然后将排序后的数组进行输出就好了</a:t>
            </a:r>
            <a:r>
              <a:rPr lang="zh-CN" altLang="en-US" b="1" dirty="0" smtClean="0"/>
              <a:t>。</a:t>
            </a:r>
            <a:endParaRPr lang="en-US" altLang="zh-CN" b="1" dirty="0" smtClean="0"/>
          </a:p>
          <a:p>
            <a:endParaRPr lang="en-US" altLang="zh-CN" b="1" dirty="0"/>
          </a:p>
          <a:p>
            <a:r>
              <a:rPr lang="zh-CN" altLang="en-US" b="1" dirty="0" smtClean="0"/>
              <a:t>转换成</a:t>
            </a:r>
            <a:endParaRPr lang="zh-CN" altLang="en-US" dirty="0"/>
          </a:p>
        </p:txBody>
      </p:sp>
      <p:pic>
        <p:nvPicPr>
          <p:cNvPr id="2" name="图片 1"/>
          <p:cNvPicPr>
            <a:picLocks noChangeAspect="1"/>
          </p:cNvPicPr>
          <p:nvPr/>
        </p:nvPicPr>
        <p:blipFill>
          <a:blip r:embed="rId2"/>
          <a:stretch>
            <a:fillRect/>
          </a:stretch>
        </p:blipFill>
        <p:spPr>
          <a:xfrm>
            <a:off x="203200" y="979624"/>
            <a:ext cx="7066667" cy="2180952"/>
          </a:xfrm>
          <a:prstGeom prst="rect">
            <a:avLst/>
          </a:prstGeom>
        </p:spPr>
      </p:pic>
      <p:pic>
        <p:nvPicPr>
          <p:cNvPr id="4" name="图片 3"/>
          <p:cNvPicPr>
            <a:picLocks noChangeAspect="1"/>
          </p:cNvPicPr>
          <p:nvPr/>
        </p:nvPicPr>
        <p:blipFill>
          <a:blip r:embed="rId3"/>
          <a:stretch>
            <a:fillRect/>
          </a:stretch>
        </p:blipFill>
        <p:spPr>
          <a:xfrm>
            <a:off x="6055470" y="2349501"/>
            <a:ext cx="5166268" cy="4015926"/>
          </a:xfrm>
          <a:prstGeom prst="rect">
            <a:avLst/>
          </a:prstGeom>
        </p:spPr>
      </p:pic>
    </p:spTree>
    <p:extLst>
      <p:ext uri="{BB962C8B-B14F-4D97-AF65-F5344CB8AC3E}">
        <p14:creationId xmlns:p14="http://schemas.microsoft.com/office/powerpoint/2010/main" val="204959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46. </a:t>
            </a:r>
            <a:r>
              <a:rPr lang="zh-CN" altLang="en-US" dirty="0" smtClean="0"/>
              <a:t>把数字翻译成字符串</a:t>
            </a:r>
            <a:endParaRPr lang="zh-CN" altLang="en-US" dirty="0"/>
          </a:p>
        </p:txBody>
      </p:sp>
      <p:sp>
        <p:nvSpPr>
          <p:cNvPr id="5" name="文本框 4"/>
          <p:cNvSpPr txBox="1"/>
          <p:nvPr/>
        </p:nvSpPr>
        <p:spPr>
          <a:xfrm>
            <a:off x="8051800" y="215900"/>
            <a:ext cx="3759200" cy="3970318"/>
          </a:xfrm>
          <a:prstGeom prst="rect">
            <a:avLst/>
          </a:prstGeom>
          <a:noFill/>
        </p:spPr>
        <p:txBody>
          <a:bodyPr wrap="square" rtlCol="0">
            <a:spAutoFit/>
          </a:bodyPr>
          <a:lstStyle/>
          <a:p>
            <a:r>
              <a:rPr lang="zh-CN" altLang="en-US" b="1" dirty="0" smtClean="0"/>
              <a:t>用动态规划、递归的思想来解决问题。</a:t>
            </a:r>
            <a:endParaRPr lang="en-US" altLang="zh-CN" b="1" dirty="0" smtClean="0"/>
          </a:p>
          <a:p>
            <a:endParaRPr lang="en-US" altLang="zh-CN" b="1" dirty="0"/>
          </a:p>
          <a:p>
            <a:r>
              <a:rPr lang="zh-CN" altLang="en-US" b="1" dirty="0" smtClean="0"/>
              <a:t>递归：从上到下，</a:t>
            </a:r>
            <a:endParaRPr lang="en-US" altLang="zh-CN" b="1" dirty="0" smtClean="0"/>
          </a:p>
          <a:p>
            <a:r>
              <a:rPr lang="zh-CN" altLang="en-US" b="1" dirty="0" smtClean="0"/>
              <a:t>动态规划：从下到上，</a:t>
            </a:r>
            <a:endParaRPr lang="en-US" altLang="zh-CN" b="1" dirty="0" smtClean="0"/>
          </a:p>
          <a:p>
            <a:endParaRPr lang="en-US" altLang="zh-CN" b="1" dirty="0"/>
          </a:p>
          <a:p>
            <a:r>
              <a:rPr lang="zh-CN" altLang="en-US" b="1" dirty="0" smtClean="0"/>
              <a:t>递推方程式：</a:t>
            </a:r>
            <a:r>
              <a:rPr lang="en-US" altLang="zh-CN" b="1" dirty="0" smtClean="0"/>
              <a:t>f(</a:t>
            </a:r>
            <a:r>
              <a:rPr lang="en-US" altLang="zh-CN" b="1" dirty="0" err="1" smtClean="0"/>
              <a:t>i</a:t>
            </a:r>
            <a:r>
              <a:rPr lang="en-US" altLang="zh-CN" b="1" dirty="0" smtClean="0"/>
              <a:t>) = g(i,i+1)f(i+2)+f(</a:t>
            </a:r>
            <a:r>
              <a:rPr lang="en-US" altLang="zh-CN" b="1" dirty="0" err="1" smtClean="0"/>
              <a:t>i</a:t>
            </a:r>
            <a:r>
              <a:rPr lang="en-US" altLang="zh-CN" b="1" dirty="0" smtClean="0"/>
              <a:t>)</a:t>
            </a:r>
          </a:p>
          <a:p>
            <a:r>
              <a:rPr lang="en-US" altLang="zh-CN" b="1" dirty="0" err="1" smtClean="0"/>
              <a:t>i</a:t>
            </a:r>
            <a:r>
              <a:rPr lang="zh-CN" altLang="en-US" b="1" dirty="0" smtClean="0"/>
              <a:t>是从左向右的变大</a:t>
            </a:r>
            <a:endParaRPr lang="en-US" altLang="zh-CN" b="1" dirty="0" smtClean="0"/>
          </a:p>
          <a:p>
            <a:r>
              <a:rPr lang="zh-CN" altLang="en-US" b="1" dirty="0" smtClean="0"/>
              <a:t>所以在求解的时候是从左到右，所以是从上到下，</a:t>
            </a:r>
            <a:endParaRPr lang="en-US" altLang="zh-CN" b="1" dirty="0" smtClean="0"/>
          </a:p>
          <a:p>
            <a:r>
              <a:rPr lang="zh-CN" altLang="en-US" b="1" dirty="0" smtClean="0"/>
              <a:t>但是我们可以换一个思路来解决问题，从无到有，从下到上的一个过程。</a:t>
            </a:r>
            <a:endParaRPr lang="zh-CN" altLang="en-US" dirty="0"/>
          </a:p>
        </p:txBody>
      </p:sp>
      <p:pic>
        <p:nvPicPr>
          <p:cNvPr id="2" name="图片 1"/>
          <p:cNvPicPr>
            <a:picLocks noChangeAspect="1"/>
          </p:cNvPicPr>
          <p:nvPr/>
        </p:nvPicPr>
        <p:blipFill>
          <a:blip r:embed="rId2"/>
          <a:stretch>
            <a:fillRect/>
          </a:stretch>
        </p:blipFill>
        <p:spPr>
          <a:xfrm>
            <a:off x="203200" y="798676"/>
            <a:ext cx="7361905" cy="2619048"/>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smtClean="0">
                <a:solidFill>
                  <a:srgbClr val="FF0000"/>
                </a:solidFill>
              </a:rPr>
              <a:t>困难</a:t>
            </a:r>
            <a:endParaRPr lang="zh-CN" altLang="en-US" b="1" dirty="0">
              <a:solidFill>
                <a:srgbClr val="FF0000"/>
              </a:solidFill>
            </a:endParaRPr>
          </a:p>
        </p:txBody>
      </p:sp>
      <p:sp>
        <p:nvSpPr>
          <p:cNvPr id="4" name="矩形 3"/>
          <p:cNvSpPr/>
          <p:nvPr/>
        </p:nvSpPr>
        <p:spPr>
          <a:xfrm>
            <a:off x="86242" y="4001552"/>
            <a:ext cx="5782352" cy="369332"/>
          </a:xfrm>
          <a:prstGeom prst="rect">
            <a:avLst/>
          </a:prstGeom>
        </p:spPr>
        <p:txBody>
          <a:bodyPr wrap="none">
            <a:spAutoFit/>
          </a:bodyPr>
          <a:lstStyle/>
          <a:p>
            <a:r>
              <a:rPr lang="en-US" altLang="zh-CN" dirty="0">
                <a:hlinkClick r:id="rId3"/>
              </a:rPr>
              <a:t>https://www.acwing.com/solution/acwing/content/1095/</a:t>
            </a:r>
            <a:endParaRPr lang="zh-CN" altLang="en-US" dirty="0"/>
          </a:p>
        </p:txBody>
      </p:sp>
      <p:pic>
        <p:nvPicPr>
          <p:cNvPr id="7" name="图片 6"/>
          <p:cNvPicPr>
            <a:picLocks noChangeAspect="1"/>
          </p:cNvPicPr>
          <p:nvPr/>
        </p:nvPicPr>
        <p:blipFill>
          <a:blip r:embed="rId4"/>
          <a:stretch>
            <a:fillRect/>
          </a:stretch>
        </p:blipFill>
        <p:spPr>
          <a:xfrm>
            <a:off x="7211013" y="4250916"/>
            <a:ext cx="4085714" cy="3514286"/>
          </a:xfrm>
          <a:prstGeom prst="rect">
            <a:avLst/>
          </a:prstGeom>
        </p:spPr>
      </p:pic>
    </p:spTree>
    <p:extLst>
      <p:ext uri="{BB962C8B-B14F-4D97-AF65-F5344CB8AC3E}">
        <p14:creationId xmlns:p14="http://schemas.microsoft.com/office/powerpoint/2010/main" val="3209199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47. </a:t>
            </a:r>
            <a:r>
              <a:rPr lang="zh-CN" altLang="en-US" dirty="0" smtClean="0"/>
              <a:t>礼物的最大价值</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动态规划问题</a:t>
            </a:r>
            <a:endParaRPr lang="en-US" altLang="zh-CN" b="1" dirty="0" smtClean="0"/>
          </a:p>
          <a:p>
            <a:r>
              <a:rPr lang="zh-CN" altLang="en-US" b="1" dirty="0" smtClean="0"/>
              <a:t>写出递推方程式：</a:t>
            </a:r>
            <a:endParaRPr lang="en-US" altLang="zh-CN" b="1" dirty="0" smtClean="0"/>
          </a:p>
          <a:p>
            <a:r>
              <a:rPr lang="en-US" altLang="zh-CN" b="1" dirty="0" smtClean="0"/>
              <a:t>F(</a:t>
            </a:r>
            <a:r>
              <a:rPr lang="en-US" altLang="zh-CN" b="1" dirty="0" err="1"/>
              <a:t>i</a:t>
            </a:r>
            <a:r>
              <a:rPr lang="en-US" altLang="zh-CN" b="1" dirty="0" err="1" smtClean="0"/>
              <a:t>,j</a:t>
            </a:r>
            <a:r>
              <a:rPr lang="en-US" altLang="zh-CN" b="1" dirty="0" smtClean="0"/>
              <a:t>) = max()</a:t>
            </a:r>
            <a:endParaRPr lang="zh-CN" altLang="en-US" dirty="0"/>
          </a:p>
        </p:txBody>
      </p:sp>
      <p:pic>
        <p:nvPicPr>
          <p:cNvPr id="2" name="图片 1"/>
          <p:cNvPicPr>
            <a:picLocks noChangeAspect="1"/>
          </p:cNvPicPr>
          <p:nvPr/>
        </p:nvPicPr>
        <p:blipFill>
          <a:blip r:embed="rId2"/>
          <a:stretch>
            <a:fillRect/>
          </a:stretch>
        </p:blipFill>
        <p:spPr>
          <a:xfrm>
            <a:off x="109962" y="822590"/>
            <a:ext cx="6790476" cy="4247619"/>
          </a:xfrm>
          <a:prstGeom prst="rect">
            <a:avLst/>
          </a:prstGeom>
        </p:spPr>
      </p:pic>
      <p:sp>
        <p:nvSpPr>
          <p:cNvPr id="6" name="文本框 5"/>
          <p:cNvSpPr txBox="1"/>
          <p:nvPr/>
        </p:nvSpPr>
        <p:spPr>
          <a:xfrm>
            <a:off x="5453348" y="215900"/>
            <a:ext cx="646331" cy="369332"/>
          </a:xfrm>
          <a:prstGeom prst="rect">
            <a:avLst/>
          </a:prstGeom>
          <a:noFill/>
        </p:spPr>
        <p:txBody>
          <a:bodyPr wrap="none" rtlCol="0">
            <a:spAutoFit/>
          </a:bodyPr>
          <a:lstStyle/>
          <a:p>
            <a:r>
              <a:rPr lang="zh-CN" altLang="en-US" b="1" dirty="0">
                <a:solidFill>
                  <a:srgbClr val="FF0000"/>
                </a:solidFill>
              </a:rPr>
              <a:t>容易</a:t>
            </a:r>
          </a:p>
        </p:txBody>
      </p:sp>
    </p:spTree>
    <p:extLst>
      <p:ext uri="{BB962C8B-B14F-4D97-AF65-F5344CB8AC3E}">
        <p14:creationId xmlns:p14="http://schemas.microsoft.com/office/powerpoint/2010/main" val="3229647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48.</a:t>
            </a:r>
            <a:r>
              <a:rPr lang="zh-CN" altLang="en-US" dirty="0" smtClean="0"/>
              <a:t>最长不含重复字符的子字符串</a:t>
            </a:r>
            <a:endParaRPr lang="zh-CN" altLang="en-US" dirty="0"/>
          </a:p>
        </p:txBody>
      </p:sp>
      <p:sp>
        <p:nvSpPr>
          <p:cNvPr id="5" name="文本框 4"/>
          <p:cNvSpPr txBox="1"/>
          <p:nvPr/>
        </p:nvSpPr>
        <p:spPr>
          <a:xfrm>
            <a:off x="8051800" y="215900"/>
            <a:ext cx="3759200" cy="2308324"/>
          </a:xfrm>
          <a:prstGeom prst="rect">
            <a:avLst/>
          </a:prstGeom>
          <a:noFill/>
        </p:spPr>
        <p:txBody>
          <a:bodyPr wrap="square" rtlCol="0">
            <a:spAutoFit/>
          </a:bodyPr>
          <a:lstStyle/>
          <a:p>
            <a:r>
              <a:rPr lang="zh-CN" altLang="en-US" b="1" dirty="0" smtClean="0"/>
              <a:t>动态规划算法解决</a:t>
            </a:r>
            <a:endParaRPr lang="en-US" altLang="zh-CN" b="1" dirty="0" smtClean="0"/>
          </a:p>
          <a:p>
            <a:r>
              <a:rPr lang="zh-CN" altLang="en-US" b="1" dirty="0" smtClean="0"/>
              <a:t>以当前字符为结尾的不重复字符子串的长度与下一个结尾之间的关系，</a:t>
            </a:r>
            <a:endParaRPr lang="en-US" altLang="zh-CN" b="1" dirty="0" smtClean="0"/>
          </a:p>
          <a:p>
            <a:r>
              <a:rPr lang="zh-CN" altLang="en-US" b="1" dirty="0" smtClean="0"/>
              <a:t>构成一个动态规划递推方程式</a:t>
            </a:r>
            <a:endParaRPr lang="en-US" altLang="zh-CN" b="1" dirty="0"/>
          </a:p>
          <a:p>
            <a:endParaRPr lang="en-US" altLang="zh-CN" b="1" dirty="0" smtClean="0"/>
          </a:p>
          <a:p>
            <a:r>
              <a:rPr lang="zh-CN" altLang="en-US" b="1" dirty="0" smtClean="0"/>
              <a:t>解决方法优点技巧式</a:t>
            </a:r>
            <a:endParaRPr lang="en-US" altLang="zh-CN" b="1" dirty="0" smtClean="0"/>
          </a:p>
          <a:p>
            <a:r>
              <a:rPr lang="zh-CN" altLang="en-US" b="1" dirty="0" smtClean="0"/>
              <a:t>记录每个字母在当前下出现的位置，然后根据</a:t>
            </a:r>
            <a:endParaRPr lang="zh-CN" altLang="en-US" dirty="0"/>
          </a:p>
        </p:txBody>
      </p:sp>
      <p:pic>
        <p:nvPicPr>
          <p:cNvPr id="2" name="图片 1"/>
          <p:cNvPicPr>
            <a:picLocks noChangeAspect="1"/>
          </p:cNvPicPr>
          <p:nvPr/>
        </p:nvPicPr>
        <p:blipFill>
          <a:blip r:embed="rId2"/>
          <a:stretch>
            <a:fillRect/>
          </a:stretch>
        </p:blipFill>
        <p:spPr>
          <a:xfrm>
            <a:off x="203200" y="938328"/>
            <a:ext cx="6066667" cy="1857143"/>
          </a:xfrm>
          <a:prstGeom prst="rect">
            <a:avLst/>
          </a:prstGeom>
        </p:spPr>
      </p:pic>
      <p:sp>
        <p:nvSpPr>
          <p:cNvPr id="4" name="文本框 3"/>
          <p:cNvSpPr txBox="1"/>
          <p:nvPr/>
        </p:nvSpPr>
        <p:spPr>
          <a:xfrm>
            <a:off x="6362700" y="231289"/>
            <a:ext cx="697627" cy="707886"/>
          </a:xfrm>
          <a:prstGeom prst="rect">
            <a:avLst/>
          </a:prstGeom>
          <a:noFill/>
        </p:spPr>
        <p:txBody>
          <a:bodyPr wrap="none" rtlCol="0">
            <a:spAutoFit/>
          </a:bodyPr>
          <a:lstStyle/>
          <a:p>
            <a:r>
              <a:rPr lang="zh-CN" altLang="en-US" sz="4000" dirty="0" smtClean="0">
                <a:solidFill>
                  <a:srgbClr val="FF0000"/>
                </a:solidFill>
              </a:rPr>
              <a:t>难</a:t>
            </a:r>
            <a:endParaRPr lang="zh-CN" altLang="en-US" sz="4000" dirty="0">
              <a:solidFill>
                <a:srgbClr val="FF0000"/>
              </a:solidFill>
            </a:endParaRPr>
          </a:p>
        </p:txBody>
      </p:sp>
      <p:sp>
        <p:nvSpPr>
          <p:cNvPr id="6" name="矩形 5"/>
          <p:cNvSpPr/>
          <p:nvPr/>
        </p:nvSpPr>
        <p:spPr>
          <a:xfrm>
            <a:off x="203200" y="3599934"/>
            <a:ext cx="5782352" cy="369332"/>
          </a:xfrm>
          <a:prstGeom prst="rect">
            <a:avLst/>
          </a:prstGeom>
        </p:spPr>
        <p:txBody>
          <a:bodyPr wrap="none">
            <a:spAutoFit/>
          </a:bodyPr>
          <a:lstStyle/>
          <a:p>
            <a:r>
              <a:rPr lang="en-US" altLang="zh-CN" dirty="0">
                <a:hlinkClick r:id="rId3"/>
              </a:rPr>
              <a:t>https://www.acwing.com/solution/acwing/content/1620/</a:t>
            </a:r>
            <a:endParaRPr lang="zh-CN" altLang="en-US" dirty="0"/>
          </a:p>
        </p:txBody>
      </p:sp>
    </p:spTree>
    <p:extLst>
      <p:ext uri="{BB962C8B-B14F-4D97-AF65-F5344CB8AC3E}">
        <p14:creationId xmlns:p14="http://schemas.microsoft.com/office/powerpoint/2010/main" val="9680864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49.</a:t>
            </a:r>
            <a:r>
              <a:rPr lang="zh-CN" altLang="en-US" dirty="0" smtClean="0"/>
              <a:t>丑数</a:t>
            </a:r>
            <a:endParaRPr lang="zh-CN" altLang="en-US" dirty="0"/>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根据丑数的性质，而找到一个比较好的解决方案，</a:t>
            </a:r>
            <a:endParaRPr lang="en-US" altLang="zh-CN" b="1" dirty="0" smtClean="0"/>
          </a:p>
          <a:p>
            <a:endParaRPr lang="en-US" altLang="zh-CN" b="1" dirty="0"/>
          </a:p>
          <a:p>
            <a:r>
              <a:rPr lang="zh-CN" altLang="en-US" b="1" dirty="0" smtClean="0"/>
              <a:t>以时间换空间的解法</a:t>
            </a:r>
            <a:endParaRPr lang="en-US" altLang="zh-CN" b="1" dirty="0" smtClean="0"/>
          </a:p>
        </p:txBody>
      </p:sp>
      <p:pic>
        <p:nvPicPr>
          <p:cNvPr id="4" name="图片 3"/>
          <p:cNvPicPr>
            <a:picLocks noChangeAspect="1"/>
          </p:cNvPicPr>
          <p:nvPr/>
        </p:nvPicPr>
        <p:blipFill>
          <a:blip r:embed="rId2"/>
          <a:stretch>
            <a:fillRect/>
          </a:stretch>
        </p:blipFill>
        <p:spPr>
          <a:xfrm>
            <a:off x="268540" y="943138"/>
            <a:ext cx="4047619" cy="2609524"/>
          </a:xfrm>
          <a:prstGeom prst="rect">
            <a:avLst/>
          </a:prstGeom>
        </p:spPr>
      </p:pic>
      <p:pic>
        <p:nvPicPr>
          <p:cNvPr id="6" name="图片 5"/>
          <p:cNvPicPr>
            <a:picLocks noChangeAspect="1"/>
          </p:cNvPicPr>
          <p:nvPr/>
        </p:nvPicPr>
        <p:blipFill>
          <a:blip r:embed="rId3"/>
          <a:stretch>
            <a:fillRect/>
          </a:stretch>
        </p:blipFill>
        <p:spPr>
          <a:xfrm>
            <a:off x="268540" y="3764038"/>
            <a:ext cx="7180952" cy="1209524"/>
          </a:xfrm>
          <a:prstGeom prst="rect">
            <a:avLst/>
          </a:prstGeom>
        </p:spPr>
      </p:pic>
      <p:grpSp>
        <p:nvGrpSpPr>
          <p:cNvPr id="8" name="组合 7"/>
          <p:cNvGrpSpPr/>
          <p:nvPr/>
        </p:nvGrpSpPr>
        <p:grpSpPr>
          <a:xfrm>
            <a:off x="7512352" y="1895519"/>
            <a:ext cx="5229538" cy="3314286"/>
            <a:chOff x="7512352" y="1895519"/>
            <a:chExt cx="5229538" cy="3314286"/>
          </a:xfrm>
        </p:grpSpPr>
        <p:pic>
          <p:nvPicPr>
            <p:cNvPr id="2" name="图片 1"/>
            <p:cNvPicPr>
              <a:picLocks noChangeAspect="1"/>
            </p:cNvPicPr>
            <p:nvPr/>
          </p:nvPicPr>
          <p:blipFill>
            <a:blip r:embed="rId4"/>
            <a:stretch>
              <a:fillRect/>
            </a:stretch>
          </p:blipFill>
          <p:spPr>
            <a:xfrm>
              <a:off x="7512352" y="1895519"/>
              <a:ext cx="4838095" cy="3314286"/>
            </a:xfrm>
            <a:prstGeom prst="rect">
              <a:avLst/>
            </a:prstGeom>
          </p:spPr>
        </p:pic>
        <p:sp>
          <p:nvSpPr>
            <p:cNvPr id="7" name="文本框 6"/>
            <p:cNvSpPr txBox="1"/>
            <p:nvPr/>
          </p:nvSpPr>
          <p:spPr>
            <a:xfrm>
              <a:off x="10248900" y="3897868"/>
              <a:ext cx="2492990" cy="369332"/>
            </a:xfrm>
            <a:prstGeom prst="rect">
              <a:avLst/>
            </a:prstGeom>
            <a:noFill/>
          </p:spPr>
          <p:txBody>
            <a:bodyPr wrap="none" rtlCol="0">
              <a:spAutoFit/>
            </a:bodyPr>
            <a:lstStyle/>
            <a:p>
              <a:r>
                <a:rPr lang="zh-CN" altLang="en-US" dirty="0" smtClean="0">
                  <a:solidFill>
                    <a:srgbClr val="FF0000"/>
                  </a:solidFill>
                </a:rPr>
                <a:t>关键点在于这个更新处</a:t>
              </a:r>
              <a:endParaRPr lang="zh-CN" altLang="en-US" dirty="0">
                <a:solidFill>
                  <a:srgbClr val="FF0000"/>
                </a:solidFill>
              </a:endParaRPr>
            </a:p>
          </p:txBody>
        </p:sp>
      </p:grpSp>
    </p:spTree>
    <p:extLst>
      <p:ext uri="{BB962C8B-B14F-4D97-AF65-F5344CB8AC3E}">
        <p14:creationId xmlns:p14="http://schemas.microsoft.com/office/powerpoint/2010/main" val="22182754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50.</a:t>
            </a:r>
            <a:r>
              <a:rPr lang="zh-CN" altLang="en-US" dirty="0"/>
              <a:t>字符串中第一个只出现一次的字符</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1041538"/>
            <a:ext cx="3723809" cy="2209524"/>
          </a:xfrm>
          <a:prstGeom prst="rect">
            <a:avLst/>
          </a:prstGeom>
        </p:spPr>
      </p:pic>
      <p:sp>
        <p:nvSpPr>
          <p:cNvPr id="4" name="文本框 3"/>
          <p:cNvSpPr txBox="1"/>
          <p:nvPr/>
        </p:nvSpPr>
        <p:spPr>
          <a:xfrm>
            <a:off x="5448300" y="1308100"/>
            <a:ext cx="6186309" cy="369332"/>
          </a:xfrm>
          <a:prstGeom prst="rect">
            <a:avLst/>
          </a:prstGeom>
          <a:noFill/>
        </p:spPr>
        <p:txBody>
          <a:bodyPr wrap="none" rtlCol="0">
            <a:spAutoFit/>
          </a:bodyPr>
          <a:lstStyle/>
          <a:p>
            <a:r>
              <a:rPr lang="zh-CN" altLang="en-US" dirty="0" smtClean="0">
                <a:solidFill>
                  <a:srgbClr val="FF0000"/>
                </a:solidFill>
              </a:rPr>
              <a:t>遍历两次，第一次记录每个字符出现的次数，第二次找字符</a:t>
            </a:r>
            <a:endParaRPr lang="zh-CN" altLang="en-US" dirty="0">
              <a:solidFill>
                <a:srgbClr val="FF0000"/>
              </a:solidFill>
            </a:endParaRPr>
          </a:p>
        </p:txBody>
      </p:sp>
    </p:spTree>
    <p:extLst>
      <p:ext uri="{BB962C8B-B14F-4D97-AF65-F5344CB8AC3E}">
        <p14:creationId xmlns:p14="http://schemas.microsoft.com/office/powerpoint/2010/main" val="1557190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51. </a:t>
            </a:r>
            <a:r>
              <a:rPr lang="zh-CN" altLang="en-US" dirty="0" smtClean="0"/>
              <a:t>数组中的逆序对</a:t>
            </a:r>
            <a:endParaRPr lang="zh-CN" altLang="en-US" dirty="0"/>
          </a:p>
        </p:txBody>
      </p:sp>
      <p:sp>
        <p:nvSpPr>
          <p:cNvPr id="5" name="文本框 4"/>
          <p:cNvSpPr txBox="1"/>
          <p:nvPr/>
        </p:nvSpPr>
        <p:spPr>
          <a:xfrm>
            <a:off x="8051800" y="215900"/>
            <a:ext cx="3759200" cy="5355312"/>
          </a:xfrm>
          <a:prstGeom prst="rect">
            <a:avLst/>
          </a:prstGeom>
          <a:noFill/>
        </p:spPr>
        <p:txBody>
          <a:bodyPr wrap="square" rtlCol="0">
            <a:spAutoFit/>
          </a:bodyPr>
          <a:lstStyle/>
          <a:p>
            <a:r>
              <a:rPr lang="zh-CN" altLang="en-US" b="1" dirty="0" smtClean="0"/>
              <a:t>用归并排序的思想来解决</a:t>
            </a:r>
            <a:endParaRPr lang="en-US" altLang="zh-CN" b="1" dirty="0" smtClean="0"/>
          </a:p>
          <a:p>
            <a:endParaRPr lang="en-US" altLang="zh-CN" b="1" dirty="0"/>
          </a:p>
          <a:p>
            <a:r>
              <a:rPr lang="zh-CN" altLang="en-US" b="1" dirty="0" smtClean="0"/>
              <a:t>时间复杂度为</a:t>
            </a:r>
            <a:r>
              <a:rPr lang="en-US" altLang="zh-CN" b="1" dirty="0" smtClean="0"/>
              <a:t>O(</a:t>
            </a:r>
            <a:r>
              <a:rPr lang="en-US" altLang="zh-CN" b="1" dirty="0" err="1" smtClean="0"/>
              <a:t>nlogn</a:t>
            </a:r>
            <a:r>
              <a:rPr lang="en-US" altLang="zh-CN" b="1" dirty="0" smtClean="0"/>
              <a:t>)</a:t>
            </a:r>
            <a:r>
              <a:rPr lang="zh-CN" altLang="en-US" b="1" dirty="0" smtClean="0"/>
              <a:t>但是需要额外的</a:t>
            </a:r>
            <a:r>
              <a:rPr lang="en-US" altLang="zh-CN" b="1" dirty="0" smtClean="0"/>
              <a:t>O(n)</a:t>
            </a:r>
            <a:r>
              <a:rPr lang="zh-CN" altLang="en-US" b="1" dirty="0" smtClean="0"/>
              <a:t>的空间，所以是用空间来换取时间</a:t>
            </a:r>
            <a:endParaRPr lang="en-US" altLang="zh-CN" b="1" dirty="0" smtClean="0"/>
          </a:p>
          <a:p>
            <a:endParaRPr lang="en-US" altLang="zh-CN" b="1" dirty="0"/>
          </a:p>
          <a:p>
            <a:r>
              <a:rPr lang="zh-CN" altLang="en-US" b="1" dirty="0" smtClean="0"/>
              <a:t>归并算法的实现方式，用一个额外的空间</a:t>
            </a:r>
            <a:endParaRPr lang="en-US" altLang="zh-CN" b="1" dirty="0" smtClean="0"/>
          </a:p>
          <a:p>
            <a:endParaRPr lang="en-US" altLang="zh-CN" b="1" dirty="0"/>
          </a:p>
          <a:p>
            <a:r>
              <a:rPr lang="zh-CN" altLang="en-US" b="1" dirty="0" smtClean="0"/>
              <a:t>递归有一个递归基，即什么时候不再调用递归函数了而是直接返回的条件，</a:t>
            </a:r>
            <a:r>
              <a:rPr lang="zh-CN" altLang="en-US" b="1" dirty="0"/>
              <a:t>第二</a:t>
            </a:r>
            <a:r>
              <a:rPr lang="zh-CN" altLang="en-US" b="1" dirty="0" smtClean="0"/>
              <a:t>个点是每一次调用完递归函数应该返回什么，即每一路递归应该返回什么，</a:t>
            </a:r>
            <a:endParaRPr lang="en-US" altLang="zh-CN" b="1" dirty="0" smtClean="0"/>
          </a:p>
          <a:p>
            <a:r>
              <a:rPr lang="zh-CN" altLang="en-US" b="1" dirty="0" smtClean="0"/>
              <a:t>即两种返回，递归基的返回，递归函数的</a:t>
            </a:r>
            <a:r>
              <a:rPr lang="zh-CN" altLang="en-US" b="1" dirty="0" smtClean="0"/>
              <a:t>返回</a:t>
            </a:r>
            <a:endParaRPr lang="en-US" altLang="zh-CN" b="1" dirty="0" smtClean="0"/>
          </a:p>
          <a:p>
            <a:endParaRPr lang="en-US" altLang="zh-CN" b="1" dirty="0"/>
          </a:p>
          <a:p>
            <a:r>
              <a:rPr lang="zh-CN" altLang="en-US" b="1" dirty="0" smtClean="0"/>
              <a:t>每一次归并的时候如果是逆序队那么就需要将结果加一次</a:t>
            </a:r>
            <a:endParaRPr lang="en-US" altLang="zh-CN" b="1" dirty="0" smtClean="0"/>
          </a:p>
        </p:txBody>
      </p:sp>
      <p:pic>
        <p:nvPicPr>
          <p:cNvPr id="2" name="图片 1"/>
          <p:cNvPicPr>
            <a:picLocks noChangeAspect="1"/>
          </p:cNvPicPr>
          <p:nvPr/>
        </p:nvPicPr>
        <p:blipFill>
          <a:blip r:embed="rId2"/>
          <a:stretch>
            <a:fillRect/>
          </a:stretch>
        </p:blipFill>
        <p:spPr>
          <a:xfrm>
            <a:off x="282807" y="898238"/>
            <a:ext cx="6076190" cy="1914286"/>
          </a:xfrm>
          <a:prstGeom prst="rect">
            <a:avLst/>
          </a:prstGeom>
        </p:spPr>
      </p:pic>
      <p:pic>
        <p:nvPicPr>
          <p:cNvPr id="4" name="图片 3"/>
          <p:cNvPicPr>
            <a:picLocks noChangeAspect="1"/>
          </p:cNvPicPr>
          <p:nvPr/>
        </p:nvPicPr>
        <p:blipFill>
          <a:blip r:embed="rId3"/>
          <a:stretch>
            <a:fillRect/>
          </a:stretch>
        </p:blipFill>
        <p:spPr>
          <a:xfrm>
            <a:off x="3882368" y="1693228"/>
            <a:ext cx="4257143" cy="6190476"/>
          </a:xfrm>
          <a:prstGeom prst="rect">
            <a:avLst/>
          </a:prstGeom>
        </p:spPr>
      </p:pic>
      <p:sp>
        <p:nvSpPr>
          <p:cNvPr id="6" name="文本框 5"/>
          <p:cNvSpPr txBox="1"/>
          <p:nvPr/>
        </p:nvSpPr>
        <p:spPr>
          <a:xfrm>
            <a:off x="3625998" y="215900"/>
            <a:ext cx="3168502" cy="369332"/>
          </a:xfrm>
          <a:prstGeom prst="rect">
            <a:avLst/>
          </a:prstGeom>
          <a:noFill/>
        </p:spPr>
        <p:txBody>
          <a:bodyPr wrap="square" rtlCol="0">
            <a:spAutoFit/>
          </a:bodyPr>
          <a:lstStyle/>
          <a:p>
            <a:r>
              <a:rPr lang="zh-CN" altLang="en-US" b="1" dirty="0" smtClean="0">
                <a:solidFill>
                  <a:srgbClr val="FF0000"/>
                </a:solidFill>
              </a:rPr>
              <a:t>需要</a:t>
            </a:r>
            <a:r>
              <a:rPr lang="zh-CN" altLang="en-US" b="1" dirty="0" smtClean="0">
                <a:solidFill>
                  <a:srgbClr val="FF0000"/>
                </a:solidFill>
              </a:rPr>
              <a:t>写写，自己实现归并排序</a:t>
            </a:r>
            <a:endParaRPr lang="zh-CN" altLang="en-US" b="1" dirty="0">
              <a:solidFill>
                <a:srgbClr val="FF0000"/>
              </a:solidFill>
            </a:endParaRPr>
          </a:p>
        </p:txBody>
      </p:sp>
    </p:spTree>
    <p:extLst>
      <p:ext uri="{BB962C8B-B14F-4D97-AF65-F5344CB8AC3E}">
        <p14:creationId xmlns:p14="http://schemas.microsoft.com/office/powerpoint/2010/main" val="38985278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52.</a:t>
            </a:r>
            <a:r>
              <a:rPr lang="zh-CN" altLang="en-US" dirty="0"/>
              <a:t> </a:t>
            </a:r>
            <a:r>
              <a:rPr lang="zh-CN" altLang="en-US" dirty="0" smtClean="0"/>
              <a:t>两个链表的第一个公共节点</a:t>
            </a:r>
            <a:endParaRPr lang="zh-CN" altLang="en-US" dirty="0"/>
          </a:p>
        </p:txBody>
      </p:sp>
      <p:sp>
        <p:nvSpPr>
          <p:cNvPr id="5" name="文本框 4"/>
          <p:cNvSpPr txBox="1"/>
          <p:nvPr/>
        </p:nvSpPr>
        <p:spPr>
          <a:xfrm>
            <a:off x="8051800" y="215900"/>
            <a:ext cx="3759200" cy="3970318"/>
          </a:xfrm>
          <a:prstGeom prst="rect">
            <a:avLst/>
          </a:prstGeom>
          <a:noFill/>
        </p:spPr>
        <p:txBody>
          <a:bodyPr wrap="square" rtlCol="0">
            <a:spAutoFit/>
          </a:bodyPr>
          <a:lstStyle/>
          <a:p>
            <a:r>
              <a:rPr lang="zh-CN" altLang="en-US" b="1" dirty="0" smtClean="0"/>
              <a:t>可以用辅助栈来解决问题，即将每个链表的节点都分别压入两个栈中，然后每次从两个栈中弹出一个元素，直至两个栈弹出的元素的值不相等</a:t>
            </a:r>
            <a:r>
              <a:rPr lang="zh-CN" altLang="en-US" b="1" dirty="0" smtClean="0"/>
              <a:t>。从后往前弹出数据</a:t>
            </a:r>
            <a:endParaRPr lang="en-US" altLang="zh-CN" b="1" dirty="0" smtClean="0"/>
          </a:p>
          <a:p>
            <a:endParaRPr lang="en-US" altLang="zh-CN" b="1" dirty="0"/>
          </a:p>
          <a:p>
            <a:r>
              <a:rPr lang="zh-CN" altLang="en-US" b="1" dirty="0" smtClean="0"/>
              <a:t>第二种，首先找出两个链表的长度，求它们之间的差然后将长的那个链表先行</a:t>
            </a:r>
            <a:r>
              <a:rPr lang="en-US" altLang="zh-CN" b="1" dirty="0" smtClean="0"/>
              <a:t>n</a:t>
            </a:r>
            <a:r>
              <a:rPr lang="zh-CN" altLang="en-US" b="1" dirty="0" smtClean="0"/>
              <a:t>步再同时遍历两个链表当遇到相等时则表示遇到了第一个公共的节点。</a:t>
            </a:r>
            <a:endParaRPr lang="en-US" altLang="zh-CN" b="1" dirty="0" smtClean="0"/>
          </a:p>
          <a:p>
            <a:endParaRPr lang="en-US" altLang="zh-CN" b="1" dirty="0"/>
          </a:p>
          <a:p>
            <a:r>
              <a:rPr lang="zh-CN" altLang="en-US" b="1" dirty="0" smtClean="0"/>
              <a:t>相关题目：求两个叶节点的公共祖先。</a:t>
            </a:r>
            <a:endParaRPr lang="en-US" altLang="zh-CN" b="1" dirty="0" smtClean="0"/>
          </a:p>
        </p:txBody>
      </p:sp>
      <p:pic>
        <p:nvPicPr>
          <p:cNvPr id="4" name="图片 3"/>
          <p:cNvPicPr>
            <a:picLocks noChangeAspect="1"/>
          </p:cNvPicPr>
          <p:nvPr/>
        </p:nvPicPr>
        <p:blipFill>
          <a:blip r:embed="rId2"/>
          <a:stretch>
            <a:fillRect/>
          </a:stretch>
        </p:blipFill>
        <p:spPr>
          <a:xfrm>
            <a:off x="389943" y="824976"/>
            <a:ext cx="3076190" cy="2847619"/>
          </a:xfrm>
          <a:prstGeom prst="rect">
            <a:avLst/>
          </a:prstGeom>
        </p:spPr>
      </p:pic>
    </p:spTree>
    <p:extLst>
      <p:ext uri="{BB962C8B-B14F-4D97-AF65-F5344CB8AC3E}">
        <p14:creationId xmlns:p14="http://schemas.microsoft.com/office/powerpoint/2010/main" val="34516878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a:t>
            </a:r>
            <a:r>
              <a:rPr lang="zh-CN" altLang="en-US" dirty="0"/>
              <a:t>数字在排序数组中出现的次数</a:t>
            </a:r>
          </a:p>
        </p:txBody>
      </p:sp>
      <p:sp>
        <p:nvSpPr>
          <p:cNvPr id="5" name="文本框 4"/>
          <p:cNvSpPr txBox="1"/>
          <p:nvPr/>
        </p:nvSpPr>
        <p:spPr>
          <a:xfrm>
            <a:off x="8051800" y="215900"/>
            <a:ext cx="3759200" cy="2862322"/>
          </a:xfrm>
          <a:prstGeom prst="rect">
            <a:avLst/>
          </a:prstGeom>
          <a:noFill/>
        </p:spPr>
        <p:txBody>
          <a:bodyPr wrap="square" rtlCol="0">
            <a:spAutoFit/>
          </a:bodyPr>
          <a:lstStyle/>
          <a:p>
            <a:r>
              <a:rPr lang="zh-CN" altLang="en-US" b="1" dirty="0" smtClean="0"/>
              <a:t>二分查找找到一个</a:t>
            </a:r>
            <a:r>
              <a:rPr lang="en-US" altLang="zh-CN" b="1" dirty="0" smtClean="0"/>
              <a:t>3</a:t>
            </a:r>
            <a:r>
              <a:rPr lang="zh-CN" altLang="en-US" b="1" dirty="0" smtClean="0"/>
              <a:t>然后左右扫描，就可以确定数字出现了多少次了。但是这种方法和硬核扫描没有什么区别啊。</a:t>
            </a:r>
            <a:endParaRPr lang="en-US" altLang="zh-CN" b="1" dirty="0" smtClean="0"/>
          </a:p>
          <a:p>
            <a:endParaRPr lang="en-US" altLang="zh-CN" b="1" dirty="0"/>
          </a:p>
          <a:p>
            <a:r>
              <a:rPr lang="zh-CN" altLang="en-US" b="1" dirty="0" smtClean="0"/>
              <a:t>可以用二分查找找到第一个出现的数字的位置，和最后一次出现的位置，则次数就是它们之间的差加上</a:t>
            </a:r>
            <a:r>
              <a:rPr lang="en-US" altLang="zh-CN" b="1" dirty="0" smtClean="0"/>
              <a:t>1</a:t>
            </a:r>
          </a:p>
          <a:p>
            <a:r>
              <a:rPr lang="zh-CN" altLang="en-US" b="1" dirty="0" smtClean="0"/>
              <a:t>时间复杂度为</a:t>
            </a:r>
            <a:r>
              <a:rPr lang="en-US" altLang="zh-CN" b="1" dirty="0" smtClean="0"/>
              <a:t>O(</a:t>
            </a:r>
            <a:r>
              <a:rPr lang="en-US" altLang="zh-CN" b="1" dirty="0" err="1" smtClean="0"/>
              <a:t>logn</a:t>
            </a:r>
            <a:r>
              <a:rPr lang="en-US" altLang="zh-CN" b="1" dirty="0" smtClean="0"/>
              <a:t>)</a:t>
            </a:r>
            <a:r>
              <a:rPr lang="zh-CN" altLang="en-US" b="1" dirty="0" smtClean="0"/>
              <a:t>。巧妙的二分查找</a:t>
            </a:r>
            <a:endParaRPr lang="en-US" altLang="zh-CN" b="1" dirty="0"/>
          </a:p>
        </p:txBody>
      </p:sp>
      <p:pic>
        <p:nvPicPr>
          <p:cNvPr id="2" name="图片 1"/>
          <p:cNvPicPr>
            <a:picLocks noChangeAspect="1"/>
          </p:cNvPicPr>
          <p:nvPr/>
        </p:nvPicPr>
        <p:blipFill>
          <a:blip r:embed="rId2"/>
          <a:stretch>
            <a:fillRect/>
          </a:stretch>
        </p:blipFill>
        <p:spPr>
          <a:xfrm>
            <a:off x="203200" y="1131046"/>
            <a:ext cx="6285714" cy="1895238"/>
          </a:xfrm>
          <a:prstGeom prst="rect">
            <a:avLst/>
          </a:prstGeom>
        </p:spPr>
      </p:pic>
    </p:spTree>
    <p:extLst>
      <p:ext uri="{BB962C8B-B14F-4D97-AF65-F5344CB8AC3E}">
        <p14:creationId xmlns:p14="http://schemas.microsoft.com/office/powerpoint/2010/main" val="242437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6. </a:t>
            </a:r>
            <a:r>
              <a:rPr lang="zh-CN" altLang="en-US" dirty="0"/>
              <a:t>从尾到头打印链表</a:t>
            </a:r>
          </a:p>
        </p:txBody>
      </p:sp>
      <p:pic>
        <p:nvPicPr>
          <p:cNvPr id="2" name="图片 1"/>
          <p:cNvPicPr>
            <a:picLocks noChangeAspect="1"/>
          </p:cNvPicPr>
          <p:nvPr/>
        </p:nvPicPr>
        <p:blipFill>
          <a:blip r:embed="rId2"/>
          <a:stretch>
            <a:fillRect/>
          </a:stretch>
        </p:blipFill>
        <p:spPr>
          <a:xfrm>
            <a:off x="302495" y="903395"/>
            <a:ext cx="4390476" cy="1723810"/>
          </a:xfrm>
          <a:prstGeom prst="rect">
            <a:avLst/>
          </a:prstGeom>
        </p:spPr>
      </p:pic>
      <p:sp>
        <p:nvSpPr>
          <p:cNvPr id="4" name="文本框 3"/>
          <p:cNvSpPr txBox="1"/>
          <p:nvPr/>
        </p:nvSpPr>
        <p:spPr>
          <a:xfrm>
            <a:off x="1976737" y="1853283"/>
            <a:ext cx="3086100" cy="646331"/>
          </a:xfrm>
          <a:prstGeom prst="rect">
            <a:avLst/>
          </a:prstGeom>
          <a:noFill/>
        </p:spPr>
        <p:txBody>
          <a:bodyPr wrap="square" rtlCol="0">
            <a:spAutoFit/>
          </a:bodyPr>
          <a:lstStyle/>
          <a:p>
            <a:r>
              <a:rPr lang="zh-CN" altLang="en-US" b="1" dirty="0" smtClean="0"/>
              <a:t>使用栈或者递归，不需要技巧，就是数据结构的应用</a:t>
            </a:r>
            <a:endParaRPr lang="zh-CN" altLang="en-US" b="1" dirty="0"/>
          </a:p>
        </p:txBody>
      </p:sp>
      <p:sp>
        <p:nvSpPr>
          <p:cNvPr id="5" name="文本框 4"/>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15124312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51800" y="215900"/>
            <a:ext cx="3759200" cy="1754326"/>
          </a:xfrm>
          <a:prstGeom prst="rect">
            <a:avLst/>
          </a:prstGeom>
          <a:noFill/>
        </p:spPr>
        <p:txBody>
          <a:bodyPr wrap="square" rtlCol="0">
            <a:spAutoFit/>
          </a:bodyPr>
          <a:lstStyle/>
          <a:p>
            <a:r>
              <a:rPr lang="zh-CN" altLang="en-US" b="1" dirty="0" smtClean="0"/>
              <a:t>应用数字的技巧，求</a:t>
            </a:r>
            <a:r>
              <a:rPr lang="en-US" altLang="zh-CN" b="1" dirty="0" smtClean="0"/>
              <a:t>0-n-1</a:t>
            </a:r>
            <a:r>
              <a:rPr lang="zh-CN" altLang="en-US" b="1" dirty="0" smtClean="0"/>
              <a:t>所有数字的和，然后和数组中数字的和进行相减，就是我们要找的那个数字，但是这样时间复杂度为</a:t>
            </a:r>
            <a:r>
              <a:rPr lang="en-US" altLang="zh-CN" b="1" dirty="0" smtClean="0"/>
              <a:t>O(n)</a:t>
            </a:r>
          </a:p>
          <a:p>
            <a:endParaRPr lang="en-US" altLang="zh-CN" b="1" dirty="0"/>
          </a:p>
          <a:p>
            <a:r>
              <a:rPr lang="zh-CN" altLang="en-US" b="1" dirty="0" smtClean="0"/>
              <a:t>用二分方法：</a:t>
            </a:r>
            <a:r>
              <a:rPr lang="en-US" altLang="zh-CN" b="1" dirty="0" smtClean="0"/>
              <a:t>O(</a:t>
            </a:r>
            <a:r>
              <a:rPr lang="en-US" altLang="zh-CN" b="1" dirty="0" err="1" smtClean="0"/>
              <a:t>logn</a:t>
            </a:r>
            <a:r>
              <a:rPr lang="en-US" altLang="zh-CN" b="1" dirty="0" smtClean="0"/>
              <a:t>)</a:t>
            </a:r>
          </a:p>
        </p:txBody>
      </p:sp>
      <p:sp>
        <p:nvSpPr>
          <p:cNvPr id="6" name="文本框 5"/>
          <p:cNvSpPr txBox="1"/>
          <p:nvPr/>
        </p:nvSpPr>
        <p:spPr>
          <a:xfrm>
            <a:off x="203200" y="215900"/>
            <a:ext cx="4178300" cy="369332"/>
          </a:xfrm>
          <a:prstGeom prst="rect">
            <a:avLst/>
          </a:prstGeom>
          <a:noFill/>
        </p:spPr>
        <p:txBody>
          <a:bodyPr wrap="square" rtlCol="0">
            <a:spAutoFit/>
          </a:bodyPr>
          <a:lstStyle/>
          <a:p>
            <a:r>
              <a:rPr lang="en-US" altLang="zh-CN" dirty="0" smtClean="0"/>
              <a:t>53.1 0-n-1</a:t>
            </a:r>
            <a:r>
              <a:rPr lang="zh-CN" altLang="en-US" dirty="0" smtClean="0"/>
              <a:t>中缺失的数字。</a:t>
            </a:r>
            <a:endParaRPr lang="zh-CN" altLang="en-US" dirty="0"/>
          </a:p>
        </p:txBody>
      </p:sp>
      <p:pic>
        <p:nvPicPr>
          <p:cNvPr id="2" name="图片 1"/>
          <p:cNvPicPr>
            <a:picLocks noChangeAspect="1"/>
          </p:cNvPicPr>
          <p:nvPr/>
        </p:nvPicPr>
        <p:blipFill>
          <a:blip r:embed="rId2"/>
          <a:stretch>
            <a:fillRect/>
          </a:stretch>
        </p:blipFill>
        <p:spPr>
          <a:xfrm>
            <a:off x="203200" y="861905"/>
            <a:ext cx="6447619" cy="1838095"/>
          </a:xfrm>
          <a:prstGeom prst="rect">
            <a:avLst/>
          </a:prstGeom>
        </p:spPr>
      </p:pic>
      <p:pic>
        <p:nvPicPr>
          <p:cNvPr id="3" name="图片 2"/>
          <p:cNvPicPr>
            <a:picLocks noChangeAspect="1"/>
          </p:cNvPicPr>
          <p:nvPr/>
        </p:nvPicPr>
        <p:blipFill>
          <a:blip r:embed="rId3"/>
          <a:stretch>
            <a:fillRect/>
          </a:stretch>
        </p:blipFill>
        <p:spPr>
          <a:xfrm>
            <a:off x="482826" y="3232357"/>
            <a:ext cx="3619048" cy="3314286"/>
          </a:xfrm>
          <a:prstGeom prst="rect">
            <a:avLst/>
          </a:prstGeom>
        </p:spPr>
      </p:pic>
      <p:sp>
        <p:nvSpPr>
          <p:cNvPr id="4" name="矩形 3"/>
          <p:cNvSpPr/>
          <p:nvPr/>
        </p:nvSpPr>
        <p:spPr>
          <a:xfrm>
            <a:off x="5744824" y="2976673"/>
            <a:ext cx="5782352" cy="369332"/>
          </a:xfrm>
          <a:prstGeom prst="rect">
            <a:avLst/>
          </a:prstGeom>
        </p:spPr>
        <p:txBody>
          <a:bodyPr wrap="none">
            <a:spAutoFit/>
          </a:bodyPr>
          <a:lstStyle/>
          <a:p>
            <a:r>
              <a:rPr lang="en-US" altLang="zh-CN" dirty="0">
                <a:hlinkClick r:id="rId4"/>
              </a:rPr>
              <a:t>https://www.acwing.com/solution/acwing/content/1261/</a:t>
            </a:r>
            <a:endParaRPr lang="zh-CN" altLang="en-US" dirty="0"/>
          </a:p>
        </p:txBody>
      </p:sp>
    </p:spTree>
    <p:extLst>
      <p:ext uri="{BB962C8B-B14F-4D97-AF65-F5344CB8AC3E}">
        <p14:creationId xmlns:p14="http://schemas.microsoft.com/office/powerpoint/2010/main" val="235581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53.2.</a:t>
            </a:r>
            <a:r>
              <a:rPr lang="zh-CN" altLang="en-US" dirty="0"/>
              <a:t>数组中数值和下标相等的元素</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solidFill>
                  <a:srgbClr val="FF0000"/>
                </a:solidFill>
              </a:rPr>
              <a:t>同样使用二分查找算法来解决该问题。</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875467"/>
            <a:ext cx="4504762" cy="2619048"/>
          </a:xfrm>
          <a:prstGeom prst="rect">
            <a:avLst/>
          </a:prstGeom>
        </p:spPr>
      </p:pic>
    </p:spTree>
    <p:extLst>
      <p:ext uri="{BB962C8B-B14F-4D97-AF65-F5344CB8AC3E}">
        <p14:creationId xmlns:p14="http://schemas.microsoft.com/office/powerpoint/2010/main" val="10275283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54.</a:t>
            </a:r>
            <a:r>
              <a:rPr lang="zh-CN" altLang="en-US" dirty="0"/>
              <a:t>二叉搜索树的第</a:t>
            </a:r>
            <a:r>
              <a:rPr lang="en-US" altLang="zh-CN" dirty="0"/>
              <a:t>k</a:t>
            </a:r>
            <a:r>
              <a:rPr lang="zh-CN" altLang="en-US" dirty="0"/>
              <a:t>个结点</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用二叉树的中序遍历算法来解决。</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410071" y="1022106"/>
            <a:ext cx="3971429" cy="2580952"/>
          </a:xfrm>
          <a:prstGeom prst="rect">
            <a:avLst/>
          </a:prstGeom>
        </p:spPr>
      </p:pic>
    </p:spTree>
    <p:extLst>
      <p:ext uri="{BB962C8B-B14F-4D97-AF65-F5344CB8AC3E}">
        <p14:creationId xmlns:p14="http://schemas.microsoft.com/office/powerpoint/2010/main" val="8409873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a:t>
            </a:r>
            <a:r>
              <a:rPr lang="zh-CN" altLang="en-US" dirty="0"/>
              <a:t>二叉树的深度</a:t>
            </a:r>
          </a:p>
        </p:txBody>
      </p:sp>
      <p:sp>
        <p:nvSpPr>
          <p:cNvPr id="5" name="文本框 4"/>
          <p:cNvSpPr txBox="1"/>
          <p:nvPr/>
        </p:nvSpPr>
        <p:spPr>
          <a:xfrm>
            <a:off x="8051800" y="215900"/>
            <a:ext cx="3759200" cy="2585323"/>
          </a:xfrm>
          <a:prstGeom prst="rect">
            <a:avLst/>
          </a:prstGeom>
          <a:noFill/>
        </p:spPr>
        <p:txBody>
          <a:bodyPr wrap="square" rtlCol="0">
            <a:spAutoFit/>
          </a:bodyPr>
          <a:lstStyle/>
          <a:p>
            <a:r>
              <a:rPr lang="zh-CN" altLang="en-US" b="1" dirty="0" smtClean="0"/>
              <a:t>解决方案</a:t>
            </a:r>
            <a:r>
              <a:rPr lang="en-US" altLang="zh-CN" b="1" dirty="0" smtClean="0"/>
              <a:t>1</a:t>
            </a:r>
            <a:r>
              <a:rPr lang="zh-CN" altLang="en-US" b="1" dirty="0" smtClean="0"/>
              <a:t>： 遍历每一条路径找到最大的那个路径就可以</a:t>
            </a:r>
            <a:endParaRPr lang="en-US" altLang="zh-CN" b="1" dirty="0" smtClean="0"/>
          </a:p>
          <a:p>
            <a:endParaRPr lang="en-US" altLang="zh-CN" b="1" dirty="0"/>
          </a:p>
          <a:p>
            <a:r>
              <a:rPr lang="zh-CN" altLang="en-US" b="1" dirty="0" smtClean="0">
                <a:solidFill>
                  <a:srgbClr val="FF0000"/>
                </a:solidFill>
              </a:rPr>
              <a:t>不需要上面的方案，是一个很简单的问题。</a:t>
            </a:r>
            <a:endParaRPr lang="en-US" altLang="zh-CN" b="1" dirty="0" smtClean="0">
              <a:solidFill>
                <a:srgbClr val="FF0000"/>
              </a:solidFill>
            </a:endParaRPr>
          </a:p>
          <a:p>
            <a:endParaRPr lang="en-US" altLang="zh-CN" b="1" dirty="0" smtClean="0"/>
          </a:p>
          <a:p>
            <a:r>
              <a:rPr lang="zh-CN" altLang="en-US" b="1" dirty="0" smtClean="0"/>
              <a:t>递归找深度的方法。很简单的问题。</a:t>
            </a:r>
            <a:endParaRPr lang="en-US" altLang="zh-CN" b="1" dirty="0" smtClean="0"/>
          </a:p>
          <a:p>
            <a:r>
              <a:rPr lang="zh-CN" altLang="en-US" b="1" dirty="0"/>
              <a:t>父</a:t>
            </a:r>
            <a:r>
              <a:rPr lang="zh-CN" altLang="en-US" b="1" dirty="0" smtClean="0"/>
              <a:t>节点的深度与其两个左右孩子的深度的关系来解决</a:t>
            </a:r>
            <a:endParaRPr lang="en-US" altLang="zh-CN" b="1" dirty="0" smtClean="0"/>
          </a:p>
        </p:txBody>
      </p:sp>
      <p:pic>
        <p:nvPicPr>
          <p:cNvPr id="2" name="图片 1"/>
          <p:cNvPicPr>
            <a:picLocks noChangeAspect="1"/>
          </p:cNvPicPr>
          <p:nvPr/>
        </p:nvPicPr>
        <p:blipFill>
          <a:blip r:embed="rId2"/>
          <a:stretch>
            <a:fillRect/>
          </a:stretch>
        </p:blipFill>
        <p:spPr>
          <a:xfrm>
            <a:off x="77519" y="821324"/>
            <a:ext cx="6933333" cy="2876190"/>
          </a:xfrm>
          <a:prstGeom prst="rect">
            <a:avLst/>
          </a:prstGeom>
        </p:spPr>
      </p:pic>
    </p:spTree>
    <p:extLst>
      <p:ext uri="{BB962C8B-B14F-4D97-AF65-F5344CB8AC3E}">
        <p14:creationId xmlns:p14="http://schemas.microsoft.com/office/powerpoint/2010/main" val="999038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55.1.</a:t>
            </a:r>
            <a:r>
              <a:rPr lang="zh-CN" altLang="en-US" dirty="0" smtClean="0"/>
              <a:t>  平衡二叉树</a:t>
            </a:r>
            <a:endParaRPr lang="zh-CN" altLang="en-US" dirty="0"/>
          </a:p>
        </p:txBody>
      </p:sp>
      <p:sp>
        <p:nvSpPr>
          <p:cNvPr id="5" name="文本框 4"/>
          <p:cNvSpPr txBox="1"/>
          <p:nvPr/>
        </p:nvSpPr>
        <p:spPr>
          <a:xfrm>
            <a:off x="8051800" y="215900"/>
            <a:ext cx="3759200" cy="923330"/>
          </a:xfrm>
          <a:prstGeom prst="rect">
            <a:avLst/>
          </a:prstGeom>
          <a:noFill/>
        </p:spPr>
        <p:txBody>
          <a:bodyPr wrap="square" rtlCol="0">
            <a:spAutoFit/>
          </a:bodyPr>
          <a:lstStyle/>
          <a:p>
            <a:r>
              <a:rPr lang="zh-CN" altLang="en-US" b="1" dirty="0" smtClean="0"/>
              <a:t>同样用树的深度的方式来解决问题，但是此时用</a:t>
            </a:r>
            <a:r>
              <a:rPr lang="zh-CN" altLang="en-US" b="1" dirty="0" smtClean="0">
                <a:solidFill>
                  <a:srgbClr val="FF0000"/>
                </a:solidFill>
              </a:rPr>
              <a:t>从下到上的方式来解决问题。</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766326"/>
            <a:ext cx="5933333" cy="3666667"/>
          </a:xfrm>
          <a:prstGeom prst="rect">
            <a:avLst/>
          </a:prstGeom>
        </p:spPr>
      </p:pic>
    </p:spTree>
    <p:extLst>
      <p:ext uri="{BB962C8B-B14F-4D97-AF65-F5344CB8AC3E}">
        <p14:creationId xmlns:p14="http://schemas.microsoft.com/office/powerpoint/2010/main" val="28639622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a:t>
            </a:r>
            <a:r>
              <a:rPr lang="zh-CN" altLang="en-US" dirty="0"/>
              <a:t>数组中只出现一次的两个数字</a:t>
            </a:r>
          </a:p>
        </p:txBody>
      </p:sp>
      <p:sp>
        <p:nvSpPr>
          <p:cNvPr id="5" name="文本框 4"/>
          <p:cNvSpPr txBox="1"/>
          <p:nvPr/>
        </p:nvSpPr>
        <p:spPr>
          <a:xfrm>
            <a:off x="8051800" y="215900"/>
            <a:ext cx="3759200" cy="1200329"/>
          </a:xfrm>
          <a:prstGeom prst="rect">
            <a:avLst/>
          </a:prstGeom>
          <a:noFill/>
        </p:spPr>
        <p:txBody>
          <a:bodyPr wrap="square" rtlCol="0">
            <a:spAutoFit/>
          </a:bodyPr>
          <a:lstStyle/>
          <a:p>
            <a:r>
              <a:rPr lang="zh-CN" altLang="en-US" b="1" dirty="0" smtClean="0"/>
              <a:t>首先将数组分为两个子数组，每个数组中包含一个仅出现一次的数字，</a:t>
            </a:r>
            <a:endParaRPr lang="en-US" altLang="zh-CN" b="1" dirty="0" smtClean="0"/>
          </a:p>
          <a:p>
            <a:r>
              <a:rPr lang="zh-CN" altLang="en-US" b="1" dirty="0" smtClean="0"/>
              <a:t>然后用位运算分辨求两个子数组中的仅出现一次的数字。</a:t>
            </a:r>
            <a:endParaRPr lang="en-US" altLang="zh-CN" b="1" dirty="0" smtClean="0"/>
          </a:p>
        </p:txBody>
      </p:sp>
      <p:pic>
        <p:nvPicPr>
          <p:cNvPr id="2" name="图片 1"/>
          <p:cNvPicPr>
            <a:picLocks noChangeAspect="1"/>
          </p:cNvPicPr>
          <p:nvPr/>
        </p:nvPicPr>
        <p:blipFill>
          <a:blip r:embed="rId2"/>
          <a:stretch>
            <a:fillRect/>
          </a:stretch>
        </p:blipFill>
        <p:spPr>
          <a:xfrm>
            <a:off x="203200" y="1139262"/>
            <a:ext cx="4419048" cy="2219048"/>
          </a:xfrm>
          <a:prstGeom prst="rect">
            <a:avLst/>
          </a:prstGeom>
        </p:spPr>
      </p:pic>
      <p:sp>
        <p:nvSpPr>
          <p:cNvPr id="6" name="文本框 5"/>
          <p:cNvSpPr txBox="1"/>
          <p:nvPr/>
        </p:nvSpPr>
        <p:spPr>
          <a:xfrm>
            <a:off x="5099493" y="215900"/>
            <a:ext cx="2088116" cy="923330"/>
          </a:xfrm>
          <a:prstGeom prst="rect">
            <a:avLst/>
          </a:prstGeom>
          <a:noFill/>
        </p:spPr>
        <p:txBody>
          <a:bodyPr wrap="square" rtlCol="0">
            <a:spAutoFit/>
          </a:bodyPr>
          <a:lstStyle/>
          <a:p>
            <a:r>
              <a:rPr lang="zh-CN" altLang="en-US" b="1" dirty="0" smtClean="0">
                <a:solidFill>
                  <a:srgbClr val="FF0000"/>
                </a:solidFill>
              </a:rPr>
              <a:t>解决方式比较特别</a:t>
            </a:r>
            <a:endParaRPr lang="en-US" altLang="zh-CN" b="1" dirty="0" smtClean="0">
              <a:solidFill>
                <a:srgbClr val="FF0000"/>
              </a:solidFill>
            </a:endParaRPr>
          </a:p>
          <a:p>
            <a:r>
              <a:rPr lang="zh-CN" altLang="en-US" b="1" dirty="0" smtClean="0">
                <a:solidFill>
                  <a:srgbClr val="FF0000"/>
                </a:solidFill>
              </a:rPr>
              <a:t>位运算的典型应用，与写法</a:t>
            </a:r>
            <a:endParaRPr lang="en-US" altLang="zh-CN" b="1" dirty="0" smtClean="0">
              <a:solidFill>
                <a:srgbClr val="FF0000"/>
              </a:solidFill>
            </a:endParaRPr>
          </a:p>
        </p:txBody>
      </p:sp>
    </p:spTree>
    <p:extLst>
      <p:ext uri="{BB962C8B-B14F-4D97-AF65-F5344CB8AC3E}">
        <p14:creationId xmlns:p14="http://schemas.microsoft.com/office/powerpoint/2010/main" val="29794046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56.1.</a:t>
            </a:r>
            <a:r>
              <a:rPr lang="zh-CN" altLang="en-US" dirty="0"/>
              <a:t>数组中唯一只出现一次的数字</a:t>
            </a:r>
          </a:p>
        </p:txBody>
      </p:sp>
      <p:sp>
        <p:nvSpPr>
          <p:cNvPr id="5" name="文本框 4"/>
          <p:cNvSpPr txBox="1"/>
          <p:nvPr/>
        </p:nvSpPr>
        <p:spPr>
          <a:xfrm>
            <a:off x="8051800" y="215900"/>
            <a:ext cx="3759200" cy="646331"/>
          </a:xfrm>
          <a:prstGeom prst="rect">
            <a:avLst/>
          </a:prstGeom>
          <a:noFill/>
        </p:spPr>
        <p:txBody>
          <a:bodyPr wrap="square" rtlCol="0">
            <a:spAutoFit/>
          </a:bodyPr>
          <a:lstStyle/>
          <a:p>
            <a:r>
              <a:rPr lang="zh-CN" altLang="en-US" b="1" dirty="0" smtClean="0"/>
              <a:t>如果是出现两次的话，可以用异或来解决，但是这里是出现的三次</a:t>
            </a:r>
            <a:endParaRPr lang="en-US" altLang="zh-CN" b="1" dirty="0" smtClean="0"/>
          </a:p>
        </p:txBody>
      </p:sp>
      <p:pic>
        <p:nvPicPr>
          <p:cNvPr id="2" name="图片 1"/>
          <p:cNvPicPr>
            <a:picLocks noChangeAspect="1"/>
          </p:cNvPicPr>
          <p:nvPr/>
        </p:nvPicPr>
        <p:blipFill>
          <a:blip r:embed="rId2"/>
          <a:stretch>
            <a:fillRect/>
          </a:stretch>
        </p:blipFill>
        <p:spPr>
          <a:xfrm>
            <a:off x="203200" y="782119"/>
            <a:ext cx="4847619" cy="2933333"/>
          </a:xfrm>
          <a:prstGeom prst="rect">
            <a:avLst/>
          </a:prstGeom>
        </p:spPr>
      </p:pic>
      <p:pic>
        <p:nvPicPr>
          <p:cNvPr id="4" name="图片 3"/>
          <p:cNvPicPr>
            <a:picLocks noChangeAspect="1"/>
          </p:cNvPicPr>
          <p:nvPr/>
        </p:nvPicPr>
        <p:blipFill>
          <a:blip r:embed="rId3"/>
          <a:stretch>
            <a:fillRect/>
          </a:stretch>
        </p:blipFill>
        <p:spPr>
          <a:xfrm>
            <a:off x="8921876" y="1019361"/>
            <a:ext cx="1009524" cy="1495238"/>
          </a:xfrm>
          <a:prstGeom prst="rect">
            <a:avLst/>
          </a:prstGeom>
        </p:spPr>
      </p:pic>
    </p:spTree>
    <p:extLst>
      <p:ext uri="{BB962C8B-B14F-4D97-AF65-F5344CB8AC3E}">
        <p14:creationId xmlns:p14="http://schemas.microsoft.com/office/powerpoint/2010/main" val="2550969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771884"/>
            <a:ext cx="5114286" cy="2209524"/>
          </a:xfrm>
          <a:prstGeom prst="rect">
            <a:avLst/>
          </a:prstGeom>
        </p:spPr>
      </p:pic>
    </p:spTree>
    <p:extLst>
      <p:ext uri="{BB962C8B-B14F-4D97-AF65-F5344CB8AC3E}">
        <p14:creationId xmlns:p14="http://schemas.microsoft.com/office/powerpoint/2010/main" val="28683518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57.1</a:t>
            </a:r>
            <a:r>
              <a:rPr lang="zh-CN" altLang="en-US" dirty="0"/>
              <a:t>和为</a:t>
            </a:r>
            <a:r>
              <a:rPr lang="en-US" altLang="zh-CN" dirty="0"/>
              <a:t>S</a:t>
            </a:r>
            <a:r>
              <a:rPr lang="zh-CN" altLang="en-US" dirty="0"/>
              <a:t>的连续正数序列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用两个数字</a:t>
            </a:r>
            <a:r>
              <a:rPr lang="en-US" altLang="zh-CN" b="1" dirty="0" smtClean="0"/>
              <a:t>small</a:t>
            </a:r>
            <a:r>
              <a:rPr lang="zh-CN" altLang="en-US" b="1" dirty="0" smtClean="0"/>
              <a:t>，</a:t>
            </a:r>
            <a:r>
              <a:rPr lang="en-US" altLang="zh-CN" b="1" dirty="0" smtClean="0"/>
              <a:t>big</a:t>
            </a:r>
          </a:p>
        </p:txBody>
      </p:sp>
      <p:pic>
        <p:nvPicPr>
          <p:cNvPr id="4" name="图片 3"/>
          <p:cNvPicPr>
            <a:picLocks noChangeAspect="1"/>
          </p:cNvPicPr>
          <p:nvPr/>
        </p:nvPicPr>
        <p:blipFill>
          <a:blip r:embed="rId2"/>
          <a:stretch>
            <a:fillRect/>
          </a:stretch>
        </p:blipFill>
        <p:spPr>
          <a:xfrm>
            <a:off x="293369" y="774301"/>
            <a:ext cx="6714286" cy="1885714"/>
          </a:xfrm>
          <a:prstGeom prst="rect">
            <a:avLst/>
          </a:prstGeom>
        </p:spPr>
      </p:pic>
    </p:spTree>
    <p:extLst>
      <p:ext uri="{BB962C8B-B14F-4D97-AF65-F5344CB8AC3E}">
        <p14:creationId xmlns:p14="http://schemas.microsoft.com/office/powerpoint/2010/main" val="28685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58.1.</a:t>
            </a:r>
            <a:r>
              <a:rPr lang="zh-CN" altLang="en-US" dirty="0"/>
              <a:t>左旋转字符串</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t>先翻转个体，再翻转整体</a:t>
            </a:r>
            <a:endParaRPr lang="en-US" altLang="zh-CN" b="1" dirty="0" smtClean="0"/>
          </a:p>
        </p:txBody>
      </p:sp>
      <p:pic>
        <p:nvPicPr>
          <p:cNvPr id="4" name="图片 3"/>
          <p:cNvPicPr>
            <a:picLocks noChangeAspect="1"/>
          </p:cNvPicPr>
          <p:nvPr/>
        </p:nvPicPr>
        <p:blipFill>
          <a:blip r:embed="rId2"/>
          <a:stretch>
            <a:fillRect/>
          </a:stretch>
        </p:blipFill>
        <p:spPr>
          <a:xfrm>
            <a:off x="203200" y="864962"/>
            <a:ext cx="6028571" cy="2895238"/>
          </a:xfrm>
          <a:prstGeom prst="rect">
            <a:avLst/>
          </a:prstGeom>
        </p:spPr>
      </p:pic>
    </p:spTree>
    <p:extLst>
      <p:ext uri="{BB962C8B-B14F-4D97-AF65-F5344CB8AC3E}">
        <p14:creationId xmlns:p14="http://schemas.microsoft.com/office/powerpoint/2010/main" val="399808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7. </a:t>
            </a:r>
            <a:r>
              <a:rPr lang="zh-CN" altLang="en-US" dirty="0"/>
              <a:t>重建二叉树</a:t>
            </a:r>
          </a:p>
        </p:txBody>
      </p:sp>
      <p:grpSp>
        <p:nvGrpSpPr>
          <p:cNvPr id="5" name="组合 4"/>
          <p:cNvGrpSpPr/>
          <p:nvPr/>
        </p:nvGrpSpPr>
        <p:grpSpPr>
          <a:xfrm>
            <a:off x="328890" y="992433"/>
            <a:ext cx="4447619" cy="3933333"/>
            <a:chOff x="328890" y="992433"/>
            <a:chExt cx="4447619" cy="3933333"/>
          </a:xfrm>
        </p:grpSpPr>
        <p:pic>
          <p:nvPicPr>
            <p:cNvPr id="2" name="图片 1"/>
            <p:cNvPicPr>
              <a:picLocks noChangeAspect="1"/>
            </p:cNvPicPr>
            <p:nvPr/>
          </p:nvPicPr>
          <p:blipFill>
            <a:blip r:embed="rId2"/>
            <a:stretch>
              <a:fillRect/>
            </a:stretch>
          </p:blipFill>
          <p:spPr>
            <a:xfrm>
              <a:off x="328890" y="992433"/>
              <a:ext cx="4447619" cy="3933333"/>
            </a:xfrm>
            <a:prstGeom prst="rect">
              <a:avLst/>
            </a:prstGeom>
          </p:spPr>
        </p:pic>
        <p:sp>
          <p:nvSpPr>
            <p:cNvPr id="4" name="文本框 3"/>
            <p:cNvSpPr txBox="1"/>
            <p:nvPr/>
          </p:nvSpPr>
          <p:spPr>
            <a:xfrm>
              <a:off x="1487081" y="4088943"/>
              <a:ext cx="2984500" cy="646331"/>
            </a:xfrm>
            <a:prstGeom prst="rect">
              <a:avLst/>
            </a:prstGeom>
            <a:noFill/>
          </p:spPr>
          <p:txBody>
            <a:bodyPr wrap="square" rtlCol="0">
              <a:spAutoFit/>
            </a:bodyPr>
            <a:lstStyle/>
            <a:p>
              <a:r>
                <a:rPr lang="zh-CN" altLang="en-US" b="1" dirty="0" smtClean="0"/>
                <a:t>前序遍历和后序遍历的特点，两者的结合可以恢复二叉树</a:t>
              </a:r>
              <a:endParaRPr lang="zh-CN" altLang="en-US" b="1" dirty="0"/>
            </a:p>
          </p:txBody>
        </p:sp>
      </p:grpSp>
      <p:sp>
        <p:nvSpPr>
          <p:cNvPr id="6" name="文本框 5"/>
          <p:cNvSpPr txBox="1"/>
          <p:nvPr/>
        </p:nvSpPr>
        <p:spPr>
          <a:xfrm>
            <a:off x="8216900" y="1968500"/>
            <a:ext cx="3570208" cy="769441"/>
          </a:xfrm>
          <a:prstGeom prst="rect">
            <a:avLst/>
          </a:prstGeom>
          <a:noFill/>
        </p:spPr>
        <p:txBody>
          <a:bodyPr wrap="none" rtlCol="0">
            <a:spAutoFit/>
          </a:bodyPr>
          <a:lstStyle/>
          <a:p>
            <a:r>
              <a:rPr lang="zh-CN" altLang="en-US" sz="4400" b="1" dirty="0" smtClean="0">
                <a:solidFill>
                  <a:srgbClr val="FF0000"/>
                </a:solidFill>
              </a:rPr>
              <a:t>手撕一下代码</a:t>
            </a:r>
            <a:endParaRPr lang="zh-CN" altLang="en-US" sz="4400" b="1" dirty="0">
              <a:solidFill>
                <a:srgbClr val="FF0000"/>
              </a:solidFill>
            </a:endParaRPr>
          </a:p>
        </p:txBody>
      </p:sp>
    </p:spTree>
    <p:extLst>
      <p:ext uri="{BB962C8B-B14F-4D97-AF65-F5344CB8AC3E}">
        <p14:creationId xmlns:p14="http://schemas.microsoft.com/office/powerpoint/2010/main" val="21666557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a:t>
            </a:r>
            <a:r>
              <a:rPr lang="zh-CN" altLang="en-US" dirty="0"/>
              <a:t>滑动窗口的最大值</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dirty="0" smtClean="0">
                <a:solidFill>
                  <a:srgbClr val="FF0000"/>
                </a:solidFill>
              </a:rPr>
              <a:t>用双端队列的方法来解决</a:t>
            </a:r>
            <a:endParaRPr lang="en-US" altLang="zh-CN" b="1" dirty="0" smtClean="0">
              <a:solidFill>
                <a:srgbClr val="FF0000"/>
              </a:solidFill>
            </a:endParaRPr>
          </a:p>
        </p:txBody>
      </p:sp>
      <p:pic>
        <p:nvPicPr>
          <p:cNvPr id="2" name="图片 1"/>
          <p:cNvPicPr>
            <a:picLocks noChangeAspect="1"/>
          </p:cNvPicPr>
          <p:nvPr/>
        </p:nvPicPr>
        <p:blipFill>
          <a:blip r:embed="rId2"/>
          <a:stretch>
            <a:fillRect/>
          </a:stretch>
        </p:blipFill>
        <p:spPr>
          <a:xfrm>
            <a:off x="203200" y="1047151"/>
            <a:ext cx="7600000" cy="2828571"/>
          </a:xfrm>
          <a:prstGeom prst="rect">
            <a:avLst/>
          </a:prstGeom>
        </p:spPr>
      </p:pic>
      <p:sp>
        <p:nvSpPr>
          <p:cNvPr id="6" name="文本框 5"/>
          <p:cNvSpPr txBox="1"/>
          <p:nvPr/>
        </p:nvSpPr>
        <p:spPr>
          <a:xfrm>
            <a:off x="3683000" y="215900"/>
            <a:ext cx="3759200" cy="369332"/>
          </a:xfrm>
          <a:prstGeom prst="rect">
            <a:avLst/>
          </a:prstGeom>
          <a:noFill/>
        </p:spPr>
        <p:txBody>
          <a:bodyPr wrap="square" rtlCol="0">
            <a:spAutoFit/>
          </a:bodyPr>
          <a:lstStyle/>
          <a:p>
            <a:r>
              <a:rPr lang="zh-CN" altLang="en-US" b="1" dirty="0" smtClean="0">
                <a:solidFill>
                  <a:srgbClr val="FF0000"/>
                </a:solidFill>
              </a:rPr>
              <a:t>实现上比较困难</a:t>
            </a:r>
            <a:r>
              <a:rPr lang="en-US" altLang="zh-CN" b="1" dirty="0" smtClean="0">
                <a:solidFill>
                  <a:srgbClr val="FF0000"/>
                </a:solidFill>
              </a:rPr>
              <a:t>,</a:t>
            </a:r>
            <a:r>
              <a:rPr lang="zh-CN" altLang="en-US" b="1" dirty="0" smtClean="0">
                <a:solidFill>
                  <a:srgbClr val="FF0000"/>
                </a:solidFill>
              </a:rPr>
              <a:t>需要自己实现以下。</a:t>
            </a:r>
            <a:endParaRPr lang="en-US" altLang="zh-CN" b="1" dirty="0" smtClean="0">
              <a:solidFill>
                <a:srgbClr val="FF0000"/>
              </a:solidFill>
            </a:endParaRPr>
          </a:p>
        </p:txBody>
      </p:sp>
    </p:spTree>
    <p:extLst>
      <p:ext uri="{BB962C8B-B14F-4D97-AF65-F5344CB8AC3E}">
        <p14:creationId xmlns:p14="http://schemas.microsoft.com/office/powerpoint/2010/main" val="7719954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59.1 </a:t>
            </a:r>
            <a:r>
              <a:rPr lang="zh-CN" altLang="en-US" dirty="0" smtClean="0"/>
              <a:t>实现带有</a:t>
            </a:r>
            <a:r>
              <a:rPr lang="en-US" altLang="zh-CN" dirty="0" smtClean="0"/>
              <a:t>max</a:t>
            </a:r>
            <a:r>
              <a:rPr lang="zh-CN" altLang="en-US" dirty="0" smtClean="0"/>
              <a:t>的队列</a:t>
            </a:r>
            <a:endParaRPr lang="zh-CN" altLang="en-US" dirty="0"/>
          </a:p>
        </p:txBody>
      </p:sp>
    </p:spTree>
    <p:extLst>
      <p:ext uri="{BB962C8B-B14F-4D97-AF65-F5344CB8AC3E}">
        <p14:creationId xmlns:p14="http://schemas.microsoft.com/office/powerpoint/2010/main" val="14478742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60. N</a:t>
            </a:r>
            <a:r>
              <a:rPr lang="zh-CN" altLang="en-US" dirty="0" smtClean="0"/>
              <a:t>个骰</a:t>
            </a:r>
            <a:r>
              <a:rPr lang="en-US" altLang="zh-CN" dirty="0" smtClean="0"/>
              <a:t>(</a:t>
            </a:r>
            <a:r>
              <a:rPr lang="en-US" altLang="zh-CN" dirty="0" err="1" smtClean="0"/>
              <a:t>tou</a:t>
            </a:r>
            <a:r>
              <a:rPr lang="en-US" altLang="zh-CN" dirty="0" smtClean="0"/>
              <a:t>)</a:t>
            </a:r>
            <a:r>
              <a:rPr lang="zh-CN" altLang="en-US" dirty="0" smtClean="0"/>
              <a:t>子</a:t>
            </a:r>
            <a:r>
              <a:rPr lang="zh-CN" altLang="en-US" dirty="0"/>
              <a:t>的点数</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pic>
        <p:nvPicPr>
          <p:cNvPr id="2" name="图片 1"/>
          <p:cNvPicPr>
            <a:picLocks noChangeAspect="1"/>
          </p:cNvPicPr>
          <p:nvPr/>
        </p:nvPicPr>
        <p:blipFill>
          <a:blip r:embed="rId2"/>
          <a:stretch>
            <a:fillRect/>
          </a:stretch>
        </p:blipFill>
        <p:spPr>
          <a:xfrm>
            <a:off x="203200" y="808133"/>
            <a:ext cx="6647619" cy="4476190"/>
          </a:xfrm>
          <a:prstGeom prst="rect">
            <a:avLst/>
          </a:prstGeom>
        </p:spPr>
      </p:pic>
      <p:pic>
        <p:nvPicPr>
          <p:cNvPr id="4" name="图片 3"/>
          <p:cNvPicPr>
            <a:picLocks noChangeAspect="1"/>
          </p:cNvPicPr>
          <p:nvPr/>
        </p:nvPicPr>
        <p:blipFill>
          <a:blip r:embed="rId3"/>
          <a:stretch>
            <a:fillRect/>
          </a:stretch>
        </p:blipFill>
        <p:spPr>
          <a:xfrm>
            <a:off x="7032776" y="696095"/>
            <a:ext cx="7142857" cy="6161905"/>
          </a:xfrm>
          <a:prstGeom prst="rect">
            <a:avLst/>
          </a:prstGeom>
        </p:spPr>
      </p:pic>
      <p:sp>
        <p:nvSpPr>
          <p:cNvPr id="6" name="文本框 5"/>
          <p:cNvSpPr txBox="1"/>
          <p:nvPr/>
        </p:nvSpPr>
        <p:spPr>
          <a:xfrm>
            <a:off x="4165600" y="207217"/>
            <a:ext cx="2527300" cy="369332"/>
          </a:xfrm>
          <a:prstGeom prst="rect">
            <a:avLst/>
          </a:prstGeom>
          <a:noFill/>
        </p:spPr>
        <p:txBody>
          <a:bodyPr wrap="square" rtlCol="0">
            <a:spAutoFit/>
          </a:bodyPr>
          <a:lstStyle/>
          <a:p>
            <a:r>
              <a:rPr lang="zh-CN" altLang="en-US" b="1" dirty="0" smtClean="0">
                <a:solidFill>
                  <a:srgbClr val="FF0000"/>
                </a:solidFill>
              </a:rPr>
              <a:t>需要自己实现一下代码</a:t>
            </a:r>
            <a:endParaRPr lang="zh-CN" altLang="en-US" b="1" dirty="0">
              <a:solidFill>
                <a:srgbClr val="FF0000"/>
              </a:solidFill>
            </a:endParaRPr>
          </a:p>
        </p:txBody>
      </p:sp>
    </p:spTree>
    <p:extLst>
      <p:ext uri="{BB962C8B-B14F-4D97-AF65-F5344CB8AC3E}">
        <p14:creationId xmlns:p14="http://schemas.microsoft.com/office/powerpoint/2010/main" val="17000460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2273457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38939723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4178300" cy="369332"/>
          </a:xfrm>
          <a:prstGeom prst="rect">
            <a:avLst/>
          </a:prstGeom>
          <a:noFill/>
        </p:spPr>
        <p:txBody>
          <a:bodyPr wrap="square" rtlCol="0">
            <a:spAutoFit/>
          </a:bodyPr>
          <a:lstStyle/>
          <a:p>
            <a:r>
              <a:rPr lang="en-US" altLang="zh-CN" dirty="0" smtClean="0"/>
              <a:t>57.</a:t>
            </a:r>
            <a:r>
              <a:rPr lang="zh-CN" altLang="en-US" dirty="0"/>
              <a:t>和为</a:t>
            </a:r>
            <a:r>
              <a:rPr lang="en-US" altLang="zh-CN" dirty="0"/>
              <a:t>S</a:t>
            </a:r>
            <a:r>
              <a:rPr lang="zh-CN" altLang="en-US" dirty="0"/>
              <a:t>的两个数字</a:t>
            </a:r>
          </a:p>
        </p:txBody>
      </p:sp>
      <p:sp>
        <p:nvSpPr>
          <p:cNvPr id="5" name="文本框 4"/>
          <p:cNvSpPr txBox="1"/>
          <p:nvPr/>
        </p:nvSpPr>
        <p:spPr>
          <a:xfrm>
            <a:off x="8051800" y="215900"/>
            <a:ext cx="3759200" cy="369332"/>
          </a:xfrm>
          <a:prstGeom prst="rect">
            <a:avLst/>
          </a:prstGeom>
          <a:noFill/>
        </p:spPr>
        <p:txBody>
          <a:bodyPr wrap="square" rtlCol="0">
            <a:spAutoFit/>
          </a:bodyPr>
          <a:lstStyle/>
          <a:p>
            <a:r>
              <a:rPr lang="zh-CN" altLang="en-US" b="1" smtClean="0"/>
              <a:t>用哈希表来解决</a:t>
            </a:r>
            <a:endParaRPr lang="en-US" altLang="zh-CN" b="1" dirty="0" smtClean="0"/>
          </a:p>
        </p:txBody>
      </p:sp>
    </p:spTree>
    <p:extLst>
      <p:ext uri="{BB962C8B-B14F-4D97-AF65-F5344CB8AC3E}">
        <p14:creationId xmlns:p14="http://schemas.microsoft.com/office/powerpoint/2010/main" val="1535575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8. </a:t>
            </a:r>
            <a:r>
              <a:rPr lang="zh-CN" altLang="en-US" dirty="0"/>
              <a:t>二叉树的下一个节点</a:t>
            </a:r>
          </a:p>
        </p:txBody>
      </p:sp>
      <p:grpSp>
        <p:nvGrpSpPr>
          <p:cNvPr id="5" name="组合 4"/>
          <p:cNvGrpSpPr/>
          <p:nvPr/>
        </p:nvGrpSpPr>
        <p:grpSpPr>
          <a:xfrm>
            <a:off x="203200" y="855876"/>
            <a:ext cx="5778500" cy="5564332"/>
            <a:chOff x="203200" y="855876"/>
            <a:chExt cx="5778500" cy="5564332"/>
          </a:xfrm>
        </p:grpSpPr>
        <p:pic>
          <p:nvPicPr>
            <p:cNvPr id="2" name="图片 1"/>
            <p:cNvPicPr>
              <a:picLocks noChangeAspect="1"/>
            </p:cNvPicPr>
            <p:nvPr/>
          </p:nvPicPr>
          <p:blipFill>
            <a:blip r:embed="rId2"/>
            <a:stretch>
              <a:fillRect/>
            </a:stretch>
          </p:blipFill>
          <p:spPr>
            <a:xfrm>
              <a:off x="203200" y="855876"/>
              <a:ext cx="5047619" cy="3419048"/>
            </a:xfrm>
            <a:prstGeom prst="rect">
              <a:avLst/>
            </a:prstGeom>
          </p:spPr>
        </p:pic>
        <p:sp>
          <p:nvSpPr>
            <p:cNvPr id="4" name="文本框 3"/>
            <p:cNvSpPr txBox="1"/>
            <p:nvPr/>
          </p:nvSpPr>
          <p:spPr>
            <a:xfrm>
              <a:off x="203200" y="4388883"/>
              <a:ext cx="5778500" cy="2031325"/>
            </a:xfrm>
            <a:prstGeom prst="rect">
              <a:avLst/>
            </a:prstGeom>
            <a:noFill/>
          </p:spPr>
          <p:txBody>
            <a:bodyPr wrap="square" rtlCol="0">
              <a:spAutoFit/>
            </a:bodyPr>
            <a:lstStyle/>
            <a:p>
              <a:r>
                <a:rPr lang="zh-CN" altLang="en-US" dirty="0" smtClean="0"/>
                <a:t>中序遍历的理解：</a:t>
              </a:r>
              <a:endParaRPr lang="en-US" altLang="zh-CN" dirty="0" smtClean="0"/>
            </a:p>
            <a:p>
              <a:endParaRPr lang="en-US" altLang="zh-CN" dirty="0"/>
            </a:p>
            <a:p>
              <a:r>
                <a:rPr lang="zh-CN" altLang="en-US" dirty="0" smtClean="0"/>
                <a:t>有右子树：在右子</a:t>
              </a:r>
              <a:r>
                <a:rPr lang="zh-CN" altLang="en-US" dirty="0" smtClean="0"/>
                <a:t>树中</a:t>
              </a:r>
              <a:endParaRPr lang="en-US" altLang="zh-CN" dirty="0" smtClean="0"/>
            </a:p>
            <a:p>
              <a:r>
                <a:rPr lang="zh-CN" altLang="en-US" dirty="0" smtClean="0"/>
                <a:t>无右子树：</a:t>
              </a:r>
              <a:endParaRPr lang="en-US" altLang="zh-CN" dirty="0" smtClean="0"/>
            </a:p>
            <a:p>
              <a:r>
                <a:rPr lang="en-US" altLang="zh-CN" dirty="0"/>
                <a:t>	</a:t>
              </a:r>
              <a:r>
                <a:rPr lang="zh-CN" altLang="en-US" dirty="0" smtClean="0"/>
                <a:t>是左节点：父亲</a:t>
              </a:r>
              <a:endParaRPr lang="en-US" altLang="zh-CN" dirty="0" smtClean="0"/>
            </a:p>
            <a:p>
              <a:r>
                <a:rPr lang="en-US" altLang="zh-CN" dirty="0"/>
                <a:t>	</a:t>
              </a:r>
              <a:r>
                <a:rPr lang="zh-CN" altLang="en-US" dirty="0" smtClean="0"/>
                <a:t>不是左节点：找到第一个左节点，直到根节点，则为</a:t>
              </a:r>
              <a:r>
                <a:rPr lang="en-US" altLang="zh-CN" dirty="0" smtClean="0"/>
                <a:t>None</a:t>
              </a:r>
              <a:endParaRPr lang="zh-CN" altLang="en-US" dirty="0"/>
            </a:p>
          </p:txBody>
        </p:sp>
      </p:grpSp>
      <p:pic>
        <p:nvPicPr>
          <p:cNvPr id="6" name="图片 5"/>
          <p:cNvPicPr>
            <a:picLocks noChangeAspect="1"/>
          </p:cNvPicPr>
          <p:nvPr/>
        </p:nvPicPr>
        <p:blipFill>
          <a:blip r:embed="rId3"/>
          <a:stretch>
            <a:fillRect/>
          </a:stretch>
        </p:blipFill>
        <p:spPr>
          <a:xfrm>
            <a:off x="6940828" y="753541"/>
            <a:ext cx="4457143" cy="5666667"/>
          </a:xfrm>
          <a:prstGeom prst="rect">
            <a:avLst/>
          </a:prstGeom>
        </p:spPr>
      </p:pic>
      <p:sp>
        <p:nvSpPr>
          <p:cNvPr id="7" name="文本框 6"/>
          <p:cNvSpPr txBox="1"/>
          <p:nvPr/>
        </p:nvSpPr>
        <p:spPr>
          <a:xfrm>
            <a:off x="7099300" y="-15900"/>
            <a:ext cx="3570208" cy="769441"/>
          </a:xfrm>
          <a:prstGeom prst="rect">
            <a:avLst/>
          </a:prstGeom>
          <a:noFill/>
        </p:spPr>
        <p:txBody>
          <a:bodyPr wrap="none" rtlCol="0">
            <a:spAutoFit/>
          </a:bodyPr>
          <a:lstStyle/>
          <a:p>
            <a:r>
              <a:rPr lang="zh-CN" altLang="en-US" sz="4400" b="1" dirty="0" smtClean="0">
                <a:solidFill>
                  <a:srgbClr val="FF0000"/>
                </a:solidFill>
              </a:rPr>
              <a:t>手撕一下代码</a:t>
            </a:r>
            <a:endParaRPr lang="zh-CN" altLang="en-US" sz="4400" b="1" dirty="0">
              <a:solidFill>
                <a:srgbClr val="FF0000"/>
              </a:solidFill>
            </a:endParaRPr>
          </a:p>
        </p:txBody>
      </p:sp>
    </p:spTree>
    <p:extLst>
      <p:ext uri="{BB962C8B-B14F-4D97-AF65-F5344CB8AC3E}">
        <p14:creationId xmlns:p14="http://schemas.microsoft.com/office/powerpoint/2010/main" val="185734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00" y="215900"/>
            <a:ext cx="2984500" cy="369332"/>
          </a:xfrm>
          <a:prstGeom prst="rect">
            <a:avLst/>
          </a:prstGeom>
          <a:noFill/>
        </p:spPr>
        <p:txBody>
          <a:bodyPr wrap="square" rtlCol="0">
            <a:spAutoFit/>
          </a:bodyPr>
          <a:lstStyle/>
          <a:p>
            <a:r>
              <a:rPr lang="en-US" altLang="zh-CN" dirty="0" smtClean="0"/>
              <a:t>9. </a:t>
            </a:r>
            <a:r>
              <a:rPr lang="zh-CN" altLang="en-US" dirty="0"/>
              <a:t>用两个栈实现队列</a:t>
            </a:r>
          </a:p>
        </p:txBody>
      </p:sp>
      <p:pic>
        <p:nvPicPr>
          <p:cNvPr id="2" name="图片 1"/>
          <p:cNvPicPr>
            <a:picLocks noChangeAspect="1"/>
          </p:cNvPicPr>
          <p:nvPr/>
        </p:nvPicPr>
        <p:blipFill>
          <a:blip r:embed="rId2"/>
          <a:stretch>
            <a:fillRect/>
          </a:stretch>
        </p:blipFill>
        <p:spPr>
          <a:xfrm>
            <a:off x="203200" y="817833"/>
            <a:ext cx="5847619" cy="4333333"/>
          </a:xfrm>
          <a:prstGeom prst="rect">
            <a:avLst/>
          </a:prstGeom>
        </p:spPr>
      </p:pic>
      <p:sp>
        <p:nvSpPr>
          <p:cNvPr id="4" name="文本框 3"/>
          <p:cNvSpPr txBox="1"/>
          <p:nvPr/>
        </p:nvSpPr>
        <p:spPr>
          <a:xfrm>
            <a:off x="8216900" y="1968500"/>
            <a:ext cx="1313180" cy="769441"/>
          </a:xfrm>
          <a:prstGeom prst="rect">
            <a:avLst/>
          </a:prstGeom>
          <a:noFill/>
        </p:spPr>
        <p:txBody>
          <a:bodyPr wrap="none" rtlCol="0">
            <a:spAutoFit/>
          </a:bodyPr>
          <a:lstStyle/>
          <a:p>
            <a:r>
              <a:rPr lang="zh-CN" altLang="en-US" sz="4400" b="1" dirty="0" smtClean="0">
                <a:solidFill>
                  <a:srgbClr val="FF0000"/>
                </a:solidFill>
              </a:rPr>
              <a:t>可以</a:t>
            </a:r>
            <a:endParaRPr lang="zh-CN" altLang="en-US" sz="4400" b="1" dirty="0">
              <a:solidFill>
                <a:srgbClr val="FF0000"/>
              </a:solidFill>
            </a:endParaRPr>
          </a:p>
        </p:txBody>
      </p:sp>
    </p:spTree>
    <p:extLst>
      <p:ext uri="{BB962C8B-B14F-4D97-AF65-F5344CB8AC3E}">
        <p14:creationId xmlns:p14="http://schemas.microsoft.com/office/powerpoint/2010/main" val="668371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2408</Words>
  <Application>Microsoft Office PowerPoint</Application>
  <PresentationFormat>宽屏</PresentationFormat>
  <Paragraphs>336</Paragraphs>
  <Slides>75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75</vt:i4>
      </vt:variant>
    </vt:vector>
  </HeadingPairs>
  <TitlesOfParts>
    <vt:vector size="7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 Yuan</dc:creator>
  <cp:lastModifiedBy>Qin Yuan</cp:lastModifiedBy>
  <cp:revision>235</cp:revision>
  <dcterms:created xsi:type="dcterms:W3CDTF">2019-08-02T00:31:56Z</dcterms:created>
  <dcterms:modified xsi:type="dcterms:W3CDTF">2019-09-01T10:07:54Z</dcterms:modified>
</cp:coreProperties>
</file>