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60" r:id="rId3"/>
    <p:sldId id="485" r:id="rId5"/>
    <p:sldId id="526" r:id="rId6"/>
    <p:sldId id="474" r:id="rId7"/>
    <p:sldId id="488" r:id="rId8"/>
    <p:sldId id="504" r:id="rId9"/>
    <p:sldId id="493" r:id="rId10"/>
    <p:sldId id="492" r:id="rId11"/>
    <p:sldId id="495" r:id="rId12"/>
    <p:sldId id="496" r:id="rId13"/>
    <p:sldId id="475" r:id="rId14"/>
    <p:sldId id="511" r:id="rId15"/>
    <p:sldId id="497" r:id="rId16"/>
    <p:sldId id="513" r:id="rId17"/>
    <p:sldId id="515" r:id="rId18"/>
    <p:sldId id="547" r:id="rId19"/>
    <p:sldId id="512" r:id="rId20"/>
    <p:sldId id="514" r:id="rId21"/>
    <p:sldId id="516" r:id="rId22"/>
    <p:sldId id="498" r:id="rId23"/>
    <p:sldId id="517" r:id="rId24"/>
    <p:sldId id="505" r:id="rId25"/>
    <p:sldId id="523" r:id="rId26"/>
    <p:sldId id="266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6" userDrawn="1">
          <p15:clr>
            <a:srgbClr val="A4A3A4"/>
          </p15:clr>
        </p15:guide>
        <p15:guide id="2" orient="horz" pos="3629" userDrawn="1">
          <p15:clr>
            <a:srgbClr val="A4A3A4"/>
          </p15:clr>
        </p15:guide>
        <p15:guide id="3" orient="horz" pos="406" userDrawn="1">
          <p15:clr>
            <a:srgbClr val="A4A3A4"/>
          </p15:clr>
        </p15:guide>
        <p15:guide id="4" orient="horz" pos="1524" userDrawn="1">
          <p15:clr>
            <a:srgbClr val="A4A3A4"/>
          </p15:clr>
        </p15:guide>
        <p15:guide id="5" pos="2932" userDrawn="1">
          <p15:clr>
            <a:srgbClr val="A4A3A4"/>
          </p15:clr>
        </p15:guide>
        <p15:guide id="6" pos="7358" userDrawn="1">
          <p15:clr>
            <a:srgbClr val="A4A3A4"/>
          </p15:clr>
        </p15:guide>
        <p15:guide id="7" pos="3702" userDrawn="1">
          <p15:clr>
            <a:srgbClr val="A4A3A4"/>
          </p15:clr>
        </p15:guide>
        <p15:guide id="8" pos="34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5789" autoAdjust="0"/>
  </p:normalViewPr>
  <p:slideViewPr>
    <p:cSldViewPr snapToGrid="0" showGuides="1">
      <p:cViewPr varScale="1">
        <p:scale>
          <a:sx n="77" d="100"/>
          <a:sy n="77" d="100"/>
        </p:scale>
        <p:origin x="126" y="330"/>
      </p:cViewPr>
      <p:guideLst>
        <p:guide orient="horz" pos="4026"/>
        <p:guide orient="horz" pos="3629"/>
        <p:guide orient="horz" pos="406"/>
        <p:guide orient="horz" pos="1524"/>
        <p:guide pos="2932"/>
        <p:guide pos="7358"/>
        <p:guide pos="3702"/>
        <p:guide pos="3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3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课前介绍</a:t>
            </a:r>
            <a:endParaRPr lang="zh-CN" altLang="en-US"/>
          </a:p>
          <a:p>
            <a:r>
              <a:rPr lang="zh-CN" altLang="en-US"/>
              <a:t>欢迎各位小伙伴来到老周前端学习课堂</a:t>
            </a:r>
            <a:endParaRPr lang="zh-CN" altLang="en-US"/>
          </a:p>
          <a:p>
            <a:r>
              <a:rPr lang="zh-CN" altLang="en-US"/>
              <a:t>我是你们的新老朋友 前端老周</a:t>
            </a:r>
            <a:endParaRPr lang="zh-CN" altLang="en-US"/>
          </a:p>
          <a:p>
            <a:r>
              <a:rPr lang="zh-CN" altLang="en-US"/>
              <a:t>本次课主要讲的是数据可视化。</a:t>
            </a:r>
            <a:endParaRPr lang="zh-CN" altLang="en-US"/>
          </a:p>
          <a:p>
            <a:r>
              <a:rPr lang="zh-CN" altLang="en-US"/>
              <a:t>为什么要讲这门课程？</a:t>
            </a:r>
            <a:endParaRPr lang="zh-CN" altLang="en-US"/>
          </a:p>
          <a:p>
            <a:r>
              <a:rPr lang="zh-CN" altLang="en-US"/>
              <a:t>因为老周之前的学员出去找工作的时候，有很大一部分学生都需要用到这项技术，这就说明市场上很大一部分公司都用到了数据可视化。</a:t>
            </a:r>
            <a:endParaRPr lang="zh-CN" altLang="en-US"/>
          </a:p>
          <a:p>
            <a:r>
              <a:rPr lang="zh-CN" altLang="en-US"/>
              <a:t>1. 工作需要</a:t>
            </a:r>
            <a:endParaRPr lang="zh-CN" altLang="en-US"/>
          </a:p>
          <a:p>
            <a:r>
              <a:rPr lang="zh-CN" altLang="en-US"/>
              <a:t>2. 面试需要</a:t>
            </a:r>
            <a:endParaRPr lang="zh-CN" altLang="en-US"/>
          </a:p>
          <a:p>
            <a:r>
              <a:rPr lang="zh-CN" altLang="en-US"/>
              <a:t>应该没有因为兴趣学习的吧，有的小伙伴请举个手。老师统计一下。统计完的朋友可以换到小孩那一桌儿了。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/>
          </a:p>
          <a:p>
            <a:r>
              <a:rPr lang="zh-CN" altLang="en-US"/>
              <a:t>话不多说，我先讲一下本次课的课程安排。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我会先介绍本次课，学完之后需要完成的可视化项目，本次课主要采用echarts组件库完成的这边需要注意（大屏不等于echarts），只不过现在市场非常流行echarts，所以讲echarts。本次课主要分为5个章节，每个章节都会有对应的比较简单的课后练习，老师相信大家一定能够很好的完成。本次讲echarts的思路，第一章主要是通过柱状图的案例去讲一些配置和公共配置，第二章主要讲echarts的一些组件、工具和坐标系相关，第三章和第四章主讲各种图的应用，比如：柱状图、折线图、仪表盘等等，第五章结合数据实现动态的具备一定复杂性的复合图。Echarts基础结束完，再综合起来把真实的项目带大家做一遍，就算完成了本次课的所有工作。如果小伙伴期间有不清楚的问题，可以评论或者私信我都行，我看到后肯定会第一时间解答。</a:t>
            </a:r>
            <a:endParaRPr lang="zh-CN" altLang="en-US"/>
          </a:p>
          <a:p>
            <a:r>
              <a:rPr lang="zh-CN" altLang="en-US"/>
              <a:t>这边我提一句：我们同学在学习一门技术的时候一定要学会看文档，英文也好中文也罢，都要尝试着多看文档，这样才能提高解决问题的能力，这也是区分程序员水平高下的最重要的能力之一，而不是谁谁又掌握了某一项技能。所以希望大家多多看文档，多多总结。最后预祝大家都能找到理想的工作，都能在职场升职加薪，都能开开心心过好生活。与此同时：也感谢大家的一键三连，您的一键三连对老周至关重要，感谢各位小伙伴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我们具体来看一下本章节的目录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丰富的可视化类型</a:t>
            </a:r>
            <a:endParaRPr lang="zh-CN" altLang="en-US"/>
          </a:p>
          <a:p>
            <a:r>
              <a:rPr lang="zh-CN" altLang="en-US"/>
              <a:t>多种数据格式无需转换直接使用</a:t>
            </a:r>
            <a:endParaRPr lang="zh-CN" altLang="en-US"/>
          </a:p>
          <a:p>
            <a:r>
              <a:rPr lang="zh-CN" altLang="en-US"/>
              <a:t>千万条数据的前端展现</a:t>
            </a:r>
            <a:endParaRPr lang="zh-CN" altLang="en-US"/>
          </a:p>
          <a:p>
            <a:r>
              <a:rPr lang="zh-CN" altLang="en-US"/>
              <a:t>移动端优化</a:t>
            </a:r>
            <a:endParaRPr lang="zh-CN" altLang="en-US"/>
          </a:p>
          <a:p>
            <a:r>
              <a:rPr lang="zh-CN" altLang="en-US"/>
              <a:t>多渲染方案，跨平台</a:t>
            </a:r>
            <a:endParaRPr lang="zh-CN" altLang="en-US"/>
          </a:p>
          <a:p>
            <a:r>
              <a:rPr lang="zh-CN" altLang="en-US"/>
              <a:t>动态数据</a:t>
            </a:r>
            <a:endParaRPr lang="zh-CN" altLang="en-US"/>
          </a:p>
          <a:p>
            <a:r>
              <a:rPr lang="zh-CN" altLang="en-US"/>
              <a:t>绚丽的特效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options = {</a:t>
            </a:r>
            <a:endParaRPr lang="zh-CN" altLang="en-US"/>
          </a:p>
          <a:p>
            <a:r>
              <a:rPr lang="zh-CN" altLang="en-US"/>
              <a:t>            title:{</a:t>
            </a:r>
            <a:endParaRPr lang="zh-CN" altLang="en-US"/>
          </a:p>
          <a:p>
            <a:r>
              <a:rPr lang="zh-CN" altLang="en-US"/>
              <a:t>                left:100,</a:t>
            </a:r>
            <a:endParaRPr lang="zh-CN" altLang="en-US"/>
          </a:p>
          <a:p>
            <a:r>
              <a:rPr lang="zh-CN" altLang="en-US"/>
              <a:t>                text:"Hello World",</a:t>
            </a:r>
            <a:endParaRPr lang="zh-CN" altLang="en-US"/>
          </a:p>
          <a:p>
            <a:r>
              <a:rPr lang="zh-CN" altLang="en-US"/>
              <a:t>                textStyle:{</a:t>
            </a:r>
            <a:endParaRPr lang="zh-CN" altLang="en-US"/>
          </a:p>
          <a:p>
            <a:r>
              <a:rPr lang="zh-CN" altLang="en-US"/>
              <a:t>                    color:"red"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subtext:"第一个echarts",</a:t>
            </a:r>
            <a:endParaRPr lang="zh-CN" altLang="en-US"/>
          </a:p>
          <a:p>
            <a:r>
              <a:rPr lang="zh-CN" altLang="en-US"/>
              <a:t>                textAlign:'center'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1.y轴标题 绿色虚线边框 蓝色字体 两侧椭圆形</a:t>
            </a:r>
            <a:endParaRPr lang="zh-CN" altLang="en-US"/>
          </a:p>
          <a:p>
            <a:r>
              <a:rPr lang="zh-CN" altLang="en-US"/>
              <a:t>2.y轴刻度标签 起点50 刻度20 刻度标签粉红色 显示刻度</a:t>
            </a:r>
            <a:endParaRPr lang="zh-CN" altLang="en-US"/>
          </a:p>
          <a:p>
            <a:r>
              <a:rPr lang="zh-CN" altLang="en-US"/>
              <a:t>3.y轴显示 并且有向上的箭头</a:t>
            </a:r>
            <a:endParaRPr lang="zh-CN" altLang="en-US"/>
          </a:p>
          <a:p>
            <a:r>
              <a:rPr lang="zh-CN" altLang="en-US"/>
              <a:t>4.x轴标题 位于x轴中间并且有一段距离 字体颜色绿色 角度顺时针20°</a:t>
            </a:r>
            <a:endParaRPr lang="zh-CN" altLang="en-US"/>
          </a:p>
          <a:p>
            <a:r>
              <a:rPr lang="zh-CN" altLang="en-US"/>
              <a:t>5.x轴刻度标签 逆时针20° 显示刻度</a:t>
            </a:r>
            <a:endParaRPr lang="zh-CN" altLang="en-US"/>
          </a:p>
          <a:p>
            <a:r>
              <a:rPr lang="zh-CN" altLang="en-US"/>
              <a:t>6.x轴显示 并且有像右的箭头</a:t>
            </a:r>
            <a:endParaRPr lang="zh-CN" altLang="en-US"/>
          </a:p>
          <a:p>
            <a:r>
              <a:rPr lang="zh-CN" altLang="en-US"/>
              <a:t>7.标题 目测距离左边 40% 边框 正标题 副标题。。。 </a:t>
            </a:r>
            <a:endParaRPr lang="zh-CN" altLang="en-US"/>
          </a:p>
          <a:p>
            <a:r>
              <a:rPr lang="zh-CN" altLang="en-US"/>
              <a:t>8.表格种的数据距离x、y轴偏离5px左右</a:t>
            </a:r>
            <a:endParaRPr lang="zh-CN" altLang="en-US"/>
          </a:p>
          <a:p>
            <a:r>
              <a:rPr lang="zh-CN" altLang="en-US"/>
              <a:t>    var options = {</a:t>
            </a:r>
            <a:endParaRPr lang="zh-CN" altLang="en-US"/>
          </a:p>
          <a:p>
            <a:r>
              <a:rPr lang="zh-CN" altLang="en-US"/>
              <a:t>        title: {</a:t>
            </a:r>
            <a:endParaRPr lang="zh-CN" altLang="en-US"/>
          </a:p>
          <a:p>
            <a:r>
              <a:rPr lang="zh-CN" altLang="en-US"/>
              <a:t>            text: 'ECharts 扩展',</a:t>
            </a:r>
            <a:endParaRPr lang="zh-CN" altLang="en-US"/>
          </a:p>
          <a:p>
            <a:r>
              <a:rPr lang="zh-CN" altLang="en-US"/>
              <a:t>            textStyle: {</a:t>
            </a:r>
            <a:endParaRPr lang="zh-CN" altLang="en-US"/>
          </a:p>
          <a:p>
            <a:r>
              <a:rPr lang="zh-CN" altLang="en-US"/>
              <a:t>                color: '#ff00ff',</a:t>
            </a:r>
            <a:endParaRPr lang="zh-CN" altLang="en-US"/>
          </a:p>
          <a:p>
            <a:r>
              <a:rPr lang="zh-CN" altLang="en-US"/>
              <a:t>                fontSize: 18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subtext: '副标题',</a:t>
            </a:r>
            <a:endParaRPr lang="zh-CN" altLang="en-US"/>
          </a:p>
          <a:p>
            <a:r>
              <a:rPr lang="zh-CN" altLang="en-US"/>
              <a:t>            subtextStyle: {</a:t>
            </a:r>
            <a:endParaRPr lang="zh-CN" altLang="en-US"/>
          </a:p>
          <a:p>
            <a:r>
              <a:rPr lang="zh-CN" altLang="en-US"/>
              <a:t>                fontSize: 14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borderColor: "blue",//边框颜色</a:t>
            </a:r>
            <a:endParaRPr lang="zh-CN" altLang="en-US"/>
          </a:p>
          <a:p>
            <a:r>
              <a:rPr lang="zh-CN" altLang="en-US"/>
              <a:t>            borderRadius: 5, //边框圆角</a:t>
            </a:r>
            <a:endParaRPr lang="zh-CN" altLang="en-US"/>
          </a:p>
          <a:p>
            <a:r>
              <a:rPr lang="zh-CN" altLang="en-US"/>
              <a:t>            borderWidth: 2,//边框宽度</a:t>
            </a:r>
            <a:endParaRPr lang="zh-CN" altLang="en-US"/>
          </a:p>
          <a:p>
            <a:r>
              <a:rPr lang="zh-CN" altLang="en-US"/>
              <a:t>            left: 200,</a:t>
            </a:r>
            <a:endParaRPr lang="zh-CN" altLang="en-US"/>
          </a:p>
          <a:p>
            <a:r>
              <a:rPr lang="zh-CN" altLang="en-US"/>
              <a:t>            top: 10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xAxis: {</a:t>
            </a:r>
            <a:endParaRPr lang="zh-CN" altLang="en-US"/>
          </a:p>
          <a:p>
            <a:r>
              <a:rPr lang="zh-CN" altLang="en-US"/>
              <a:t>            data: ['柯尼塞格', '布加迪', '法拉利', '劳斯莱斯', '兰博基尼', '帕加尼'],</a:t>
            </a:r>
            <a:endParaRPr lang="zh-CN" altLang="en-US"/>
          </a:p>
          <a:p>
            <a:r>
              <a:rPr lang="zh-CN" altLang="en-US"/>
              <a:t>            axisLine: {</a:t>
            </a:r>
            <a:endParaRPr lang="zh-CN" altLang="en-US"/>
          </a:p>
          <a:p>
            <a:r>
              <a:rPr lang="zh-CN" altLang="en-US"/>
              <a:t>                symbol: ["none", "triangle"],</a:t>
            </a:r>
            <a:endParaRPr lang="zh-CN" altLang="en-US"/>
          </a:p>
          <a:p>
            <a:r>
              <a:rPr lang="zh-CN" altLang="en-US"/>
              <a:t>                symbolOffset: [0,7]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name:"品牌",</a:t>
            </a:r>
            <a:endParaRPr lang="zh-CN" altLang="en-US"/>
          </a:p>
          <a:p>
            <a:r>
              <a:rPr lang="zh-CN" altLang="en-US"/>
              <a:t>            offset:5,</a:t>
            </a:r>
            <a:endParaRPr lang="zh-CN" altLang="en-US"/>
          </a:p>
          <a:p>
            <a:r>
              <a:rPr lang="zh-CN" altLang="en-US"/>
              <a:t>            axisLabel: {</a:t>
            </a:r>
            <a:endParaRPr lang="zh-CN" altLang="en-US"/>
          </a:p>
          <a:p>
            <a:r>
              <a:rPr lang="zh-CN" altLang="en-US"/>
              <a:t>                rotate: 30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nameLocation: "middle",</a:t>
            </a:r>
            <a:endParaRPr lang="zh-CN" altLang="en-US"/>
          </a:p>
          <a:p>
            <a:r>
              <a:rPr lang="zh-CN" altLang="en-US"/>
              <a:t>            nameTextStyle: {</a:t>
            </a:r>
            <a:endParaRPr lang="zh-CN" altLang="en-US"/>
          </a:p>
          <a:p>
            <a:r>
              <a:rPr lang="zh-CN" altLang="en-US"/>
              <a:t>                color: "rgba(70, 224, 56, 1)",</a:t>
            </a:r>
            <a:endParaRPr lang="zh-CN" altLang="en-US"/>
          </a:p>
          <a:p>
            <a:r>
              <a:rPr lang="zh-CN" altLang="en-US"/>
              <a:t>                fontStyle: "normal",</a:t>
            </a:r>
            <a:endParaRPr lang="zh-CN" altLang="en-US"/>
          </a:p>
          <a:p>
            <a:r>
              <a:rPr lang="zh-CN" altLang="en-US"/>
              <a:t>                fontWeight: "bold",</a:t>
            </a:r>
            <a:endParaRPr lang="zh-CN" altLang="en-US"/>
          </a:p>
          <a:p>
            <a:r>
              <a:rPr lang="zh-CN" altLang="en-US"/>
              <a:t>                fontFamily: "sans-serif",</a:t>
            </a:r>
            <a:endParaRPr lang="zh-CN" altLang="en-US"/>
          </a:p>
          <a:p>
            <a:r>
              <a:rPr lang="zh-CN" altLang="en-US"/>
              <a:t>                fontSize: 18,</a:t>
            </a:r>
            <a:endParaRPr lang="zh-CN" altLang="en-US"/>
          </a:p>
          <a:p>
            <a:r>
              <a:rPr lang="zh-CN" altLang="en-US"/>
              <a:t>                align: "center",</a:t>
            </a:r>
            <a:endParaRPr lang="zh-CN" altLang="en-US"/>
          </a:p>
          <a:p>
            <a:r>
              <a:rPr lang="zh-CN" altLang="en-US"/>
              <a:t>                verticalAlign: "top"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nameGap: 30,</a:t>
            </a:r>
            <a:endParaRPr lang="zh-CN" altLang="en-US"/>
          </a:p>
          <a:p>
            <a:r>
              <a:rPr lang="zh-CN" altLang="en-US"/>
              <a:t>            nameRotate: -15,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yAxis: {</a:t>
            </a:r>
            <a:endParaRPr lang="zh-CN" altLang="en-US"/>
          </a:p>
          <a:p>
            <a:r>
              <a:rPr lang="zh-CN" altLang="en-US"/>
              <a:t>            offset:5,</a:t>
            </a:r>
            <a:endParaRPr lang="zh-CN" altLang="en-US"/>
          </a:p>
          <a:p>
            <a:r>
              <a:rPr lang="zh-CN" altLang="en-US"/>
              <a:t>            axisLine: {</a:t>
            </a:r>
            <a:endParaRPr lang="zh-CN" altLang="en-US"/>
          </a:p>
          <a:p>
            <a:r>
              <a:rPr lang="zh-CN" altLang="en-US"/>
              <a:t>                show:true,</a:t>
            </a:r>
            <a:endParaRPr lang="zh-CN" altLang="en-US"/>
          </a:p>
          <a:p>
            <a:r>
              <a:rPr lang="zh-CN" altLang="en-US"/>
              <a:t>                symbol: ["none", "arrow"],</a:t>
            </a:r>
            <a:endParaRPr lang="zh-CN" altLang="en-US"/>
          </a:p>
          <a:p>
            <a:r>
              <a:rPr lang="zh-CN" altLang="en-US"/>
              <a:t>                symbolOffset: [0,7]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min: 50,</a:t>
            </a:r>
            <a:endParaRPr lang="zh-CN" altLang="en-US"/>
          </a:p>
          <a:p>
            <a:r>
              <a:rPr lang="zh-CN" altLang="en-US"/>
              <a:t>            name: '销量/个',</a:t>
            </a:r>
            <a:endParaRPr lang="zh-CN" altLang="en-US"/>
          </a:p>
          <a:p>
            <a:r>
              <a:rPr lang="zh-CN" altLang="en-US"/>
              <a:t>            nameTextStyle: {</a:t>
            </a:r>
            <a:endParaRPr lang="zh-CN" altLang="en-US"/>
          </a:p>
          <a:p>
            <a:r>
              <a:rPr lang="zh-CN" altLang="en-US"/>
              <a:t>                color: "rgba(72, 21, 239, 1)",</a:t>
            </a:r>
            <a:endParaRPr lang="zh-CN" altLang="en-US"/>
          </a:p>
          <a:p>
            <a:r>
              <a:rPr lang="zh-CN" altLang="en-US"/>
              <a:t>                fontStyle: "italic",</a:t>
            </a:r>
            <a:endParaRPr lang="zh-CN" altLang="en-US"/>
          </a:p>
          <a:p>
            <a:r>
              <a:rPr lang="zh-CN" altLang="en-US"/>
              <a:t>                fontWeight: "bold",</a:t>
            </a:r>
            <a:endParaRPr lang="zh-CN" altLang="en-US"/>
          </a:p>
          <a:p>
            <a:r>
              <a:rPr lang="zh-CN" altLang="en-US"/>
              <a:t>                fontSize: 14,</a:t>
            </a:r>
            <a:endParaRPr lang="zh-CN" altLang="en-US"/>
          </a:p>
          <a:p>
            <a:r>
              <a:rPr lang="zh-CN" altLang="en-US"/>
              <a:t>                borderWidth: 1,</a:t>
            </a:r>
            <a:endParaRPr lang="zh-CN" altLang="en-US"/>
          </a:p>
          <a:p>
            <a:r>
              <a:rPr lang="zh-CN" altLang="en-US"/>
              <a:t>                borderColor: "rgba(22, 244, 199, 1)",</a:t>
            </a:r>
            <a:endParaRPr lang="zh-CN" altLang="en-US"/>
          </a:p>
          <a:p>
            <a:r>
              <a:rPr lang="zh-CN" altLang="en-US"/>
              <a:t>                borderType: "dashed",</a:t>
            </a:r>
            <a:endParaRPr lang="zh-CN" altLang="en-US"/>
          </a:p>
          <a:p>
            <a:r>
              <a:rPr lang="zh-CN" altLang="en-US"/>
              <a:t>                borderRadius: [10, 10, 10, 10],</a:t>
            </a:r>
            <a:endParaRPr lang="zh-CN" altLang="en-US"/>
          </a:p>
          <a:p>
            <a:r>
              <a:rPr lang="zh-CN" altLang="en-US"/>
              <a:t>                padding: [5, 5, 5, 5],</a:t>
            </a:r>
            <a:endParaRPr lang="zh-CN" altLang="en-US"/>
          </a:p>
          <a:p>
            <a:r>
              <a:rPr lang="zh-CN" altLang="en-US"/>
              <a:t>                align: "center"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axisLabel: {</a:t>
            </a:r>
            <a:endParaRPr lang="zh-CN" altLang="en-US"/>
          </a:p>
          <a:p>
            <a:r>
              <a:rPr lang="zh-CN" altLang="en-US"/>
              <a:t>                color: "rgba(255, 0, 234, 1)"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series: [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name: '销量',</a:t>
            </a:r>
            <a:endParaRPr lang="zh-CN" altLang="en-US"/>
          </a:p>
          <a:p>
            <a:r>
              <a:rPr lang="zh-CN" altLang="en-US"/>
              <a:t>            type: 'bar',</a:t>
            </a:r>
            <a:endParaRPr lang="zh-CN" altLang="en-US"/>
          </a:p>
          <a:p>
            <a:r>
              <a:rPr lang="zh-CN" altLang="en-US"/>
              <a:t>            data: [10, 60, 100, 20, 50, 120]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options = {</a:t>
            </a:r>
            <a:endParaRPr lang="zh-CN" altLang="en-US"/>
          </a:p>
          <a:p>
            <a:r>
              <a:rPr lang="zh-CN" altLang="en-US"/>
              <a:t>        title: {</a:t>
            </a:r>
            <a:endParaRPr lang="zh-CN" altLang="en-US"/>
          </a:p>
          <a:p>
            <a:r>
              <a:rPr lang="zh-CN" altLang="en-US"/>
              <a:t>            text: 'ECharts 扩展',</a:t>
            </a:r>
            <a:endParaRPr lang="zh-CN" altLang="en-US"/>
          </a:p>
          <a:p>
            <a:r>
              <a:rPr lang="zh-CN" altLang="en-US"/>
              <a:t>            textStyle: {</a:t>
            </a:r>
            <a:endParaRPr lang="zh-CN" altLang="en-US"/>
          </a:p>
          <a:p>
            <a:r>
              <a:rPr lang="zh-CN" altLang="en-US"/>
              <a:t>                color: '#ff00ff',</a:t>
            </a:r>
            <a:endParaRPr lang="zh-CN" altLang="en-US"/>
          </a:p>
          <a:p>
            <a:r>
              <a:rPr lang="zh-CN" altLang="en-US"/>
              <a:t>                fontSize: 18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subtext: '副标题',</a:t>
            </a:r>
            <a:endParaRPr lang="zh-CN" altLang="en-US"/>
          </a:p>
          <a:p>
            <a:r>
              <a:rPr lang="zh-CN" altLang="en-US"/>
              <a:t>            subtextStyle: {</a:t>
            </a:r>
            <a:endParaRPr lang="zh-CN" altLang="en-US"/>
          </a:p>
          <a:p>
            <a:r>
              <a:rPr lang="zh-CN" altLang="en-US"/>
              <a:t>                fontSize: 14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borderColor: "blue",//边框颜色</a:t>
            </a:r>
            <a:endParaRPr lang="zh-CN" altLang="en-US"/>
          </a:p>
          <a:p>
            <a:r>
              <a:rPr lang="zh-CN" altLang="en-US"/>
              <a:t>            borderRadius: 5, //边框圆角</a:t>
            </a:r>
            <a:endParaRPr lang="zh-CN" altLang="en-US"/>
          </a:p>
          <a:p>
            <a:r>
              <a:rPr lang="zh-CN" altLang="en-US"/>
              <a:t>            borderWidth: 2,//边框宽度</a:t>
            </a:r>
            <a:endParaRPr lang="zh-CN" altLang="en-US"/>
          </a:p>
          <a:p>
            <a:r>
              <a:rPr lang="zh-CN" altLang="en-US"/>
              <a:t>            left: 200,</a:t>
            </a:r>
            <a:endParaRPr lang="zh-CN" altLang="en-US"/>
          </a:p>
          <a:p>
            <a:r>
              <a:rPr lang="zh-CN" altLang="en-US"/>
              <a:t>            top: 10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xAxis: {</a:t>
            </a:r>
            <a:endParaRPr lang="zh-CN" altLang="en-US"/>
          </a:p>
          <a:p>
            <a:r>
              <a:rPr lang="zh-CN" altLang="en-US"/>
              <a:t>            data: ['柯尼塞格', '布加迪', '法拉利', '劳斯莱斯', '兰博基尼', '帕加尼'],</a:t>
            </a:r>
            <a:endParaRPr lang="zh-CN" altLang="en-US"/>
          </a:p>
          <a:p>
            <a:r>
              <a:rPr lang="zh-CN" altLang="en-US"/>
              <a:t>            axisLine: {</a:t>
            </a:r>
            <a:endParaRPr lang="zh-CN" altLang="en-US"/>
          </a:p>
          <a:p>
            <a:r>
              <a:rPr lang="zh-CN" altLang="en-US"/>
              <a:t>                symbol: ["none", "triangle"],</a:t>
            </a:r>
            <a:endParaRPr lang="zh-CN" altLang="en-US"/>
          </a:p>
          <a:p>
            <a:r>
              <a:rPr lang="zh-CN" altLang="en-US"/>
              <a:t>                symbolOffset: [0,7]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name:"品牌",</a:t>
            </a:r>
            <a:endParaRPr lang="zh-CN" altLang="en-US"/>
          </a:p>
          <a:p>
            <a:r>
              <a:rPr lang="zh-CN" altLang="en-US"/>
              <a:t>            offset:5,</a:t>
            </a:r>
            <a:endParaRPr lang="zh-CN" altLang="en-US"/>
          </a:p>
          <a:p>
            <a:r>
              <a:rPr lang="zh-CN" altLang="en-US"/>
              <a:t>            axisLabel: {</a:t>
            </a:r>
            <a:endParaRPr lang="zh-CN" altLang="en-US"/>
          </a:p>
          <a:p>
            <a:r>
              <a:rPr lang="zh-CN" altLang="en-US"/>
              <a:t>                rotate: 30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nameLocation: "middle",</a:t>
            </a:r>
            <a:endParaRPr lang="zh-CN" altLang="en-US"/>
          </a:p>
          <a:p>
            <a:r>
              <a:rPr lang="zh-CN" altLang="en-US"/>
              <a:t>            nameTextStyle: {</a:t>
            </a:r>
            <a:endParaRPr lang="zh-CN" altLang="en-US"/>
          </a:p>
          <a:p>
            <a:r>
              <a:rPr lang="zh-CN" altLang="en-US"/>
              <a:t>                color: "rgba(70, 224, 56, 1)",</a:t>
            </a:r>
            <a:endParaRPr lang="zh-CN" altLang="en-US"/>
          </a:p>
          <a:p>
            <a:r>
              <a:rPr lang="zh-CN" altLang="en-US"/>
              <a:t>                fontStyle: "normal",</a:t>
            </a:r>
            <a:endParaRPr lang="zh-CN" altLang="en-US"/>
          </a:p>
          <a:p>
            <a:r>
              <a:rPr lang="zh-CN" altLang="en-US"/>
              <a:t>                fontWeight: "bold",</a:t>
            </a:r>
            <a:endParaRPr lang="zh-CN" altLang="en-US"/>
          </a:p>
          <a:p>
            <a:r>
              <a:rPr lang="zh-CN" altLang="en-US"/>
              <a:t>                fontFamily: "sans-serif",</a:t>
            </a:r>
            <a:endParaRPr lang="zh-CN" altLang="en-US"/>
          </a:p>
          <a:p>
            <a:r>
              <a:rPr lang="zh-CN" altLang="en-US"/>
              <a:t>                fontSize: 18,</a:t>
            </a:r>
            <a:endParaRPr lang="zh-CN" altLang="en-US"/>
          </a:p>
          <a:p>
            <a:r>
              <a:rPr lang="zh-CN" altLang="en-US"/>
              <a:t>                align: "center",</a:t>
            </a:r>
            <a:endParaRPr lang="zh-CN" altLang="en-US"/>
          </a:p>
          <a:p>
            <a:r>
              <a:rPr lang="zh-CN" altLang="en-US"/>
              <a:t>                verticalAlign: "top"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nameGap: 30,</a:t>
            </a:r>
            <a:endParaRPr lang="zh-CN" altLang="en-US"/>
          </a:p>
          <a:p>
            <a:r>
              <a:rPr lang="zh-CN" altLang="en-US"/>
              <a:t>            nameRotate: -15,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yAxis: {</a:t>
            </a:r>
            <a:endParaRPr lang="zh-CN" altLang="en-US"/>
          </a:p>
          <a:p>
            <a:r>
              <a:rPr lang="zh-CN" altLang="en-US"/>
              <a:t>            offset:5,</a:t>
            </a:r>
            <a:endParaRPr lang="zh-CN" altLang="en-US"/>
          </a:p>
          <a:p>
            <a:r>
              <a:rPr lang="zh-CN" altLang="en-US"/>
              <a:t>            axisLine: {</a:t>
            </a:r>
            <a:endParaRPr lang="zh-CN" altLang="en-US"/>
          </a:p>
          <a:p>
            <a:r>
              <a:rPr lang="zh-CN" altLang="en-US"/>
              <a:t>                show:true,</a:t>
            </a:r>
            <a:endParaRPr lang="zh-CN" altLang="en-US"/>
          </a:p>
          <a:p>
            <a:r>
              <a:rPr lang="zh-CN" altLang="en-US"/>
              <a:t>                symbol: ["none", "arrow"],</a:t>
            </a:r>
            <a:endParaRPr lang="zh-CN" altLang="en-US"/>
          </a:p>
          <a:p>
            <a:r>
              <a:rPr lang="zh-CN" altLang="en-US"/>
              <a:t>                symbolOffset: [0,7]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min: 10,</a:t>
            </a:r>
            <a:endParaRPr lang="zh-CN" altLang="en-US"/>
          </a:p>
          <a:p>
            <a:r>
              <a:rPr lang="zh-CN" altLang="en-US"/>
              <a:t>            name: '销量/个',</a:t>
            </a:r>
            <a:endParaRPr lang="zh-CN" altLang="en-US"/>
          </a:p>
          <a:p>
            <a:r>
              <a:rPr lang="zh-CN" altLang="en-US"/>
              <a:t>            nameTextStyle: {</a:t>
            </a:r>
            <a:endParaRPr lang="zh-CN" altLang="en-US"/>
          </a:p>
          <a:p>
            <a:r>
              <a:rPr lang="zh-CN" altLang="en-US"/>
              <a:t>                color: "rgba(72, 21, 239, 1)",</a:t>
            </a:r>
            <a:endParaRPr lang="zh-CN" altLang="en-US"/>
          </a:p>
          <a:p>
            <a:r>
              <a:rPr lang="zh-CN" altLang="en-US"/>
              <a:t>                fontStyle: "italic",</a:t>
            </a:r>
            <a:endParaRPr lang="zh-CN" altLang="en-US"/>
          </a:p>
          <a:p>
            <a:r>
              <a:rPr lang="zh-CN" altLang="en-US"/>
              <a:t>                fontWeight: "bold",</a:t>
            </a:r>
            <a:endParaRPr lang="zh-CN" altLang="en-US"/>
          </a:p>
          <a:p>
            <a:r>
              <a:rPr lang="zh-CN" altLang="en-US"/>
              <a:t>                fontSize: 14,</a:t>
            </a:r>
            <a:endParaRPr lang="zh-CN" altLang="en-US"/>
          </a:p>
          <a:p>
            <a:r>
              <a:rPr lang="zh-CN" altLang="en-US"/>
              <a:t>                borderWidth: 1,</a:t>
            </a:r>
            <a:endParaRPr lang="zh-CN" altLang="en-US"/>
          </a:p>
          <a:p>
            <a:r>
              <a:rPr lang="zh-CN" altLang="en-US"/>
              <a:t>                borderColor: "rgba(22, 244, 199, 1)",</a:t>
            </a:r>
            <a:endParaRPr lang="zh-CN" altLang="en-US"/>
          </a:p>
          <a:p>
            <a:r>
              <a:rPr lang="zh-CN" altLang="en-US"/>
              <a:t>                borderType: "dashed",</a:t>
            </a:r>
            <a:endParaRPr lang="zh-CN" altLang="en-US"/>
          </a:p>
          <a:p>
            <a:r>
              <a:rPr lang="zh-CN" altLang="en-US"/>
              <a:t>                borderRadius: [10, 10, 10, 10],</a:t>
            </a:r>
            <a:endParaRPr lang="zh-CN" altLang="en-US"/>
          </a:p>
          <a:p>
            <a:r>
              <a:rPr lang="zh-CN" altLang="en-US"/>
              <a:t>                padding: [5, 5, 5, 5],</a:t>
            </a:r>
            <a:endParaRPr lang="zh-CN" altLang="en-US"/>
          </a:p>
          <a:p>
            <a:r>
              <a:rPr lang="zh-CN" altLang="en-US"/>
              <a:t>                align: "center"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axisLabel: {</a:t>
            </a:r>
            <a:endParaRPr lang="zh-CN" altLang="en-US"/>
          </a:p>
          <a:p>
            <a:r>
              <a:rPr lang="zh-CN" altLang="en-US"/>
              <a:t>                color: "rgba(255, 0, 234, 1)"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color:[{</a:t>
            </a:r>
            <a:endParaRPr lang="zh-CN" altLang="en-US"/>
          </a:p>
          <a:p>
            <a:r>
              <a:rPr lang="zh-CN" altLang="en-US"/>
              <a:t>        type: 'liner',</a:t>
            </a:r>
            <a:endParaRPr lang="zh-CN" altLang="en-US"/>
          </a:p>
          <a:p>
            <a:r>
              <a:rPr lang="zh-CN" altLang="en-US"/>
              <a:t>        x:0,</a:t>
            </a:r>
            <a:endParaRPr lang="zh-CN" altLang="en-US"/>
          </a:p>
          <a:p>
            <a:r>
              <a:rPr lang="zh-CN" altLang="en-US"/>
              <a:t>        y:0,</a:t>
            </a:r>
            <a:endParaRPr lang="zh-CN" altLang="en-US"/>
          </a:p>
          <a:p>
            <a:r>
              <a:rPr lang="zh-CN" altLang="en-US"/>
              <a:t>        x2:0,</a:t>
            </a:r>
            <a:endParaRPr lang="zh-CN" altLang="en-US"/>
          </a:p>
          <a:p>
            <a:r>
              <a:rPr lang="zh-CN" altLang="en-US"/>
              <a:t>        y2:1,</a:t>
            </a:r>
            <a:endParaRPr lang="zh-CN" altLang="en-US"/>
          </a:p>
          <a:p>
            <a:r>
              <a:rPr lang="zh-CN" altLang="en-US"/>
              <a:t>        colorStops: [{</a:t>
            </a:r>
            <a:endParaRPr lang="zh-CN" altLang="en-US"/>
          </a:p>
          <a:p>
            <a:r>
              <a:rPr lang="zh-CN" altLang="en-US"/>
              <a:t>          offset: 0, color: 'red' // 0% 处的颜色</a:t>
            </a:r>
            <a:endParaRPr lang="zh-CN" altLang="en-US"/>
          </a:p>
          <a:p>
            <a:r>
              <a:rPr lang="zh-CN" altLang="en-US"/>
              <a:t>        }, {</a:t>
            </a:r>
            <a:endParaRPr lang="zh-CN" altLang="en-US"/>
          </a:p>
          <a:p>
            <a:r>
              <a:rPr lang="zh-CN" altLang="en-US"/>
              <a:t>          offset: 1, color: 'blue' // 100% 处的颜色</a:t>
            </a:r>
            <a:endParaRPr lang="zh-CN" altLang="en-US"/>
          </a:p>
          <a:p>
            <a:r>
              <a:rPr lang="zh-CN" altLang="en-US"/>
              <a:t>        }],</a:t>
            </a:r>
            <a:endParaRPr lang="zh-CN" altLang="en-US"/>
          </a:p>
          <a:p>
            <a:r>
              <a:rPr lang="zh-CN" altLang="en-US"/>
              <a:t>        global: false // 缺省为 false</a:t>
            </a:r>
            <a:endParaRPr lang="zh-CN" altLang="en-US"/>
          </a:p>
          <a:p>
            <a:r>
              <a:rPr lang="zh-CN" altLang="en-US"/>
              <a:t>      },"#eee","black","blue"],</a:t>
            </a:r>
            <a:endParaRPr lang="zh-CN" altLang="en-US"/>
          </a:p>
          <a:p>
            <a:r>
              <a:rPr lang="zh-CN" altLang="en-US"/>
              <a:t>        series: [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name: '销量',</a:t>
            </a:r>
            <a:endParaRPr lang="zh-CN" altLang="en-US"/>
          </a:p>
          <a:p>
            <a:r>
              <a:rPr lang="zh-CN" altLang="en-US"/>
              <a:t>                type: 'bar',</a:t>
            </a:r>
            <a:endParaRPr lang="zh-CN" altLang="en-US"/>
          </a:p>
          <a:p>
            <a:r>
              <a:rPr lang="zh-CN" altLang="en-US"/>
              <a:t>                data: [20, 60, 100, 20, 50, 120],</a:t>
            </a:r>
            <a:endParaRPr lang="zh-CN" altLang="en-US"/>
          </a:p>
          <a:p>
            <a:r>
              <a:rPr lang="zh-CN" altLang="en-US"/>
              <a:t>                colorBy: "data",</a:t>
            </a:r>
            <a:endParaRPr lang="zh-CN" altLang="en-US"/>
          </a:p>
          <a:p>
            <a:r>
              <a:rPr lang="zh-CN" altLang="en-US"/>
              <a:t>                labelLine: {</a:t>
            </a:r>
            <a:endParaRPr lang="zh-CN" altLang="en-US"/>
          </a:p>
          <a:p>
            <a:r>
              <a:rPr lang="zh-CN" altLang="en-US"/>
              <a:t>                    show: false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option = {</a:t>
            </a:r>
            <a:endParaRPr lang="zh-CN" altLang="en-US"/>
          </a:p>
          <a:p>
            <a:r>
              <a:rPr lang="zh-CN" altLang="en-US"/>
              <a:t>    backgroundColor: '#00265f',</a:t>
            </a:r>
            <a:endParaRPr lang="zh-CN" altLang="en-US"/>
          </a:p>
          <a:p>
            <a:r>
              <a:rPr lang="zh-CN" altLang="en-US"/>
              <a:t>    xAxis: [{</a:t>
            </a:r>
            <a:endParaRPr lang="zh-CN" altLang="en-US"/>
          </a:p>
          <a:p>
            <a:r>
              <a:rPr lang="zh-CN" altLang="en-US"/>
              <a:t>        type: 'category',</a:t>
            </a:r>
            <a:endParaRPr lang="zh-CN" altLang="en-US"/>
          </a:p>
          <a:p>
            <a:r>
              <a:rPr lang="zh-CN" altLang="en-US"/>
              <a:t>        data: ['工作票', '操作票', '抢修', '用电调查', '设备巡视', '现场勘查', '到岗到位'],</a:t>
            </a:r>
            <a:endParaRPr lang="zh-CN" altLang="en-US"/>
          </a:p>
          <a:p>
            <a:r>
              <a:rPr lang="zh-CN" altLang="en-US"/>
              <a:t>        axisLine: {</a:t>
            </a:r>
            <a:endParaRPr lang="zh-CN" altLang="en-US"/>
          </a:p>
          <a:p>
            <a:r>
              <a:rPr lang="zh-CN" altLang="en-US"/>
              <a:t>            lineStyle: {</a:t>
            </a:r>
            <a:endParaRPr lang="zh-CN" altLang="en-US"/>
          </a:p>
          <a:p>
            <a:r>
              <a:rPr lang="zh-CN" altLang="en-US"/>
              <a:t>                color: 'rgba(255,255,255,0.12)'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axisLabel: {</a:t>
            </a:r>
            <a:endParaRPr lang="zh-CN" altLang="en-US"/>
          </a:p>
          <a:p>
            <a:r>
              <a:rPr lang="zh-CN" altLang="en-US"/>
              <a:t>            margin: 10,</a:t>
            </a:r>
            <a:endParaRPr lang="zh-CN" altLang="en-US"/>
          </a:p>
          <a:p>
            <a:r>
              <a:rPr lang="zh-CN" altLang="en-US"/>
              <a:t>            color: '#e2e9ff',</a:t>
            </a:r>
            <a:endParaRPr lang="zh-CN" altLang="en-US"/>
          </a:p>
          <a:p>
            <a:r>
              <a:rPr lang="zh-CN" altLang="en-US"/>
              <a:t>            textStyle: {</a:t>
            </a:r>
            <a:endParaRPr lang="zh-CN" altLang="en-US"/>
          </a:p>
          <a:p>
            <a:r>
              <a:rPr lang="zh-CN" altLang="en-US"/>
              <a:t>                fontSize: 14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}],</a:t>
            </a:r>
            <a:endParaRPr lang="zh-CN" altLang="en-US"/>
          </a:p>
          <a:p>
            <a:r>
              <a:rPr lang="zh-CN" altLang="en-US"/>
              <a:t>    yAxis: [{</a:t>
            </a:r>
            <a:endParaRPr lang="zh-CN" altLang="en-US"/>
          </a:p>
          <a:p>
            <a:r>
              <a:rPr lang="zh-CN" altLang="en-US"/>
              <a:t>        axisLabel: {</a:t>
            </a:r>
            <a:endParaRPr lang="zh-CN" altLang="en-US"/>
          </a:p>
          <a:p>
            <a:r>
              <a:rPr lang="zh-CN" altLang="en-US"/>
              <a:t>            formatter: '{value}',</a:t>
            </a:r>
            <a:endParaRPr lang="zh-CN" altLang="en-US"/>
          </a:p>
          <a:p>
            <a:r>
              <a:rPr lang="zh-CN" altLang="en-US"/>
              <a:t>            color: '#e2e9ff',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axisLine: {</a:t>
            </a:r>
            <a:endParaRPr lang="zh-CN" altLang="en-US"/>
          </a:p>
          <a:p>
            <a:r>
              <a:rPr lang="zh-CN" altLang="en-US"/>
              <a:t>            show: false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splitLine: {</a:t>
            </a:r>
            <a:endParaRPr lang="zh-CN" altLang="en-US"/>
          </a:p>
          <a:p>
            <a:r>
              <a:rPr lang="zh-CN" altLang="en-US"/>
              <a:t>            lineStyle: {</a:t>
            </a:r>
            <a:endParaRPr lang="zh-CN" altLang="en-US"/>
          </a:p>
          <a:p>
            <a:r>
              <a:rPr lang="zh-CN" altLang="en-US"/>
              <a:t>                color: 'rgba(255,255,255,0.12)'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}],</a:t>
            </a:r>
            <a:endParaRPr lang="zh-CN" altLang="en-US"/>
          </a:p>
          <a:p>
            <a:r>
              <a:rPr lang="zh-CN" altLang="en-US"/>
              <a:t>    series: [{</a:t>
            </a:r>
            <a:endParaRPr lang="zh-CN" altLang="en-US"/>
          </a:p>
          <a:p>
            <a:r>
              <a:rPr lang="zh-CN" altLang="en-US"/>
              <a:t>        type: 'bar',</a:t>
            </a:r>
            <a:endParaRPr lang="zh-CN" altLang="en-US"/>
          </a:p>
          <a:p>
            <a:r>
              <a:rPr lang="zh-CN" altLang="en-US"/>
              <a:t>        data: [300, 450, 770, 203, 255, 188, 156],</a:t>
            </a:r>
            <a:endParaRPr lang="zh-CN" altLang="en-US"/>
          </a:p>
          <a:p>
            <a:r>
              <a:rPr lang="zh-CN" altLang="en-US"/>
              <a:t>        barWidth: '20px',</a:t>
            </a:r>
            <a:endParaRPr lang="zh-CN" altLang="en-US"/>
          </a:p>
          <a:p>
            <a:r>
              <a:rPr lang="zh-CN" altLang="en-US"/>
              <a:t>        itemStyle: {</a:t>
            </a:r>
            <a:endParaRPr lang="zh-CN" altLang="en-US"/>
          </a:p>
          <a:p>
            <a:r>
              <a:rPr lang="zh-CN" altLang="en-US"/>
              <a:t>            normal: {</a:t>
            </a:r>
            <a:endParaRPr lang="zh-CN" altLang="en-US"/>
          </a:p>
          <a:p>
            <a:r>
              <a:rPr lang="zh-CN" altLang="en-US"/>
              <a:t>                color: new echarts.graphic.LinearGradient(0, 0, 0, 1, [{</a:t>
            </a:r>
            <a:endParaRPr lang="zh-CN" altLang="en-US"/>
          </a:p>
          <a:p>
            <a:r>
              <a:rPr lang="zh-CN" altLang="en-US"/>
              <a:t>                    offset: 0,</a:t>
            </a:r>
            <a:endParaRPr lang="zh-CN" altLang="en-US"/>
          </a:p>
          <a:p>
            <a:r>
              <a:rPr lang="zh-CN" altLang="en-US"/>
              <a:t>                    color: 'rgba(0,244,255,1)' // 0% 处的颜色</a:t>
            </a:r>
            <a:endParaRPr lang="zh-CN" altLang="en-US"/>
          </a:p>
          <a:p>
            <a:r>
              <a:rPr lang="zh-CN" altLang="en-US"/>
              <a:t>                }, {</a:t>
            </a:r>
            <a:endParaRPr lang="zh-CN" altLang="en-US"/>
          </a:p>
          <a:p>
            <a:r>
              <a:rPr lang="zh-CN" altLang="en-US"/>
              <a:t>                    offset: 1,</a:t>
            </a:r>
            <a:endParaRPr lang="zh-CN" altLang="en-US"/>
          </a:p>
          <a:p>
            <a:r>
              <a:rPr lang="zh-CN" altLang="en-US"/>
              <a:t>                    color: 'rgba(0,77,167,1)' // 100% 处的颜色</a:t>
            </a:r>
            <a:endParaRPr lang="zh-CN" altLang="en-US"/>
          </a:p>
          <a:p>
            <a:r>
              <a:rPr lang="zh-CN" altLang="en-US"/>
              <a:t>                }], false),</a:t>
            </a:r>
            <a:endParaRPr lang="zh-CN" altLang="en-US"/>
          </a:p>
          <a:p>
            <a:r>
              <a:rPr lang="zh-CN" altLang="en-US"/>
              <a:t>                barBorderRadius: [30, 30, 30, 30],</a:t>
            </a:r>
            <a:endParaRPr lang="zh-CN" altLang="en-US"/>
          </a:p>
          <a:p>
            <a:r>
              <a:rPr lang="zh-CN" altLang="en-US"/>
              <a:t>                shadowColor: 'rgba(0,160,221,1)',</a:t>
            </a:r>
            <a:endParaRPr lang="zh-CN" altLang="en-US"/>
          </a:p>
          <a:p>
            <a:r>
              <a:rPr lang="zh-CN" altLang="en-US"/>
              <a:t>                shadowBlur: 4,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label: {</a:t>
            </a:r>
            <a:endParaRPr lang="zh-CN" altLang="en-US"/>
          </a:p>
          <a:p>
            <a:r>
              <a:rPr lang="zh-CN" altLang="en-US"/>
              <a:t>            normal: {</a:t>
            </a:r>
            <a:endParaRPr lang="zh-CN" altLang="en-US"/>
          </a:p>
          <a:p>
            <a:r>
              <a:rPr lang="zh-CN" altLang="en-US"/>
              <a:t>                show: true,</a:t>
            </a:r>
            <a:endParaRPr lang="zh-CN" altLang="en-US"/>
          </a:p>
          <a:p>
            <a:r>
              <a:rPr lang="zh-CN" altLang="en-US"/>
              <a:t>                lineHeight: 30,</a:t>
            </a:r>
            <a:endParaRPr lang="zh-CN" altLang="en-US"/>
          </a:p>
          <a:p>
            <a:r>
              <a:rPr lang="zh-CN" altLang="en-US"/>
              <a:t>                width: 30,</a:t>
            </a:r>
            <a:endParaRPr lang="zh-CN" altLang="en-US"/>
          </a:p>
          <a:p>
            <a:r>
              <a:rPr lang="zh-CN" altLang="en-US"/>
              <a:t>                height: 30,</a:t>
            </a:r>
            <a:endParaRPr lang="zh-CN" altLang="en-US"/>
          </a:p>
          <a:p>
            <a:r>
              <a:rPr lang="zh-CN" altLang="en-US"/>
              <a:t>                align:'center',</a:t>
            </a:r>
            <a:endParaRPr lang="zh-CN" altLang="en-US"/>
          </a:p>
          <a:p>
            <a:r>
              <a:rPr lang="zh-CN" altLang="en-US"/>
              <a:t>                backgroundColor: 'rgba(0,160,221,0.1)',</a:t>
            </a:r>
            <a:endParaRPr lang="zh-CN" altLang="en-US"/>
          </a:p>
          <a:p>
            <a:r>
              <a:rPr lang="zh-CN" altLang="en-US"/>
              <a:t>                borderRadius: 200,</a:t>
            </a:r>
            <a:endParaRPr lang="zh-CN" altLang="en-US"/>
          </a:p>
          <a:p>
            <a:r>
              <a:rPr lang="zh-CN" altLang="en-US"/>
              <a:t>                position: ['10', '-35'],</a:t>
            </a:r>
            <a:endParaRPr lang="zh-CN" altLang="en-US"/>
          </a:p>
          <a:p>
            <a:r>
              <a:rPr lang="zh-CN" altLang="en-US"/>
              <a:t>                distance: 1,</a:t>
            </a:r>
            <a:endParaRPr lang="zh-CN" altLang="en-US"/>
          </a:p>
          <a:p>
            <a:r>
              <a:rPr lang="zh-CN" altLang="en-US"/>
              <a:t>                color:'white'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}]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94810" y="2794000"/>
            <a:ext cx="7439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echarts</a:t>
            </a:r>
            <a:endParaRPr lang="en-US" altLang="zh-CN" sz="8000" dirty="0"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5172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主讲老师：老周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-micle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26185" y="11010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3.7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案例：完成下列图表样式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1499870"/>
            <a:ext cx="6191250" cy="3733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26185" y="287655"/>
            <a:ext cx="43662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坐标轴和标题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223635" y="287655"/>
            <a:ext cx="5250815" cy="2700020"/>
          </a:xfrm>
          <a:prstGeom prst="wedgeRoundRectCallout">
            <a:avLst>
              <a:gd name="adj1" fmla="val -45525"/>
              <a:gd name="adj2" fmla="val 67027"/>
              <a:gd name="adj3" fmla="val 1666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标题居中显示、边框圆角、字体为粉红色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2.y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轴标题：蓝色、斜体、边框为虚线圆角绿色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3.y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轴标签：粉红色，初始值为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50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4.y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轴轴线显示、且有向上的箭头，显示刻度线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  <a:sym typeface="+mn-ea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5.x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轴标签逆时针斜度显示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6.x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轴标题顺时针斜着显示，且为绿色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7.x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轴轴线显示、且有箭头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8.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数据图距离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y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轴有偏移距离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6185" y="953770"/>
            <a:ext cx="7504430" cy="1788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颜色主题（Theme）</a:t>
            </a:r>
            <a:endParaRPr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调色盘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直接样式设置（itemStyle、lineStyle、areaStyle、label、...）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高亮显示</a:t>
            </a: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emphasis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2742565"/>
            <a:ext cx="6096000" cy="549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4.1 颜色主题（Theme）</a:t>
            </a:r>
            <a:endParaRPr lang="en-US" altLang="zh-CN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6185" y="3390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默认两种：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dark,light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6185" y="3857625"/>
            <a:ext cx="7123430" cy="15875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  <a:effectLst/>
        </p:spPr>
        <p:txBody>
          <a:bodyPr wrap="none" anchor="ctr"/>
          <a:p>
            <a:pPr marL="0" lvl="2" algn="l">
              <a:lnSpc>
                <a:spcPct val="140000"/>
              </a:lnSpc>
              <a:buClr>
                <a:srgbClr val="0070C0"/>
              </a:buClr>
            </a:pPr>
            <a:r>
              <a:rPr sz="20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var chart = echarts.init(dom, 'light');</a:t>
            </a:r>
            <a:endParaRPr sz="20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0" lvl="2" algn="l">
              <a:lnSpc>
                <a:spcPct val="140000"/>
              </a:lnSpc>
              <a:buClr>
                <a:srgbClr val="0070C0"/>
              </a:buClr>
            </a:pPr>
            <a:r>
              <a:rPr sz="20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或者</a:t>
            </a:r>
            <a:endParaRPr sz="20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0" lvl="2" algn="l">
              <a:lnSpc>
                <a:spcPct val="140000"/>
              </a:lnSpc>
              <a:buClr>
                <a:srgbClr val="0070C0"/>
              </a:buClr>
            </a:pPr>
            <a:r>
              <a:rPr sz="20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var chart = echarts.init(dom, 'dark');</a:t>
            </a:r>
            <a:endParaRPr sz="20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6185" y="5614670"/>
            <a:ext cx="7044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也可以下载，自行引入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https://echarts.apache.org/zh/theme-builder.html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1" grpId="0" bldLvl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978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4.2 </a:t>
            </a:r>
            <a:r>
              <a:rPr lang="zh-CN" altLang="en-US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案例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5560" y="1346835"/>
            <a:ext cx="5962650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05560" y="1124585"/>
            <a:ext cx="6096000" cy="476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4.3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调色盘</a:t>
            </a: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color</a:t>
            </a:r>
            <a:endParaRPr lang="en-US" altLang="zh-CN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5560" y="1601470"/>
            <a:ext cx="6699885" cy="1287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调色盘可以在 option 中设置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调色盘给定了一组颜色，图形、系列会自动从其中选择颜色</a:t>
            </a:r>
            <a:endParaRPr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可以设置全局的调色盘，也可以设置系列自己专属的调色盘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6185" y="3124200"/>
            <a:ext cx="976122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</a:rPr>
              <a:t>支持的颜色格式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使用英文单词，比如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'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blue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'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, 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RGB 表示颜色，比如 'rgb(128, 128, 128)'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RGBA，比如 'rgba(128, 128, 128, 0.5)'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十六进制格式，比如 '#ccc'。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渐变色或者纹理填充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13093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4.4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调色盘（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#333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）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6185" y="1682115"/>
            <a:ext cx="6124575" cy="412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1574800"/>
            <a:ext cx="5705475" cy="4086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6185" y="10922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4.5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调色盘（渐变色）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6185" y="1574800"/>
            <a:ext cx="5724525" cy="4095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6185" y="109283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4.6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综合案例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185" y="97853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4.7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直接样式设置</a:t>
            </a:r>
            <a:endParaRPr lang="zh-CN" altLang="en-US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6185" y="1500505"/>
            <a:ext cx="8002905" cy="2486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直接的样式设置是比较常用设置方式。纵观 ECharts 的 option 中，很多地方可以设置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itemStyle、lineStyle、areaStyle、label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...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等等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这些的地方可以直接设置图形元素的颜色、线宽、点的大小、标签的文字、标签的样式等等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一般来说，ECharts 的各个系列和组件，都遵从这些命名习惯，虽然不同图表和组件中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，itemStyle、label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 等可能出现在不同的地方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226185" y="4509135"/>
          <a:ext cx="85236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065"/>
                <a:gridCol w="62255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描述</a:t>
                      </a:r>
                      <a:endParaRPr lang="zh-CN" altLang="en-US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" panose="020B0503020204020204" charset="-122"/>
                          <a:sym typeface="+mn-ea"/>
                        </a:rPr>
                        <a:t>itemStyle</a:t>
                      </a:r>
                      <a:endParaRPr lang="zh-CN" altLang="en-US" sz="1800" b="0">
                        <a:latin typeface="Arial" panose="020B0604020202020204" pitchFamily="34" charset="0"/>
                        <a:ea typeface="汉仪旗黑-55简" panose="0002060004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图形样式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" panose="020B0503020204020204" charset="-122"/>
                          <a:sym typeface="+mn-ea"/>
                        </a:rPr>
                        <a:t>lineStyle</a:t>
                      </a:r>
                      <a:endParaRPr lang="zh-CN" altLang="en-US" sz="1800" b="0">
                        <a:latin typeface="Arial" panose="020B0604020202020204" pitchFamily="34" charset="0"/>
                        <a:ea typeface="汉仪旗黑-55简" panose="0002060004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线性样式</a:t>
                      </a:r>
                      <a:endParaRPr lang="zh-CN" altLang="en-US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" panose="020B0503020204020204" charset="-122"/>
                          <a:sym typeface="+mn-ea"/>
                        </a:rPr>
                        <a:t>areaStyle</a:t>
                      </a:r>
                      <a:endParaRPr lang="zh-CN" altLang="en-US" sz="1800" b="0">
                        <a:latin typeface="Arial" panose="020B0604020202020204" pitchFamily="34" charset="0"/>
                        <a:ea typeface="汉仪旗黑-55简" panose="0002060004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区域样式</a:t>
                      </a:r>
                      <a:endParaRPr lang="zh-CN" altLang="en-US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" panose="020B0503020204020204" charset="-122"/>
                          <a:sym typeface="+mn-ea"/>
                        </a:rPr>
                        <a:t>label</a:t>
                      </a:r>
                      <a:endParaRPr lang="zh-CN" altLang="en-US" sz="1800" b="0">
                        <a:latin typeface="Arial" panose="020B0604020202020204" pitchFamily="34" charset="0"/>
                        <a:ea typeface="汉仪旗黑-55简" panose="0002060004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图形上的文本标签，可用于说明图形的一些数据信息，比如值，名称等</a:t>
                      </a:r>
                      <a:endParaRPr lang="zh-CN" altLang="en-US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26185" y="39871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series[]</a:t>
            </a:r>
            <a:endParaRPr lang="en-US" altLang="zh-CN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226185" y="108712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4.8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案例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26185" y="1485900"/>
            <a:ext cx="5915025" cy="4105275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6565265" y="794385"/>
            <a:ext cx="4358005" cy="1238250"/>
          </a:xfrm>
          <a:prstGeom prst="wedgeRoundRectCallout">
            <a:avLst>
              <a:gd name="adj1" fmla="val -52593"/>
              <a:gd name="adj2" fmla="val 91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需求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柱状图在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series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里添加它的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itemStyle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图形样式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1688465"/>
            <a:ext cx="6343650" cy="4229100"/>
          </a:xfrm>
          <a:prstGeom prst="rect">
            <a:avLst/>
          </a:prstGeom>
        </p:spPr>
      </p:pic>
      <p:sp>
        <p:nvSpPr>
          <p:cNvPr id="2" name="圆角矩形标注 1"/>
          <p:cNvSpPr/>
          <p:nvPr>
            <p:custDataLst>
              <p:tags r:id="rId2"/>
            </p:custDataLst>
          </p:nvPr>
        </p:nvSpPr>
        <p:spPr>
          <a:xfrm>
            <a:off x="6565265" y="794385"/>
            <a:ext cx="4358005" cy="1238250"/>
          </a:xfrm>
          <a:prstGeom prst="wedgeRoundRectCallout">
            <a:avLst>
              <a:gd name="adj1" fmla="val -52593"/>
              <a:gd name="adj2" fmla="val 91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需求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lineStyle为线条样式出现于折线图中，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itemStyle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为折线拐点标志的样式。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26185" y="109728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4.9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案例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426633" y="1711343"/>
            <a:ext cx="5224189" cy="707886"/>
            <a:chOff x="4849178" y="1625999"/>
            <a:chExt cx="5224189" cy="707886"/>
          </a:xfrm>
        </p:grpSpPr>
        <p:sp>
          <p:nvSpPr>
            <p:cNvPr id="54" name="等腰三角形 53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 flipH="1">
              <a:off x="5947344" y="1787608"/>
              <a:ext cx="412602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为什么要使用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echarts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？</a:t>
              </a:r>
              <a:endPara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998537" y="3039580"/>
            <a:ext cx="3835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初识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echarts</a:t>
            </a:r>
            <a:endParaRPr lang="zh-TW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426888" y="2625878"/>
            <a:ext cx="5224189" cy="707886"/>
            <a:chOff x="4849178" y="1625999"/>
            <a:chExt cx="5224189" cy="707886"/>
          </a:xfrm>
        </p:grpSpPr>
        <p:sp>
          <p:nvSpPr>
            <p:cNvPr id="83" name="等腰三角形 8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 flipH="1">
              <a:off x="5947344" y="1787608"/>
              <a:ext cx="412602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echarts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快速上手</a:t>
              </a:r>
              <a:endPara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26888" y="3540170"/>
            <a:ext cx="5224189" cy="706755"/>
            <a:chOff x="4849178" y="1625999"/>
            <a:chExt cx="5224189" cy="706755"/>
          </a:xfrm>
        </p:grpSpPr>
        <p:sp>
          <p:nvSpPr>
            <p:cNvPr id="16" name="等腰三角形 15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49178" y="1625999"/>
              <a:ext cx="82602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flipH="1">
              <a:off x="5947344" y="1787608"/>
              <a:ext cx="412602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坐标轴和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标题</a:t>
              </a:r>
              <a:endPara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26888" y="4461055"/>
            <a:ext cx="5224189" cy="706755"/>
            <a:chOff x="4849178" y="1625999"/>
            <a:chExt cx="5224189" cy="706755"/>
          </a:xfrm>
        </p:grpSpPr>
        <p:sp>
          <p:nvSpPr>
            <p:cNvPr id="20" name="等腰三角形 19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849178" y="1625999"/>
              <a:ext cx="82602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5947344" y="1787608"/>
              <a:ext cx="412602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公共样式设置</a:t>
              </a:r>
              <a:endPara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26185" y="1045845"/>
            <a:ext cx="6096000" cy="513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4.4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高亮的样式</a:t>
            </a: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emphasis</a:t>
            </a:r>
            <a:endParaRPr lang="zh-CN" altLang="en-US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6185" y="1558925"/>
            <a:ext cx="6518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在鼠标悬浮到图形元素上时，一般会出现高亮的样式。默认情况下，高亮的样式是根据普通样式自动生成的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226185" y="2785110"/>
          <a:ext cx="853313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840"/>
                <a:gridCol w="53682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描述</a:t>
                      </a:r>
                      <a:endParaRPr lang="zh-CN" altLang="en-US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 dirty="0">
                          <a:effectLst/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emphasis</a:t>
                      </a:r>
                      <a:r>
                        <a:rPr lang="en-US" altLang="zh-CN" sz="1800" b="0" dirty="0">
                          <a:effectLst/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.itemStyle</a:t>
                      </a:r>
                      <a:endParaRPr lang="zh-CN" altLang="en-US" b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设置样式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 dirty="0">
                          <a:effectLst/>
                          <a:latin typeface="Arial" panose="020B0604020202020204" pitchFamily="34" charset="0"/>
                          <a:ea typeface="汉仪旗黑-55简" panose="00020600040101010101" charset="-122"/>
                          <a:cs typeface="+mn-lt"/>
                          <a:sym typeface="+mn-ea"/>
                        </a:rPr>
                        <a:t>emphasis</a:t>
                      </a:r>
                      <a:r>
                        <a:rPr lang="en-US" altLang="zh-CN" sz="1800" b="0" dirty="0">
                          <a:effectLst/>
                          <a:latin typeface="Arial" panose="020B0604020202020204" pitchFamily="34" charset="0"/>
                          <a:ea typeface="汉仪旗黑-55简" panose="00020600040101010101" charset="-122"/>
                          <a:cs typeface="+mn-lt"/>
                          <a:sym typeface="+mn-ea"/>
                        </a:rPr>
                        <a:t>.label</a:t>
                      </a:r>
                      <a:endParaRPr lang="zh-CN" altLang="en-US" b="0">
                        <a:latin typeface="Arial" panose="020B0604020202020204" pitchFamily="34" charset="0"/>
                        <a:ea typeface="汉仪旗黑-55简" panose="00020600040101010101" charset="-122"/>
                        <a:cs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图形上的文本标签，可用于说明图形的一些数据信息，比如值，名称等</a:t>
                      </a:r>
                      <a:endParaRPr lang="zh-CN" altLang="en-US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238633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series[]</a:t>
            </a:r>
            <a:endParaRPr lang="en-US" altLang="zh-CN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05560" y="1210945"/>
            <a:ext cx="1962150" cy="626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4.5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综合案例</a:t>
            </a:r>
            <a:endParaRPr lang="zh-CN" altLang="en-US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5560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公共样式设置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1961515"/>
            <a:ext cx="6096000" cy="419100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6263640" y="978535"/>
            <a:ext cx="4406900" cy="1236980"/>
          </a:xfrm>
          <a:prstGeom prst="wedgeRoundRectCallout">
            <a:avLst>
              <a:gd name="adj1" fmla="val -40662"/>
              <a:gd name="adj2" fmla="val 78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1.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鼠标悬浮在最后一根柱子上，高亮显示、并且显示当前的数据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 flipH="1">
            <a:off x="1280795" y="978535"/>
            <a:ext cx="9255760" cy="406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引入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echarts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2.echarts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的优点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3.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title:</a:t>
            </a:r>
            <a:r>
              <a:rPr lang="en-US" altLang="zh-CN" dirty="0" smtClean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text</a:t>
            </a:r>
            <a:r>
              <a:rPr lang="zh-CN" altLang="en-US" dirty="0" smtClean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subtext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4.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xAxis/yAxis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name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type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data</a:t>
            </a:r>
            <a:endParaRPr lang="zh-CN" altLang="en-US" dirty="0" smtClean="0"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5.color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6.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series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name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type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data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itemStyle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zh-CN" altLang="en-US" dirty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emphasis</a:t>
            </a:r>
            <a:endParaRPr lang="zh-CN" altLang="en-US" dirty="0"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7.echarts</a:t>
            </a:r>
            <a:r>
              <a:rPr lang="zh-CN" altLang="en-US" dirty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样式配置的一般规律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>
              <a:lnSpc>
                <a:spcPct val="160000"/>
              </a:lnSpc>
            </a:pPr>
            <a:endParaRPr lang="zh-CN" alt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8845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小结</a:t>
            </a:r>
            <a:endParaRPr 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8845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课后练习</a:t>
            </a:r>
            <a:endParaRPr 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845" y="1263015"/>
            <a:ext cx="7772400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T</a:t>
            </a:r>
            <a:r>
              <a:rPr lang="en-US" altLang="zh-CN" sz="6000" dirty="0" smtClean="0">
                <a:solidFill>
                  <a:schemeClr val="accent2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H</a:t>
            </a:r>
            <a:r>
              <a:rPr lang="en-US" altLang="zh-CN" sz="6000" dirty="0" smtClean="0">
                <a:solidFill>
                  <a:schemeClr val="accent3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A</a:t>
            </a:r>
            <a:r>
              <a:rPr lang="en-US" altLang="zh-CN" sz="6000" dirty="0" smtClean="0">
                <a:solidFill>
                  <a:schemeClr val="accent4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N</a:t>
            </a:r>
            <a:r>
              <a:rPr lang="en-US" altLang="zh-CN" sz="6000" dirty="0" smtClean="0">
                <a:solidFill>
                  <a:schemeClr val="accent5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K</a:t>
            </a:r>
            <a:r>
              <a:rPr lang="en-US" altLang="zh-CN" sz="6000" dirty="0" smtClean="0">
                <a:solidFill>
                  <a:schemeClr val="accent6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S</a:t>
            </a:r>
            <a:endParaRPr lang="en-US" altLang="zh-CN" sz="6000" dirty="0" smtClean="0">
              <a:solidFill>
                <a:schemeClr val="accent6"/>
              </a:solidFill>
              <a:latin typeface="Arial" panose="020B0604020202020204" pitchFamily="34" charset="0"/>
              <a:ea typeface="汉仪粗黑 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618617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1.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为什么要使用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echarts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？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26185" y="1036320"/>
            <a:ext cx="6096000" cy="2916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丰富的可视化类型</a:t>
            </a:r>
            <a:r>
              <a:rPr 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（柱状图、散点图、雷达图</a:t>
            </a: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...</a:t>
            </a:r>
            <a:r>
              <a:rPr 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）</a:t>
            </a:r>
            <a:endParaRPr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多种数据格式无需转换直接使用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千万数据的前端展现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移动端优化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多渲染方案，跨平台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动态数据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绚丽的特效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26185" y="1464945"/>
            <a:ext cx="6096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从</a:t>
            </a: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github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获取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使用</a:t>
            </a: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npm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获取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CDN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获取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6820" y="859790"/>
            <a:ext cx="6096000" cy="605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2.1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获取</a:t>
            </a: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echarts</a:t>
            </a:r>
            <a:endParaRPr lang="en-US" altLang="zh-CN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6185" y="3517265"/>
            <a:ext cx="6096635" cy="2675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</a:rPr>
              <a:t>使用</a:t>
            </a: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</a:rPr>
              <a:t>script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</a:rPr>
              <a:t>标签引入，使用</a:t>
            </a: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</a:rPr>
              <a:t>cdn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</a:rPr>
              <a:t>下载地址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ea typeface="汉仪旗黑-55简" panose="00020600040101010101" charset="-122"/>
                <a:cs typeface="+mn-ea"/>
              </a:rPr>
              <a:t>	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使用</a:t>
            </a: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npm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安装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	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454150" y="4042410"/>
            <a:ext cx="5714365" cy="376555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</a:ln>
          <a:effectLst/>
        </p:spPr>
        <p:txBody>
          <a:bodyPr wrap="none" anchor="ctr"/>
          <a:p>
            <a:pPr marL="0" lvl="2" algn="l">
              <a:lnSpc>
                <a:spcPct val="140000"/>
              </a:lnSpc>
              <a:buClr>
                <a:srgbClr val="0070C0"/>
              </a:buClr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https://cdnjs.com/libraries/echart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s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454150" y="5260340"/>
            <a:ext cx="5714365" cy="36576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</a:ln>
          <a:effectLst/>
        </p:spPr>
        <p:txBody>
          <a:bodyPr wrap="none" anchor="ctr"/>
          <a:p>
            <a:pPr marL="0" lvl="2" algn="l">
              <a:lnSpc>
                <a:spcPct val="1400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cs typeface="+mn-ea"/>
                <a:sym typeface="+mn-ea"/>
              </a:rPr>
              <a:t>npm install echarts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2912110"/>
            <a:ext cx="6096000" cy="605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2.2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安装</a:t>
            </a: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echarts</a:t>
            </a:r>
            <a:endParaRPr lang="en-US" altLang="zh-CN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618617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2. </a:t>
            </a:r>
            <a:r>
              <a:rPr 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echarts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快速上手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18" name="等腰三角形 17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" grpId="0"/>
      <p:bldP spid="16" grpId="0"/>
      <p:bldP spid="8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16825" y="156781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引入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echarts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创建容器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实例化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echarts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配置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输出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1567815"/>
            <a:ext cx="6181725" cy="370522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26185" y="962660"/>
            <a:ext cx="6096000" cy="605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2.3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我的第一个</a:t>
            </a: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echarts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图表</a:t>
            </a:r>
            <a:endParaRPr lang="zh-CN" altLang="en-US" sz="2000" b="1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26185" y="287655"/>
            <a:ext cx="618617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2. </a:t>
            </a:r>
            <a:r>
              <a:rPr 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echarts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快速上手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18" name="等腰三角形 17"/>
          <p:cNvSpPr/>
          <p:nvPr>
            <p:custDataLst>
              <p:tags r:id="rId4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3662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坐标轴和标题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414145"/>
          <a:ext cx="7653020" cy="192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/>
                <a:gridCol w="6252845"/>
              </a:tblGrid>
              <a:tr h="435610"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63550">
                <a:tc>
                  <a:txBody>
                    <a:bodyPr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text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主标题文本，支持使用 \n 换行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2445">
                <a:tc>
                  <a:txBody>
                    <a:bodyPr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subtext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副标题文本，支持使用 \n 换行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textStyle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object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3.1 title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配置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185" y="4067175"/>
            <a:ext cx="2257425" cy="1276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26185" y="3698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" panose="020B0604020202020204" pitchFamily="34" charset="0"/>
                <a:ea typeface="汉仪旗黑-55简" panose="00020600040101010101" charset="-122"/>
              </a:rPr>
              <a:t>3.2 </a:t>
            </a:r>
            <a:r>
              <a:rPr lang="zh-CN" altLang="en-US" b="1">
                <a:latin typeface="Arial" panose="020B0604020202020204" pitchFamily="34" charset="0"/>
                <a:ea typeface="汉仪旗黑-55简" panose="00020600040101010101" charset="-122"/>
              </a:rPr>
              <a:t>案例</a:t>
            </a:r>
            <a:endParaRPr lang="zh-CN" altLang="en-US" b="1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610485" y="2981960"/>
            <a:ext cx="2223135" cy="1242060"/>
          </a:xfrm>
          <a:prstGeom prst="wedgeRoundRectCallout">
            <a:avLst>
              <a:gd name="adj1" fmla="val -40552"/>
              <a:gd name="adj2" fmla="val 71418"/>
              <a:gd name="adj3" fmla="val 1666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1.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显示一个标题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  <a:sym typeface="+mn-ea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显示副标题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副标题居中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显示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bldLvl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26185" y="1537335"/>
          <a:ext cx="7653020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6553835"/>
              </a:tblGrid>
              <a:tr h="365760"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type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category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(类目轴,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常用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)/value(数值轴)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name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坐标轴名称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algn="l"/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data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类目数据，在类目轴（type: 'category'）中有效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226185" y="10769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3.3 X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Y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轴常用配置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(xAxis/yAxis)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26185" y="287655"/>
            <a:ext cx="460121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坐标轴和标题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26185" y="3731260"/>
            <a:ext cx="2402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3.4 series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[]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配置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226185" y="4221480"/>
          <a:ext cx="7653020" cy="120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6553835"/>
              </a:tblGrid>
              <a:tr h="405130"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type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数轴类型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 type:“bar”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5130">
                <a:tc>
                  <a:txBody>
                    <a:bodyPr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data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系列中的数据内容数组。数组项通常为具体的数据项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368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坐标轴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和标题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6185" y="107886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3.5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直角坐标系中的 x/y 轴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1602740"/>
            <a:ext cx="805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>
                <a:latin typeface="Arial" panose="020B0604020202020204" pitchFamily="34" charset="0"/>
                <a:ea typeface="汉仪旗黑-55简" panose="00020600040101010101" charset="-122"/>
                <a:cs typeface="+mn-ea"/>
              </a:rPr>
              <a:t>x 轴和 y 轴都由轴线、刻度、刻度标签、轴标题四个部分组成</a:t>
            </a:r>
            <a:endParaRPr>
              <a:latin typeface="Arial" panose="020B0604020202020204" pitchFamily="34" charset="0"/>
              <a:ea typeface="汉仪旗黑-55简" panose="00020600040101010101" charset="-122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1970405"/>
            <a:ext cx="7562850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4915" y="95377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3.6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案例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60121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坐标轴和标题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4" name="等腰三角形 3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352550"/>
            <a:ext cx="6094730" cy="4921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ad16f463-0e1b-4c52-9baf-f6372461c472}"/>
  <p:tag name="TABLE_ENDDRAG_ORIGIN_RECT" val="602*175"/>
  <p:tag name="TABLE_ENDDRAG_RECT" val="96*259*602*175"/>
</p:tagLst>
</file>

<file path=ppt/tags/tag12.xml><?xml version="1.0" encoding="utf-8"?>
<p:tagLst xmlns:p="http://schemas.openxmlformats.org/presentationml/2006/main">
  <p:tag name="KSO_WM_UNIT_TABLE_BEAUTIFY" val="smartTable{81177cc6-b494-4af9-86a1-624a20bcbcf1}"/>
  <p:tag name="TABLE_ENDDRAG_ORIGIN_RECT" val="602*114"/>
  <p:tag name="TABLE_ENDDRAG_RECT" val="104*111*602*114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TABLE_BEAUTIFY" val="smartTable{76bfeef4-7738-4d39-8f76-98156da18f10}"/>
  <p:tag name="TABLE_ENDDRAG_ORIGIN_RECT" val="602*95"/>
  <p:tag name="TABLE_ENDDRAG_RECT" val="104*367*602*95"/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  <p:tag name="KSO_WM_UNIT_PLACING_PICTURE_USER_VIEWPORT" val="{&quot;height&quot;:7013,&quot;width&quot;:8683}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TABLE_BEAUTIFY" val="smartTable{1f15f154-3a5b-4a95-9df6-d5a5325444f8}"/>
  <p:tag name="TABLE_ENDDRAG_ORIGIN_RECT" val="671*141"/>
  <p:tag name="TABLE_ENDDRAG_RECT" val="96*364*671*141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TABLE_BEAUTIFY" val="smartTable{1f15f154-3a5b-4a95-9df6-d5a5325444f8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PP_MARK_KEY" val="627ce2a8-3608-4072-ba45-2fb9fef53791"/>
  <p:tag name="COMMONDATA" val="eyJoZGlkIjoiMTQwYTFiMjk5NGI0NTcxOGYwODY4ZjgxZWU4MjkxODAifQ=="/>
  <p:tag name="FULLTEXTBEAUTIFYED" val="1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WPS 演示</Application>
  <PresentationFormat>宽屏</PresentationFormat>
  <Paragraphs>284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汉仪粗黑 简</vt:lpstr>
      <vt:lpstr>汉仪旗黑-55简</vt:lpstr>
      <vt:lpstr>Times New Roman</vt:lpstr>
      <vt:lpstr>微软雅黑 Light</vt:lpstr>
      <vt:lpstr>Arial Unicode MS</vt:lpstr>
      <vt:lpstr>Calibri</vt:lpstr>
      <vt:lpstr>Wingdings</vt:lpstr>
      <vt:lpstr>Roboto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https://800sucai.taobao.com/</cp:keywords>
  <dc:description>https://800sucai.taobao.com/</dc:description>
  <dc:subject>哎呀小小草</dc:subject>
  <cp:category>https://800sucai.taobao.com/</cp:category>
  <cp:lastModifiedBy>来自赛博坦星球的你</cp:lastModifiedBy>
  <cp:revision>392</cp:revision>
  <dcterms:created xsi:type="dcterms:W3CDTF">2015-09-11T13:14:00Z</dcterms:created>
  <dcterms:modified xsi:type="dcterms:W3CDTF">2023-04-04T01:32:26Z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77EE6DAAEADA4868B90C5F23DEF02063</vt:lpwstr>
  </property>
</Properties>
</file>