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2"/>
  </p:handoutMasterIdLst>
  <p:sldIdLst>
    <p:sldId id="260" r:id="rId3"/>
    <p:sldId id="485" r:id="rId5"/>
    <p:sldId id="509" r:id="rId6"/>
    <p:sldId id="524" r:id="rId7"/>
    <p:sldId id="515" r:id="rId8"/>
    <p:sldId id="525" r:id="rId9"/>
    <p:sldId id="474" r:id="rId10"/>
    <p:sldId id="526" r:id="rId11"/>
    <p:sldId id="486" r:id="rId12"/>
    <p:sldId id="527" r:id="rId13"/>
    <p:sldId id="560" r:id="rId14"/>
    <p:sldId id="561" r:id="rId15"/>
    <p:sldId id="565" r:id="rId16"/>
    <p:sldId id="564" r:id="rId17"/>
    <p:sldId id="529" r:id="rId18"/>
    <p:sldId id="530" r:id="rId19"/>
    <p:sldId id="512" r:id="rId20"/>
    <p:sldId id="549" r:id="rId21"/>
    <p:sldId id="531" r:id="rId22"/>
    <p:sldId id="548" r:id="rId23"/>
    <p:sldId id="532" r:id="rId24"/>
    <p:sldId id="533" r:id="rId25"/>
    <p:sldId id="534" r:id="rId26"/>
    <p:sldId id="546" r:id="rId27"/>
    <p:sldId id="547" r:id="rId28"/>
    <p:sldId id="536" r:id="rId29"/>
    <p:sldId id="537" r:id="rId30"/>
    <p:sldId id="266" r:id="rId31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43" userDrawn="1">
          <p15:clr>
            <a:srgbClr val="A4A3A4"/>
          </p15:clr>
        </p15:guide>
        <p15:guide id="2" orient="horz" pos="3558" userDrawn="1">
          <p15:clr>
            <a:srgbClr val="A4A3A4"/>
          </p15:clr>
        </p15:guide>
        <p15:guide id="3" orient="horz" pos="406" userDrawn="1">
          <p15:clr>
            <a:srgbClr val="A4A3A4"/>
          </p15:clr>
        </p15:guide>
        <p15:guide id="4" orient="horz" pos="1571" userDrawn="1">
          <p15:clr>
            <a:srgbClr val="A4A3A4"/>
          </p15:clr>
        </p15:guide>
        <p15:guide id="5" pos="2996" userDrawn="1">
          <p15:clr>
            <a:srgbClr val="A4A3A4"/>
          </p15:clr>
        </p15:guide>
        <p15:guide id="6" pos="7378" userDrawn="1">
          <p15:clr>
            <a:srgbClr val="A4A3A4"/>
          </p15:clr>
        </p15:guide>
        <p15:guide id="7" pos="3694" userDrawn="1">
          <p15:clr>
            <a:srgbClr val="A4A3A4"/>
          </p15:clr>
        </p15:guide>
        <p15:guide id="8" pos="35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4" autoAdjust="0"/>
    <p:restoredTop sz="95789" autoAdjust="0"/>
  </p:normalViewPr>
  <p:slideViewPr>
    <p:cSldViewPr snapToGrid="0" showGuides="1">
      <p:cViewPr varScale="1">
        <p:scale>
          <a:sx n="77" d="100"/>
          <a:sy n="77" d="100"/>
        </p:scale>
        <p:origin x="126" y="330"/>
      </p:cViewPr>
      <p:guideLst>
        <p:guide orient="horz" pos="4043"/>
        <p:guide orient="horz" pos="3558"/>
        <p:guide orient="horz" pos="406"/>
        <p:guide orient="horz" pos="1571"/>
        <p:guide pos="2996"/>
        <p:guide pos="7378"/>
        <p:guide pos="3694"/>
        <p:guide pos="35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6" Type="http://schemas.openxmlformats.org/officeDocument/2006/relationships/tags" Target="tags/tag109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handoutMaster" Target="handoutMasters/handoutMaster1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微软雅黑" panose="020B0503020204020204" charset="-122"/>
              </a:defRPr>
            </a:lvl1pPr>
          </a:lstStyle>
          <a:p>
            <a:fld id="{7427AE1C-C8CA-495D-A1C3-F4E19E455D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cs typeface="微软雅黑" panose="020B0503020204020204" charset="-122"/>
              </a:defRPr>
            </a:lvl1pPr>
          </a:lstStyle>
          <a:p>
            <a:fld id="{572CFE39-E4F3-4BD9-A16E-9B3A0A705C4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微软雅黑" panose="020B0503020204020204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options = {</a:t>
            </a:r>
            <a:endParaRPr lang="zh-CN" altLang="en-US"/>
          </a:p>
          <a:p>
            <a:r>
              <a:rPr lang="zh-CN" altLang="en-US"/>
              <a:t>    baseOption:{</a:t>
            </a:r>
            <a:endParaRPr lang="zh-CN" altLang="en-US"/>
          </a:p>
          <a:p>
            <a:r>
              <a:rPr lang="zh-CN" altLang="en-US"/>
              <a:t>        timeline: {</a:t>
            </a:r>
            <a:endParaRPr lang="zh-CN" altLang="en-US"/>
          </a:p>
          <a:p>
            <a:r>
              <a:rPr lang="zh-CN" altLang="en-US"/>
              <a:t>            data: ['2002-01-01', '2003-01-01', '2004-01-01','2005-01-01', '2006-01-01', '2007-01-01']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},</a:t>
            </a:r>
            <a:endParaRPr lang="zh-CN" altLang="en-US"/>
          </a:p>
          <a:p>
            <a:r>
              <a:rPr lang="zh-CN" altLang="en-US"/>
              <a:t>    options:[</a:t>
            </a:r>
            <a:endParaRPr lang="zh-CN" altLang="en-US"/>
          </a:p>
          <a:p>
            <a:r>
              <a:rPr lang="zh-CN" altLang="en-US"/>
              <a:t>        {title: {text:"2022年销量"}},</a:t>
            </a:r>
            <a:endParaRPr lang="zh-CN" altLang="en-US"/>
          </a:p>
          <a:p>
            <a:r>
              <a:rPr lang="zh-CN" altLang="en-US"/>
              <a:t>        {title: {text:"2023年销量"}},</a:t>
            </a:r>
            <a:endParaRPr lang="zh-CN" altLang="en-US"/>
          </a:p>
          <a:p>
            <a:r>
              <a:rPr lang="zh-CN" altLang="en-US"/>
              <a:t>        {title: {text:"2024年销量"}},</a:t>
            </a:r>
            <a:endParaRPr lang="zh-CN" altLang="en-US"/>
          </a:p>
          <a:p>
            <a:r>
              <a:rPr lang="zh-CN" altLang="en-US"/>
              <a:t>        {title: {text:"2025年销量"}},</a:t>
            </a:r>
            <a:endParaRPr lang="zh-CN" altLang="en-US"/>
          </a:p>
          <a:p>
            <a:r>
              <a:rPr lang="zh-CN" altLang="en-US"/>
              <a:t>        {title: {text:"2026年销量"}},</a:t>
            </a:r>
            <a:endParaRPr lang="zh-CN" altLang="en-US"/>
          </a:p>
          <a:p>
            <a:r>
              <a:rPr lang="zh-CN" altLang="en-US"/>
              <a:t>        {title: {text:"2027年销量"}},</a:t>
            </a:r>
            <a:endParaRPr lang="zh-CN" altLang="en-US"/>
          </a:p>
          <a:p>
            <a:r>
              <a:rPr lang="zh-CN" altLang="en-US"/>
              <a:t>    ]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$.get("https://geo.datav.aliyun.com/areas_v3/bound/320100_full.json","",(getJson)=&gt;{</a:t>
            </a:r>
            <a:endParaRPr lang="zh-CN" altLang="en-US"/>
          </a:p>
          <a:p>
            <a:r>
              <a:rPr lang="zh-CN" altLang="en-US"/>
              <a:t>        echarts.registerMap('南京', getJson);</a:t>
            </a:r>
            <a:endParaRPr lang="zh-CN" altLang="en-US"/>
          </a:p>
          <a:p>
            <a:r>
              <a:rPr lang="zh-CN" altLang="en-US"/>
              <a:t>        data = getJson.features.map((item) =&gt; {</a:t>
            </a:r>
            <a:endParaRPr lang="zh-CN" altLang="en-US"/>
          </a:p>
          <a:p>
            <a:r>
              <a:rPr lang="zh-CN" altLang="en-US"/>
              <a:t>            let a = 0</a:t>
            </a:r>
            <a:endParaRPr lang="zh-CN" altLang="en-US"/>
          </a:p>
          <a:p>
            <a:r>
              <a:rPr lang="zh-CN" altLang="en-US"/>
              <a:t>            if(item.properties.name.indexOf("江宁区") != -1) {</a:t>
            </a:r>
            <a:endParaRPr lang="zh-CN" altLang="en-US"/>
          </a:p>
          <a:p>
            <a:r>
              <a:rPr lang="zh-CN" altLang="en-US"/>
              <a:t>                a = 2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    return {</a:t>
            </a:r>
            <a:endParaRPr lang="zh-CN" altLang="en-US"/>
          </a:p>
          <a:p>
            <a:r>
              <a:rPr lang="zh-CN" altLang="en-US"/>
              <a:t>                value: a,</a:t>
            </a:r>
            <a:endParaRPr lang="zh-CN" altLang="en-US"/>
          </a:p>
          <a:p>
            <a:r>
              <a:rPr lang="zh-CN" altLang="en-US"/>
              <a:t>                name: item.properties.name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});</a:t>
            </a:r>
            <a:endParaRPr lang="zh-CN" altLang="en-US"/>
          </a:p>
          <a:p>
            <a:r>
              <a:rPr lang="zh-CN" altLang="en-US"/>
              <a:t>        console.log(data)</a:t>
            </a:r>
            <a:endParaRPr lang="zh-CN" altLang="en-US"/>
          </a:p>
          <a:p>
            <a:r>
              <a:rPr lang="zh-CN" altLang="en-US"/>
              <a:t>        var option = {</a:t>
            </a:r>
            <a:endParaRPr lang="zh-CN" altLang="en-US"/>
          </a:p>
          <a:p>
            <a:r>
              <a:rPr lang="zh-CN" altLang="en-US"/>
              <a:t>            geo: {</a:t>
            </a:r>
            <a:endParaRPr lang="zh-CN" altLang="en-US"/>
          </a:p>
          <a:p>
            <a:r>
              <a:rPr lang="zh-CN" altLang="en-US"/>
              <a:t>                map: '南京',</a:t>
            </a:r>
            <a:endParaRPr lang="zh-CN" altLang="en-US"/>
          </a:p>
          <a:p>
            <a:r>
              <a:rPr lang="zh-CN" altLang="en-US"/>
              <a:t>                zoom: 0.8</a:t>
            </a:r>
            <a:endParaRPr lang="zh-CN" altLang="en-US"/>
          </a:p>
          <a:p>
            <a:r>
              <a:rPr lang="zh-CN" altLang="en-US"/>
              <a:t>            },</a:t>
            </a:r>
            <a:endParaRPr lang="zh-CN" altLang="en-US"/>
          </a:p>
          <a:p>
            <a:r>
              <a:rPr lang="zh-CN" altLang="en-US"/>
              <a:t>            visualMap: {</a:t>
            </a:r>
            <a:endParaRPr lang="zh-CN" altLang="en-US"/>
          </a:p>
          <a:p>
            <a:r>
              <a:rPr lang="zh-CN" altLang="en-US"/>
              <a:t>                pieces: [{</a:t>
            </a:r>
            <a:endParaRPr lang="zh-CN" altLang="en-US"/>
          </a:p>
          <a:p>
            <a:r>
              <a:rPr lang="zh-CN" altLang="en-US"/>
              <a:t>                    gte: 1,</a:t>
            </a:r>
            <a:endParaRPr lang="zh-CN" altLang="en-US"/>
          </a:p>
          <a:p>
            <a:r>
              <a:rPr lang="zh-CN" altLang="en-US"/>
              <a:t>                    color: "#e13055"</a:t>
            </a:r>
            <a:endParaRPr lang="zh-CN" altLang="en-US"/>
          </a:p>
          <a:p>
            <a:r>
              <a:rPr lang="zh-CN" altLang="en-US"/>
              <a:t>                }, {</a:t>
            </a:r>
            <a:endParaRPr lang="zh-CN" altLang="en-US"/>
          </a:p>
          <a:p>
            <a:r>
              <a:rPr lang="zh-CN" altLang="en-US"/>
              <a:t>                    value: 0,</a:t>
            </a:r>
            <a:endParaRPr lang="zh-CN" altLang="en-US"/>
          </a:p>
          <a:p>
            <a:r>
              <a:rPr lang="zh-CN" altLang="en-US"/>
              <a:t>                    color: "#FFFFFF"</a:t>
            </a:r>
            <a:endParaRPr lang="zh-CN" altLang="en-US"/>
          </a:p>
          <a:p>
            <a:r>
              <a:rPr lang="zh-CN" altLang="en-US"/>
              <a:t>                }],</a:t>
            </a:r>
            <a:endParaRPr lang="zh-CN" altLang="en-US"/>
          </a:p>
          <a:p>
            <a:r>
              <a:rPr lang="zh-CN" altLang="en-US"/>
              <a:t>                show: false,</a:t>
            </a:r>
            <a:endParaRPr lang="zh-CN" altLang="en-US"/>
          </a:p>
          <a:p>
            <a:r>
              <a:rPr lang="zh-CN" altLang="en-US"/>
              <a:t>            },</a:t>
            </a:r>
            <a:endParaRPr lang="zh-CN" altLang="en-US"/>
          </a:p>
          <a:p>
            <a:r>
              <a:rPr lang="zh-CN" altLang="en-US"/>
              <a:t>            series: [</a:t>
            </a:r>
            <a:endParaRPr lang="zh-CN" altLang="en-US"/>
          </a:p>
          <a:p>
            <a:r>
              <a:rPr lang="zh-CN" altLang="en-US"/>
              <a:t>                {</a:t>
            </a:r>
            <a:endParaRPr lang="zh-CN" altLang="en-US"/>
          </a:p>
          <a:p>
            <a:r>
              <a:rPr lang="zh-CN" altLang="en-US"/>
              <a:t>                    type: 'map',</a:t>
            </a:r>
            <a:endParaRPr lang="zh-CN" altLang="en-US"/>
          </a:p>
          <a:p>
            <a:r>
              <a:rPr lang="zh-CN" altLang="en-US"/>
              <a:t>                    map: '南京',</a:t>
            </a:r>
            <a:endParaRPr lang="zh-CN" altLang="en-US"/>
          </a:p>
          <a:p>
            <a:r>
              <a:rPr lang="zh-CN" altLang="en-US"/>
              <a:t>                    zoom: 0.8,</a:t>
            </a:r>
            <a:endParaRPr lang="zh-CN" altLang="en-US"/>
          </a:p>
          <a:p>
            <a:r>
              <a:rPr lang="zh-CN" altLang="en-US"/>
              <a:t>                    roam: false, // 是否开启鼠标缩放和平移漫游</a:t>
            </a:r>
            <a:endParaRPr lang="zh-CN" altLang="en-US"/>
          </a:p>
          <a:p>
            <a:r>
              <a:rPr lang="zh-CN" altLang="en-US"/>
              <a:t>                    label: {</a:t>
            </a:r>
            <a:endParaRPr lang="zh-CN" altLang="en-US"/>
          </a:p>
          <a:p>
            <a:r>
              <a:rPr lang="zh-CN" altLang="en-US"/>
              <a:t>                        normal: {</a:t>
            </a:r>
            <a:endParaRPr lang="zh-CN" altLang="en-US"/>
          </a:p>
          <a:p>
            <a:r>
              <a:rPr lang="zh-CN" altLang="en-US"/>
              <a:t>                            show: true,</a:t>
            </a:r>
            <a:endParaRPr lang="zh-CN" altLang="en-US"/>
          </a:p>
          <a:p>
            <a:r>
              <a:rPr lang="zh-CN" altLang="en-US"/>
              <a:t>                            textStyle: {</a:t>
            </a:r>
            <a:endParaRPr lang="zh-CN" altLang="en-US"/>
          </a:p>
          <a:p>
            <a:r>
              <a:rPr lang="zh-CN" altLang="en-US"/>
              <a:t>                                fontSize: 12,</a:t>
            </a:r>
            <a:endParaRPr lang="zh-CN" altLang="en-US"/>
          </a:p>
          <a:p>
            <a:r>
              <a:rPr lang="zh-CN" altLang="en-US"/>
              <a:t>                                color: '#fff'</a:t>
            </a:r>
            <a:endParaRPr lang="zh-CN" altLang="en-US"/>
          </a:p>
          <a:p>
            <a:r>
              <a:rPr lang="zh-CN" altLang="en-US"/>
              <a:t>                            }</a:t>
            </a:r>
            <a:endParaRPr lang="zh-CN" altLang="en-US"/>
          </a:p>
          <a:p>
            <a:r>
              <a:rPr lang="zh-CN" altLang="en-US"/>
              <a:t>                        }</a:t>
            </a:r>
            <a:endParaRPr lang="zh-CN" altLang="en-US"/>
          </a:p>
          <a:p>
            <a:r>
              <a:rPr lang="zh-CN" altLang="en-US"/>
              <a:t>                    },</a:t>
            </a:r>
            <a:endParaRPr lang="zh-CN" altLang="en-US"/>
          </a:p>
          <a:p>
            <a:r>
              <a:rPr lang="zh-CN" altLang="en-US"/>
              <a:t>                    </a:t>
            </a:r>
            <a:endParaRPr lang="zh-CN" altLang="en-US"/>
          </a:p>
          <a:p>
            <a:r>
              <a:rPr lang="zh-CN" altLang="en-US"/>
              <a:t>                    itemStyle: { // 地图区域的多边形 图形样式</a:t>
            </a:r>
            <a:endParaRPr lang="zh-CN" altLang="en-US"/>
          </a:p>
          <a:p>
            <a:r>
              <a:rPr lang="zh-CN" altLang="en-US"/>
              <a:t>                        normal: { // 是图形在默认状态下的样式</a:t>
            </a:r>
            <a:endParaRPr lang="zh-CN" altLang="en-US"/>
          </a:p>
          <a:p>
            <a:r>
              <a:rPr lang="zh-CN" altLang="en-US"/>
              <a:t>                            label: {</a:t>
            </a:r>
            <a:endParaRPr lang="zh-CN" altLang="en-US"/>
          </a:p>
          <a:p>
            <a:r>
              <a:rPr lang="zh-CN" altLang="en-US"/>
              <a:t>                                show: true, // 是否显示标签</a:t>
            </a:r>
            <a:endParaRPr lang="zh-CN" altLang="en-US"/>
          </a:p>
          <a:p>
            <a:r>
              <a:rPr lang="zh-CN" altLang="en-US"/>
              <a:t>                                textStyle: {</a:t>
            </a:r>
            <a:endParaRPr lang="zh-CN" altLang="en-US"/>
          </a:p>
          <a:p>
            <a:r>
              <a:rPr lang="zh-CN" altLang="en-US"/>
              <a:t>                                    color: 'transparent'</a:t>
            </a:r>
            <a:endParaRPr lang="zh-CN" altLang="en-US"/>
          </a:p>
          <a:p>
            <a:r>
              <a:rPr lang="zh-CN" altLang="en-US"/>
              <a:t>                                },</a:t>
            </a:r>
            <a:endParaRPr lang="zh-CN" altLang="en-US"/>
          </a:p>
          <a:p>
            <a:r>
              <a:rPr lang="zh-CN" altLang="en-US"/>
              <a:t>                            },</a:t>
            </a:r>
            <a:endParaRPr lang="zh-CN" altLang="en-US"/>
          </a:p>
          <a:p>
            <a:r>
              <a:rPr lang="zh-CN" altLang="en-US"/>
              <a:t>                            borderWidth: 1,</a:t>
            </a:r>
            <a:endParaRPr lang="zh-CN" altLang="en-US"/>
          </a:p>
          <a:p>
            <a:r>
              <a:rPr lang="zh-CN" altLang="en-US"/>
              <a:t>                            borderColor: '#3c64ff',</a:t>
            </a:r>
            <a:endParaRPr lang="zh-CN" altLang="en-US"/>
          </a:p>
          <a:p>
            <a:r>
              <a:rPr lang="zh-CN" altLang="en-US"/>
              <a:t>                            areaColor: '#2298ff'</a:t>
            </a:r>
            <a:endParaRPr lang="zh-CN" altLang="en-US"/>
          </a:p>
          <a:p>
            <a:r>
              <a:rPr lang="zh-CN" altLang="en-US"/>
              <a:t>                        },</a:t>
            </a:r>
            <a:endParaRPr lang="zh-CN" altLang="en-US"/>
          </a:p>
          <a:p>
            <a:r>
              <a:rPr lang="zh-CN" altLang="en-US"/>
              <a:t>                        emphasis: {</a:t>
            </a:r>
            <a:endParaRPr lang="zh-CN" altLang="en-US"/>
          </a:p>
          <a:p>
            <a:r>
              <a:rPr lang="zh-CN" altLang="en-US"/>
              <a:t>                            areaColor: "red",</a:t>
            </a:r>
            <a:endParaRPr lang="zh-CN" altLang="en-US"/>
          </a:p>
          <a:p>
            <a:r>
              <a:rPr lang="zh-CN" altLang="en-US"/>
              <a:t>                            shadowOffsetX: 0,</a:t>
            </a:r>
            <a:endParaRPr lang="zh-CN" altLang="en-US"/>
          </a:p>
          <a:p>
            <a:r>
              <a:rPr lang="zh-CN" altLang="en-US"/>
              <a:t>                            shadowOffsetY: 0,</a:t>
            </a:r>
            <a:endParaRPr lang="zh-CN" altLang="en-US"/>
          </a:p>
          <a:p>
            <a:r>
              <a:rPr lang="zh-CN" altLang="en-US"/>
              <a:t>                            borderWidth: 0</a:t>
            </a:r>
            <a:endParaRPr lang="zh-CN" altLang="en-US"/>
          </a:p>
          <a:p>
            <a:r>
              <a:rPr lang="zh-CN" altLang="en-US"/>
              <a:t>                        }</a:t>
            </a:r>
            <a:endParaRPr lang="zh-CN" altLang="en-US"/>
          </a:p>
          <a:p>
            <a:r>
              <a:rPr lang="zh-CN" altLang="en-US"/>
              <a:t>                    },</a:t>
            </a:r>
            <a:endParaRPr lang="zh-CN" altLang="en-US"/>
          </a:p>
          <a:p>
            <a:r>
              <a:rPr lang="zh-CN" altLang="en-US"/>
              <a:t>                    showLegendSymbol: false,</a:t>
            </a:r>
            <a:endParaRPr lang="zh-CN" altLang="en-US"/>
          </a:p>
          <a:p>
            <a:r>
              <a:rPr lang="zh-CN" altLang="en-US"/>
              <a:t>                    data: data</a:t>
            </a:r>
            <a:endParaRPr lang="zh-CN" altLang="en-US"/>
          </a:p>
          <a:p>
            <a:r>
              <a:rPr lang="zh-CN" altLang="en-US"/>
              <a:t>                },</a:t>
            </a:r>
            <a:endParaRPr lang="zh-CN" altLang="en-US"/>
          </a:p>
          <a:p>
            <a:r>
              <a:rPr lang="zh-CN" altLang="en-US"/>
              <a:t>            ]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    myChart.setOption(option);</a:t>
            </a:r>
            <a:endParaRPr lang="zh-CN" altLang="en-US"/>
          </a:p>
          <a:p>
            <a:r>
              <a:rPr lang="zh-CN" altLang="en-US"/>
              <a:t>        // showTips('江宁区');</a:t>
            </a:r>
            <a:endParaRPr lang="zh-CN" altLang="en-US"/>
          </a:p>
          <a:p>
            <a:r>
              <a:rPr lang="zh-CN" altLang="en-US"/>
              <a:t>    })</a:t>
            </a:r>
            <a:endParaRPr lang="zh-CN" altLang="en-US"/>
          </a:p>
          <a:p>
            <a:r>
              <a:rPr lang="zh-CN" altLang="en-US"/>
              <a:t>    function showTips(name) {</a:t>
            </a:r>
            <a:endParaRPr lang="zh-CN" altLang="en-US"/>
          </a:p>
          <a:p>
            <a:r>
              <a:rPr lang="zh-CN" altLang="en-US"/>
              <a:t>        data.forEach((item, i) =&gt; {</a:t>
            </a:r>
            <a:endParaRPr lang="zh-CN" altLang="en-US"/>
          </a:p>
          <a:p>
            <a:r>
              <a:rPr lang="zh-CN" altLang="en-US"/>
              <a:t>            if (item.name.includes(name)) {</a:t>
            </a:r>
            <a:endParaRPr lang="zh-CN" altLang="en-US"/>
          </a:p>
          <a:p>
            <a:r>
              <a:rPr lang="zh-CN" altLang="en-US"/>
              <a:t>                myChart.dispatchAction({</a:t>
            </a:r>
            <a:endParaRPr lang="zh-CN" altLang="en-US"/>
          </a:p>
          <a:p>
            <a:r>
              <a:rPr lang="zh-CN" altLang="en-US"/>
              <a:t>                    type: 'mapSelect',</a:t>
            </a:r>
            <a:endParaRPr lang="zh-CN" altLang="en-US"/>
          </a:p>
          <a:p>
            <a:r>
              <a:rPr lang="zh-CN" altLang="en-US"/>
              <a:t>                    seriesIndex: 0,</a:t>
            </a:r>
            <a:endParaRPr lang="zh-CN" altLang="en-US"/>
          </a:p>
          <a:p>
            <a:r>
              <a:rPr lang="zh-CN" altLang="en-US"/>
              <a:t>                    dataIndex: i</a:t>
            </a:r>
            <a:endParaRPr lang="zh-CN" altLang="en-US"/>
          </a:p>
          <a:p>
            <a:r>
              <a:rPr lang="zh-CN" altLang="en-US"/>
              <a:t>                });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})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var option = {</a:t>
            </a:r>
            <a:endParaRPr lang="zh-CN" altLang="en-US"/>
          </a:p>
          <a:p>
            <a:r>
              <a:rPr lang="zh-CN" altLang="en-US"/>
              <a:t>            legend:{},</a:t>
            </a:r>
            <a:endParaRPr lang="zh-CN" altLang="en-US"/>
          </a:p>
          <a:p>
            <a:r>
              <a:rPr lang="zh-CN" altLang="en-US"/>
              <a:t>            xAxis: {</a:t>
            </a:r>
            <a:endParaRPr lang="zh-CN" altLang="en-US"/>
          </a:p>
          <a:p>
            <a:r>
              <a:rPr lang="zh-CN" altLang="en-US"/>
              <a:t>                type: 'category',</a:t>
            </a:r>
            <a:endParaRPr lang="zh-CN" altLang="en-US"/>
          </a:p>
          <a:p>
            <a:r>
              <a:rPr lang="zh-CN" altLang="en-US"/>
              <a:t>                data:['衣服','毛衣','衬衫','羽绒服']</a:t>
            </a:r>
            <a:endParaRPr lang="zh-CN" altLang="en-US"/>
          </a:p>
          <a:p>
            <a:r>
              <a:rPr lang="zh-CN" altLang="en-US"/>
              <a:t>            },</a:t>
            </a:r>
            <a:endParaRPr lang="zh-CN" altLang="en-US"/>
          </a:p>
          <a:p>
            <a:r>
              <a:rPr lang="zh-CN" altLang="en-US"/>
              <a:t>            yAxis: {},</a:t>
            </a:r>
            <a:endParaRPr lang="zh-CN" altLang="en-US"/>
          </a:p>
          <a:p>
            <a:r>
              <a:rPr lang="zh-CN" altLang="en-US"/>
              <a:t>            visualMap: [{</a:t>
            </a:r>
            <a:endParaRPr lang="zh-CN" altLang="en-US"/>
          </a:p>
          <a:p>
            <a:r>
              <a:rPr lang="zh-CN" altLang="en-US"/>
              <a:t>                type:'piecewise',</a:t>
            </a:r>
            <a:endParaRPr lang="zh-CN" altLang="en-US"/>
          </a:p>
          <a:p>
            <a:r>
              <a:rPr lang="zh-CN" altLang="en-US"/>
              <a:t>                left: 'right',</a:t>
            </a:r>
            <a:endParaRPr lang="zh-CN" altLang="en-US"/>
          </a:p>
          <a:p>
            <a:r>
              <a:rPr lang="zh-CN" altLang="en-US"/>
              <a:t>                top: '10%',</a:t>
            </a:r>
            <a:endParaRPr lang="zh-CN" altLang="en-US"/>
          </a:p>
          <a:p>
            <a:r>
              <a:rPr lang="zh-CN" altLang="en-US"/>
              <a:t>                min: 0,</a:t>
            </a:r>
            <a:endParaRPr lang="zh-CN" altLang="en-US"/>
          </a:p>
          <a:p>
            <a:r>
              <a:rPr lang="zh-CN" altLang="en-US"/>
              <a:t>                max: 100,</a:t>
            </a:r>
            <a:endParaRPr lang="zh-CN" altLang="en-US"/>
          </a:p>
          <a:p>
            <a:r>
              <a:rPr lang="zh-CN" altLang="en-US"/>
              <a:t>                calculable: true,</a:t>
            </a:r>
            <a:endParaRPr lang="zh-CN" altLang="en-US"/>
          </a:p>
          <a:p>
            <a:r>
              <a:rPr lang="zh-CN" altLang="en-US"/>
              <a:t>                inRange: {</a:t>
            </a:r>
            <a:endParaRPr lang="zh-CN" altLang="en-US"/>
          </a:p>
          <a:p>
            <a:r>
              <a:rPr lang="zh-CN" altLang="en-US"/>
              <a:t>                    symbolSize: [10, 70]</a:t>
            </a:r>
            <a:endParaRPr lang="zh-CN" altLang="en-US"/>
          </a:p>
          <a:p>
            <a:r>
              <a:rPr lang="zh-CN" altLang="en-US"/>
              <a:t>                },</a:t>
            </a:r>
            <a:endParaRPr lang="zh-CN" altLang="en-US"/>
          </a:p>
          <a:p>
            <a:r>
              <a:rPr lang="zh-CN" altLang="en-US"/>
              <a:t>                outOfRange: {</a:t>
            </a:r>
            <a:endParaRPr lang="zh-CN" altLang="en-US"/>
          </a:p>
          <a:p>
            <a:r>
              <a:rPr lang="zh-CN" altLang="en-US"/>
              <a:t>                    symbolSize: [10, 70],</a:t>
            </a:r>
            <a:endParaRPr lang="zh-CN" altLang="en-US"/>
          </a:p>
          <a:p>
            <a:r>
              <a:rPr lang="zh-CN" altLang="en-US"/>
              <a:t>                    color: ['rgba(255,255,255,0.4)']</a:t>
            </a:r>
            <a:endParaRPr lang="zh-CN" altLang="en-US"/>
          </a:p>
          <a:p>
            <a:r>
              <a:rPr lang="zh-CN" altLang="en-US"/>
              <a:t>                },</a:t>
            </a:r>
            <a:endParaRPr lang="zh-CN" altLang="en-US"/>
          </a:p>
          <a:p>
            <a:r>
              <a:rPr lang="zh-CN" altLang="en-US"/>
              <a:t>                controller: {</a:t>
            </a:r>
            <a:endParaRPr lang="zh-CN" altLang="en-US"/>
          </a:p>
          <a:p>
            <a:r>
              <a:rPr lang="zh-CN" altLang="en-US"/>
              <a:t>                    inRange: {</a:t>
            </a:r>
            <a:endParaRPr lang="zh-CN" altLang="en-US"/>
          </a:p>
          <a:p>
            <a:r>
              <a:rPr lang="zh-CN" altLang="en-US"/>
              <a:t>                        color: ['#c23531']</a:t>
            </a:r>
            <a:endParaRPr lang="zh-CN" altLang="en-US"/>
          </a:p>
          <a:p>
            <a:r>
              <a:rPr lang="zh-CN" altLang="en-US"/>
              <a:t>                    },</a:t>
            </a:r>
            <a:endParaRPr lang="zh-CN" altLang="en-US"/>
          </a:p>
          <a:p>
            <a:r>
              <a:rPr lang="zh-CN" altLang="en-US"/>
              <a:t>                    outOfRange: {</a:t>
            </a:r>
            <a:endParaRPr lang="zh-CN" altLang="en-US"/>
          </a:p>
          <a:p>
            <a:r>
              <a:rPr lang="zh-CN" altLang="en-US"/>
              <a:t>                        color: ['#999']</a:t>
            </a:r>
            <a:endParaRPr lang="zh-CN" altLang="en-US"/>
          </a:p>
          <a:p>
            <a:r>
              <a:rPr lang="zh-CN" altLang="en-US"/>
              <a:t>                    }</a:t>
            </a:r>
            <a:endParaRPr lang="zh-CN" altLang="en-US"/>
          </a:p>
          <a:p>
            <a:r>
              <a:rPr lang="zh-CN" altLang="en-US"/>
              <a:t>                }</a:t>
            </a:r>
            <a:endParaRPr lang="zh-CN" altLang="en-US"/>
          </a:p>
          <a:p>
            <a:r>
              <a:rPr lang="zh-CN" altLang="en-US"/>
              <a:t>            }],</a:t>
            </a:r>
            <a:endParaRPr lang="zh-CN" altLang="en-US"/>
          </a:p>
          <a:p>
            <a:r>
              <a:rPr lang="zh-CN" altLang="en-US"/>
              <a:t>            series: [</a:t>
            </a:r>
            <a:endParaRPr lang="zh-CN" altLang="en-US"/>
          </a:p>
          <a:p>
            <a:r>
              <a:rPr lang="zh-CN" altLang="en-US"/>
              <a:t>                {</a:t>
            </a:r>
            <a:endParaRPr lang="zh-CN" altLang="en-US"/>
          </a:p>
          <a:p>
            <a:r>
              <a:rPr lang="zh-CN" altLang="en-US"/>
              <a:t>                    type: 'bar',</a:t>
            </a:r>
            <a:endParaRPr lang="zh-CN" altLang="en-US"/>
          </a:p>
          <a:p>
            <a:r>
              <a:rPr lang="zh-CN" altLang="en-US"/>
              <a:t>                    name: '2016',</a:t>
            </a:r>
            <a:endParaRPr lang="zh-CN" altLang="en-US"/>
          </a:p>
          <a:p>
            <a:r>
              <a:rPr lang="zh-CN" altLang="en-US"/>
              <a:t>                    data:[ 40.3, 85.8, 93.7,73.8],</a:t>
            </a:r>
            <a:endParaRPr lang="zh-CN" altLang="en-US"/>
          </a:p>
          <a:p>
            <a:r>
              <a:rPr lang="zh-CN" altLang="en-US"/>
              <a:t>                }</a:t>
            </a:r>
            <a:endParaRPr lang="zh-CN" altLang="en-US"/>
          </a:p>
          <a:p>
            <a:r>
              <a:rPr lang="zh-CN" altLang="en-US"/>
              <a:t>                ,</a:t>
            </a:r>
            <a:endParaRPr lang="zh-CN" altLang="en-US"/>
          </a:p>
          <a:p>
            <a:r>
              <a:rPr lang="zh-CN" altLang="en-US"/>
              <a:t>                {</a:t>
            </a:r>
            <a:endParaRPr lang="zh-CN" altLang="en-US"/>
          </a:p>
          <a:p>
            <a:r>
              <a:rPr lang="zh-CN" altLang="en-US"/>
              <a:t>                    type: 'bar',</a:t>
            </a:r>
            <a:endParaRPr lang="zh-CN" altLang="en-US"/>
          </a:p>
          <a:p>
            <a:r>
              <a:rPr lang="zh-CN" altLang="en-US"/>
              <a:t>                    name: '2017',</a:t>
            </a:r>
            <a:endParaRPr lang="zh-CN" altLang="en-US"/>
          </a:p>
          <a:p>
            <a:r>
              <a:rPr lang="zh-CN" altLang="en-US"/>
              <a:t>                    data:[ 83.3, 73.8, 55.7, 65.8]</a:t>
            </a:r>
            <a:endParaRPr lang="zh-CN" altLang="en-US"/>
          </a:p>
          <a:p>
            <a:r>
              <a:rPr lang="zh-CN" altLang="en-US"/>
              <a:t>                },</a:t>
            </a:r>
            <a:endParaRPr lang="zh-CN" altLang="en-US"/>
          </a:p>
          <a:p>
            <a:r>
              <a:rPr lang="zh-CN" altLang="en-US"/>
              <a:t>                {</a:t>
            </a:r>
            <a:endParaRPr lang="zh-CN" altLang="en-US"/>
          </a:p>
          <a:p>
            <a:r>
              <a:rPr lang="zh-CN" altLang="en-US"/>
              <a:t>                    type: 'bar',</a:t>
            </a:r>
            <a:endParaRPr lang="zh-CN" altLang="en-US"/>
          </a:p>
          <a:p>
            <a:r>
              <a:rPr lang="zh-CN" altLang="en-US"/>
              <a:t>                    name: '2018',</a:t>
            </a:r>
            <a:endParaRPr lang="zh-CN" altLang="en-US"/>
          </a:p>
          <a:p>
            <a:r>
              <a:rPr lang="zh-CN" altLang="en-US"/>
              <a:t>                    data:[ 86.3, 65.8, 82.7, 55.7]</a:t>
            </a:r>
            <a:endParaRPr lang="zh-CN" altLang="en-US"/>
          </a:p>
          <a:p>
            <a:r>
              <a:rPr lang="zh-CN" altLang="en-US"/>
              <a:t>                }</a:t>
            </a:r>
            <a:endParaRPr lang="zh-CN" altLang="en-US"/>
          </a:p>
          <a:p>
            <a:r>
              <a:rPr lang="zh-CN" altLang="en-US"/>
              <a:t>            ]</a:t>
            </a:r>
            <a:endParaRPr lang="zh-CN" altLang="en-US"/>
          </a:p>
          <a:p>
            <a:r>
              <a:rPr lang="zh-CN" altLang="en-US"/>
              <a:t>        };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2CFE39-E4F3-4BD9-A16E-9B3A0A705C4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xAxis: { type: 'category', data:["第一季度","第二季度","第三季度"] },</a:t>
            </a:r>
            <a:endParaRPr lang="zh-CN" altLang="en-US"/>
          </a:p>
          <a:p>
            <a:r>
              <a:rPr lang="zh-CN" altLang="en-US"/>
              <a:t>            yAxis: {},</a:t>
            </a:r>
            <a:endParaRPr lang="zh-CN" altLang="en-US"/>
          </a:p>
          <a:p>
            <a:r>
              <a:rPr lang="zh-CN" altLang="en-US"/>
              <a:t>            series: [</a:t>
            </a:r>
            <a:endParaRPr lang="zh-CN" altLang="en-US"/>
          </a:p>
          <a:p>
            <a:r>
              <a:rPr lang="zh-CN" altLang="en-US"/>
              <a:t>                { type: 'bar', name:"2020", data: [43.3, 85.8, 93.7] },</a:t>
            </a:r>
            <a:endParaRPr lang="zh-CN" altLang="en-US"/>
          </a:p>
          <a:p>
            <a:r>
              <a:rPr lang="zh-CN" altLang="en-US"/>
              <a:t>                { type: 'bar', name:"2021", data: [83.1, 73.4, 55.1] },</a:t>
            </a:r>
            <a:endParaRPr lang="zh-CN" altLang="en-US"/>
          </a:p>
          <a:p>
            <a:r>
              <a:rPr lang="zh-CN" altLang="en-US"/>
              <a:t>                { type: 'bar', name:"2022", data: [86.4, 65.2, 82.5] },</a:t>
            </a:r>
            <a:endParaRPr lang="zh-CN" altLang="en-US"/>
          </a:p>
          <a:p>
            <a:r>
              <a:rPr lang="zh-CN" altLang="en-US"/>
              <a:t>                { type: 'bar', name:"2023", data: [72.4, 53.9, 39.1] }</a:t>
            </a:r>
            <a:endParaRPr lang="zh-CN" altLang="en-US"/>
          </a:p>
          <a:p>
            <a:r>
              <a:rPr lang="zh-CN" altLang="en-US"/>
              <a:t>            ]</a:t>
            </a:r>
            <a:endParaRPr lang="zh-CN" altLang="en-US"/>
          </a:p>
          <a:p>
            <a:r>
              <a:rPr lang="zh-CN" altLang="en-US"/>
              <a:t>第二种：</a:t>
            </a:r>
            <a:endParaRPr lang="zh-CN" altLang="en-US"/>
          </a:p>
          <a:p>
            <a:r>
              <a:rPr lang="zh-CN" altLang="en-US"/>
              <a:t>dataset: {</a:t>
            </a:r>
            <a:endParaRPr lang="zh-CN" altLang="en-US"/>
          </a:p>
          <a:p>
            <a:r>
              <a:rPr lang="zh-CN" altLang="en-US"/>
              <a:t>                source: [</a:t>
            </a:r>
            <a:endParaRPr lang="zh-CN" altLang="en-US"/>
          </a:p>
          <a:p>
            <a:r>
              <a:rPr lang="zh-CN" altLang="en-US"/>
              <a:t>                ['product', '2015', '2016', '2017'],</a:t>
            </a:r>
            <a:endParaRPr lang="zh-CN" altLang="en-US"/>
          </a:p>
          <a:p>
            <a:r>
              <a:rPr lang="zh-CN" altLang="en-US"/>
              <a:t>                ['第一季度', 43.3, 85.8, 93.7],</a:t>
            </a:r>
            <a:endParaRPr lang="zh-CN" altLang="en-US"/>
          </a:p>
          <a:p>
            <a:r>
              <a:rPr lang="zh-CN" altLang="en-US"/>
              <a:t>                ['第二季度', 83.1, 73.4, 55.1],</a:t>
            </a:r>
            <a:endParaRPr lang="zh-CN" altLang="en-US"/>
          </a:p>
          <a:p>
            <a:r>
              <a:rPr lang="zh-CN" altLang="en-US"/>
              <a:t>                ['第三季度', 86.4, 65.2, 82.5]</a:t>
            </a:r>
            <a:endParaRPr lang="zh-CN" altLang="en-US"/>
          </a:p>
          <a:p>
            <a:r>
              <a:rPr lang="zh-CN" altLang="en-US"/>
              <a:t>                ]</a:t>
            </a:r>
            <a:endParaRPr lang="zh-CN" altLang="en-US"/>
          </a:p>
          <a:p>
            <a:r>
              <a:rPr lang="zh-CN" altLang="en-US"/>
              <a:t>            },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第三种</a:t>
            </a:r>
            <a:endParaRPr lang="zh-CN" altLang="en-US"/>
          </a:p>
          <a:p>
            <a:r>
              <a:rPr lang="zh-CN" altLang="en-US"/>
              <a:t>dataset: {</a:t>
            </a:r>
            <a:endParaRPr lang="zh-CN" altLang="en-US"/>
          </a:p>
          <a:p>
            <a:r>
              <a:rPr lang="zh-CN" altLang="en-US"/>
              <a:t>                dimensions: ['product', '2015', '2016', '2017'],</a:t>
            </a:r>
            <a:endParaRPr lang="zh-CN" altLang="en-US"/>
          </a:p>
          <a:p>
            <a:r>
              <a:rPr lang="zh-CN" altLang="en-US"/>
              <a:t>                source: [</a:t>
            </a:r>
            <a:endParaRPr lang="zh-CN" altLang="en-US"/>
          </a:p>
          <a:p>
            <a:r>
              <a:rPr lang="zh-CN" altLang="en-US"/>
              <a:t>                { product: '第一季度', 2015: 43.3, 2016: 85.8, 2017: 93.7 },</a:t>
            </a:r>
            <a:endParaRPr lang="zh-CN" altLang="en-US"/>
          </a:p>
          <a:p>
            <a:r>
              <a:rPr lang="zh-CN" altLang="en-US"/>
              <a:t>                { product: '第二季度', 2015: 83.1, 2016: 73.4, 2017: 55.1 },</a:t>
            </a:r>
            <a:endParaRPr lang="zh-CN" altLang="en-US"/>
          </a:p>
          <a:p>
            <a:r>
              <a:rPr lang="zh-CN" altLang="en-US"/>
              <a:t>                { product: '第三季度', 2015: 86.4, 2016: 65.2, 2017: 82.5 }</a:t>
            </a:r>
            <a:endParaRPr lang="zh-CN" altLang="en-US"/>
          </a:p>
          <a:p>
            <a:r>
              <a:rPr lang="zh-CN" altLang="en-US"/>
              <a:t>                ]</a:t>
            </a:r>
            <a:endParaRPr lang="zh-CN" altLang="en-US"/>
          </a:p>
          <a:p>
            <a:r>
              <a:rPr lang="zh-CN" altLang="en-US"/>
              <a:t>            },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legend:{</a:t>
            </a:r>
            <a:endParaRPr lang="zh-CN" altLang="en-US"/>
          </a:p>
          <a:p>
            <a:r>
              <a:rPr lang="zh-CN" altLang="en-US"/>
              <a:t>                </a:t>
            </a:r>
            <a:endParaRPr lang="zh-CN" altLang="en-US"/>
          </a:p>
          <a:p>
            <a:r>
              <a:rPr lang="zh-CN" altLang="en-US"/>
              <a:t>                // 图标</a:t>
            </a:r>
            <a:endParaRPr lang="zh-CN" altLang="en-US"/>
          </a:p>
          <a:p>
            <a:r>
              <a:rPr lang="zh-CN" altLang="en-US"/>
              <a:t>                // icon:'circle',</a:t>
            </a:r>
            <a:endParaRPr lang="zh-CN" altLang="en-US"/>
          </a:p>
          <a:p>
            <a:r>
              <a:rPr lang="zh-CN" altLang="en-US"/>
              <a:t>                // 单例模式，只显示一个</a:t>
            </a:r>
            <a:endParaRPr lang="zh-CN" altLang="en-US"/>
          </a:p>
          <a:p>
            <a:r>
              <a:rPr lang="zh-CN" altLang="en-US"/>
              <a:t>                // selectedMode:'single',</a:t>
            </a:r>
            <a:endParaRPr lang="zh-CN" altLang="en-US"/>
          </a:p>
          <a:p>
            <a:r>
              <a:rPr lang="zh-CN" altLang="en-US"/>
              <a:t>                // 禁止点击</a:t>
            </a:r>
            <a:endParaRPr lang="zh-CN" altLang="en-US"/>
          </a:p>
          <a:p>
            <a:r>
              <a:rPr lang="zh-CN" altLang="en-US"/>
              <a:t>                selectedMode:false,</a:t>
            </a:r>
            <a:endParaRPr lang="zh-CN" altLang="en-US"/>
          </a:p>
          <a:p>
            <a:r>
              <a:rPr lang="zh-CN" altLang="en-US"/>
              <a:t>                selected: {</a:t>
            </a:r>
            <a:endParaRPr lang="zh-CN" altLang="en-US"/>
          </a:p>
          <a:p>
            <a:r>
              <a:rPr lang="zh-CN" altLang="en-US"/>
              <a:t>                    // 不选中2020</a:t>
            </a:r>
            <a:endParaRPr lang="zh-CN" altLang="en-US"/>
          </a:p>
          <a:p>
            <a:r>
              <a:rPr lang="zh-CN" altLang="en-US"/>
              <a:t>                    '2020': false,</a:t>
            </a:r>
            <a:endParaRPr lang="zh-CN" altLang="en-US"/>
          </a:p>
          <a:p>
            <a:r>
              <a:rPr lang="zh-CN" altLang="en-US"/>
              <a:t>                }</a:t>
            </a:r>
            <a:endParaRPr lang="zh-CN" altLang="en-US"/>
          </a:p>
          <a:p>
            <a:r>
              <a:rPr lang="zh-CN" altLang="en-US"/>
              <a:t>            },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var option = {</a:t>
            </a:r>
            <a:endParaRPr lang="zh-CN" altLang="en-US"/>
          </a:p>
          <a:p>
            <a:r>
              <a:rPr lang="zh-CN" altLang="en-US"/>
              <a:t>            legend:{},</a:t>
            </a:r>
            <a:endParaRPr lang="zh-CN" altLang="en-US"/>
          </a:p>
          <a:p>
            <a:r>
              <a:rPr lang="zh-CN" altLang="en-US"/>
              <a:t>            xAxis: {</a:t>
            </a:r>
            <a:endParaRPr lang="zh-CN" altLang="en-US"/>
          </a:p>
          <a:p>
            <a:r>
              <a:rPr lang="zh-CN" altLang="en-US"/>
              <a:t>                type: 'category',</a:t>
            </a:r>
            <a:endParaRPr lang="zh-CN" altLang="en-US"/>
          </a:p>
          <a:p>
            <a:r>
              <a:rPr lang="zh-CN" altLang="en-US"/>
              <a:t>                data:['衣服','毛衣','衬衫','羽绒服']</a:t>
            </a:r>
            <a:endParaRPr lang="zh-CN" altLang="en-US"/>
          </a:p>
          <a:p>
            <a:r>
              <a:rPr lang="zh-CN" altLang="en-US"/>
              <a:t>            },</a:t>
            </a:r>
            <a:endParaRPr lang="zh-CN" altLang="en-US"/>
          </a:p>
          <a:p>
            <a:r>
              <a:rPr lang="zh-CN" altLang="en-US"/>
              <a:t>            yAxis: {},</a:t>
            </a:r>
            <a:endParaRPr lang="zh-CN" altLang="en-US"/>
          </a:p>
          <a:p>
            <a:r>
              <a:rPr lang="zh-CN" altLang="en-US"/>
              <a:t>            dataZoom:{</a:t>
            </a:r>
            <a:endParaRPr lang="zh-CN" altLang="en-US"/>
          </a:p>
          <a:p>
            <a:r>
              <a:rPr lang="zh-CN" altLang="en-US"/>
              <a:t>                show: true,</a:t>
            </a:r>
            <a:endParaRPr lang="zh-CN" altLang="en-US"/>
          </a:p>
          <a:p>
            <a:r>
              <a:rPr lang="zh-CN" altLang="en-US"/>
              <a:t>                realtime: true,</a:t>
            </a:r>
            <a:endParaRPr lang="zh-CN" altLang="en-US"/>
          </a:p>
          <a:p>
            <a:r>
              <a:rPr lang="zh-CN" altLang="en-US"/>
              <a:t>                start: 10,</a:t>
            </a:r>
            <a:endParaRPr lang="zh-CN" altLang="en-US"/>
          </a:p>
          <a:p>
            <a:r>
              <a:rPr lang="zh-CN" altLang="en-US"/>
              <a:t>                end: 90,</a:t>
            </a:r>
            <a:endParaRPr lang="zh-CN" altLang="en-US"/>
          </a:p>
          <a:p>
            <a:r>
              <a:rPr lang="zh-CN" altLang="en-US"/>
              <a:t>            },</a:t>
            </a:r>
            <a:endParaRPr lang="zh-CN" altLang="en-US"/>
          </a:p>
          <a:p>
            <a:r>
              <a:rPr lang="zh-CN" altLang="en-US"/>
              <a:t>            series: [</a:t>
            </a:r>
            <a:endParaRPr lang="zh-CN" altLang="en-US"/>
          </a:p>
          <a:p>
            <a:r>
              <a:rPr lang="zh-CN" altLang="en-US"/>
              <a:t>                {</a:t>
            </a:r>
            <a:endParaRPr lang="zh-CN" altLang="en-US"/>
          </a:p>
          <a:p>
            <a:r>
              <a:rPr lang="zh-CN" altLang="en-US"/>
              <a:t>                    type: 'bar',</a:t>
            </a:r>
            <a:endParaRPr lang="zh-CN" altLang="en-US"/>
          </a:p>
          <a:p>
            <a:r>
              <a:rPr lang="zh-CN" altLang="en-US"/>
              <a:t>                    name: '2016',</a:t>
            </a:r>
            <a:endParaRPr lang="zh-CN" altLang="en-US"/>
          </a:p>
          <a:p>
            <a:r>
              <a:rPr lang="zh-CN" altLang="en-US"/>
              <a:t>                    data:[ 43.3, 85.8, 93.7,73.8]</a:t>
            </a:r>
            <a:endParaRPr lang="zh-CN" altLang="en-US"/>
          </a:p>
          <a:p>
            <a:r>
              <a:rPr lang="zh-CN" altLang="en-US"/>
              <a:t>                },</a:t>
            </a:r>
            <a:endParaRPr lang="zh-CN" altLang="en-US"/>
          </a:p>
          <a:p>
            <a:r>
              <a:rPr lang="zh-CN" altLang="en-US"/>
              <a:t>                {</a:t>
            </a:r>
            <a:endParaRPr lang="zh-CN" altLang="en-US"/>
          </a:p>
          <a:p>
            <a:r>
              <a:rPr lang="zh-CN" altLang="en-US"/>
              <a:t>                    type: 'bar',</a:t>
            </a:r>
            <a:endParaRPr lang="zh-CN" altLang="en-US"/>
          </a:p>
          <a:p>
            <a:r>
              <a:rPr lang="zh-CN" altLang="en-US"/>
              <a:t>                    name: '2017',</a:t>
            </a:r>
            <a:endParaRPr lang="zh-CN" altLang="en-US"/>
          </a:p>
          <a:p>
            <a:r>
              <a:rPr lang="zh-CN" altLang="en-US"/>
              <a:t>                    data:[ 83.3, 73.8, 55.7, 65.8]</a:t>
            </a:r>
            <a:endParaRPr lang="zh-CN" altLang="en-US"/>
          </a:p>
          <a:p>
            <a:r>
              <a:rPr lang="zh-CN" altLang="en-US"/>
              <a:t>                },</a:t>
            </a:r>
            <a:endParaRPr lang="zh-CN" altLang="en-US"/>
          </a:p>
          <a:p>
            <a:r>
              <a:rPr lang="zh-CN" altLang="en-US"/>
              <a:t>                {</a:t>
            </a:r>
            <a:endParaRPr lang="zh-CN" altLang="en-US"/>
          </a:p>
          <a:p>
            <a:r>
              <a:rPr lang="zh-CN" altLang="en-US"/>
              <a:t>                    type: 'bar',</a:t>
            </a:r>
            <a:endParaRPr lang="zh-CN" altLang="en-US"/>
          </a:p>
          <a:p>
            <a:r>
              <a:rPr lang="zh-CN" altLang="en-US"/>
              <a:t>                    name: '2018',</a:t>
            </a:r>
            <a:endParaRPr lang="zh-CN" altLang="en-US"/>
          </a:p>
          <a:p>
            <a:r>
              <a:rPr lang="zh-CN" altLang="en-US"/>
              <a:t>                    data:[ 86.3, 65.8, 82.7, 55.7]</a:t>
            </a:r>
            <a:endParaRPr lang="zh-CN" altLang="en-US"/>
          </a:p>
          <a:p>
            <a:r>
              <a:rPr lang="zh-CN" altLang="en-US"/>
              <a:t>                },</a:t>
            </a:r>
            <a:endParaRPr lang="zh-CN" altLang="en-US"/>
          </a:p>
          <a:p>
            <a:r>
              <a:rPr lang="zh-CN" altLang="en-US"/>
              <a:t>                </a:t>
            </a:r>
            <a:endParaRPr lang="zh-CN" altLang="en-US"/>
          </a:p>
          <a:p>
            <a:r>
              <a:rPr lang="zh-CN" altLang="en-US"/>
              <a:t>            ]</a:t>
            </a:r>
            <a:endParaRPr lang="zh-CN" altLang="en-US"/>
          </a:p>
          <a:p>
            <a:r>
              <a:rPr lang="zh-CN" altLang="en-US"/>
              <a:t>        };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添加标题，可以看到标题与图形距离太近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options = {</a:t>
            </a:r>
            <a:endParaRPr lang="zh-CN" altLang="en-US"/>
          </a:p>
          <a:p>
            <a:r>
              <a:rPr lang="zh-CN" altLang="en-US"/>
              <a:t>            title: [</a:t>
            </a:r>
            <a:endParaRPr lang="zh-CN" altLang="en-US"/>
          </a:p>
          <a:p>
            <a:r>
              <a:rPr lang="zh-CN" altLang="en-US"/>
              <a:t>                {</a:t>
            </a:r>
            <a:endParaRPr lang="zh-CN" altLang="en-US"/>
          </a:p>
          <a:p>
            <a:r>
              <a:rPr lang="zh-CN" altLang="en-US"/>
              <a:t>                text: '销售完成指标'</a:t>
            </a:r>
            <a:endParaRPr lang="zh-CN" altLang="en-US"/>
          </a:p>
          <a:p>
            <a:r>
              <a:rPr lang="zh-CN" altLang="en-US"/>
              <a:t>                }</a:t>
            </a:r>
            <a:endParaRPr lang="zh-CN" altLang="en-US"/>
          </a:p>
          <a:p>
            <a:r>
              <a:rPr lang="zh-CN" altLang="en-US"/>
              <a:t>            ],</a:t>
            </a:r>
            <a:endParaRPr lang="zh-CN" altLang="en-US"/>
          </a:p>
          <a:p>
            <a:r>
              <a:rPr lang="zh-CN" altLang="en-US"/>
              <a:t>            polar: {</a:t>
            </a:r>
            <a:endParaRPr lang="zh-CN" altLang="en-US"/>
          </a:p>
          <a:p>
            <a:r>
              <a:rPr lang="zh-CN" altLang="en-US"/>
              <a:t>                radius: [30, '80%']</a:t>
            </a:r>
            <a:endParaRPr lang="zh-CN" altLang="en-US"/>
          </a:p>
          <a:p>
            <a:r>
              <a:rPr lang="zh-CN" altLang="en-US"/>
              <a:t>            },</a:t>
            </a:r>
            <a:endParaRPr lang="zh-CN" altLang="en-US"/>
          </a:p>
          <a:p>
            <a:r>
              <a:rPr lang="zh-CN" altLang="en-US"/>
              <a:t>            angleAxis: {</a:t>
            </a:r>
            <a:endParaRPr lang="zh-CN" altLang="en-US"/>
          </a:p>
          <a:p>
            <a:r>
              <a:rPr lang="zh-CN" altLang="en-US"/>
              <a:t>                max: 4</a:t>
            </a:r>
            <a:endParaRPr lang="zh-CN" altLang="en-US"/>
          </a:p>
          <a:p>
            <a:r>
              <a:rPr lang="zh-CN" altLang="en-US"/>
              <a:t>            },</a:t>
            </a:r>
            <a:endParaRPr lang="zh-CN" altLang="en-US"/>
          </a:p>
          <a:p>
            <a:r>
              <a:rPr lang="zh-CN" altLang="en-US"/>
              <a:t>            radiusAxis: {</a:t>
            </a:r>
            <a:endParaRPr lang="zh-CN" altLang="en-US"/>
          </a:p>
          <a:p>
            <a:r>
              <a:rPr lang="zh-CN" altLang="en-US"/>
              <a:t>                type: 'category',</a:t>
            </a:r>
            <a:endParaRPr lang="zh-CN" altLang="en-US"/>
          </a:p>
          <a:p>
            <a:r>
              <a:rPr lang="zh-CN" altLang="en-US"/>
              <a:t>                data: ['张三', '李四', '王五', '赵六']</a:t>
            </a:r>
            <a:endParaRPr lang="zh-CN" altLang="en-US"/>
          </a:p>
          <a:p>
            <a:r>
              <a:rPr lang="zh-CN" altLang="en-US"/>
              <a:t>            },</a:t>
            </a:r>
            <a:endParaRPr lang="zh-CN" altLang="en-US"/>
          </a:p>
          <a:p>
            <a:r>
              <a:rPr lang="zh-CN" altLang="en-US"/>
              <a:t>            series: {</a:t>
            </a:r>
            <a:endParaRPr lang="zh-CN" altLang="en-US"/>
          </a:p>
          <a:p>
            <a:r>
              <a:rPr lang="zh-CN" altLang="en-US"/>
              <a:t>                type: 'bar',</a:t>
            </a:r>
            <a:endParaRPr lang="zh-CN" altLang="en-US"/>
          </a:p>
          <a:p>
            <a:r>
              <a:rPr lang="zh-CN" altLang="en-US"/>
              <a:t>                data: [2, 1.2, 2.4, 3.6],</a:t>
            </a:r>
            <a:endParaRPr lang="zh-CN" altLang="en-US"/>
          </a:p>
          <a:p>
            <a:r>
              <a:rPr lang="zh-CN" altLang="en-US"/>
              <a:t>                coordinateSystem: 'polar'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options = {</a:t>
            </a:r>
            <a:endParaRPr lang="zh-CN" altLang="en-US"/>
          </a:p>
          <a:p>
            <a:r>
              <a:rPr lang="zh-CN" altLang="en-US"/>
              <a:t>        parallelAxis: [</a:t>
            </a:r>
            <a:endParaRPr lang="zh-CN" altLang="en-US"/>
          </a:p>
          <a:p>
            <a:r>
              <a:rPr lang="zh-CN" altLang="en-US"/>
              <a:t>            { dim: 0, name: '价格' },</a:t>
            </a:r>
            <a:endParaRPr lang="zh-CN" altLang="en-US"/>
          </a:p>
          <a:p>
            <a:r>
              <a:rPr lang="zh-CN" altLang="en-US"/>
              <a:t>            { dim: 1, name: '重量' },</a:t>
            </a:r>
            <a:endParaRPr lang="zh-CN" altLang="en-US"/>
          </a:p>
          <a:p>
            <a:r>
              <a:rPr lang="zh-CN" altLang="en-US"/>
              <a:t>            { dim: 2, name: '总计' },</a:t>
            </a:r>
            <a:endParaRPr lang="zh-CN" altLang="en-US"/>
          </a:p>
          <a:p>
            <a:r>
              <a:rPr lang="zh-CN" altLang="en-US"/>
              <a:t>            {</a:t>
            </a:r>
            <a:endParaRPr lang="zh-CN" altLang="en-US"/>
          </a:p>
          <a:p>
            <a:r>
              <a:rPr lang="zh-CN" altLang="en-US"/>
              <a:t>                dim: 3,</a:t>
            </a:r>
            <a:endParaRPr lang="zh-CN" altLang="en-US"/>
          </a:p>
          <a:p>
            <a:r>
              <a:rPr lang="zh-CN" altLang="en-US"/>
              <a:t>                name: '得分',</a:t>
            </a:r>
            <a:endParaRPr lang="zh-CN" altLang="en-US"/>
          </a:p>
          <a:p>
            <a:r>
              <a:rPr lang="zh-CN" altLang="en-US"/>
              <a:t>                type: 'category',</a:t>
            </a:r>
            <a:endParaRPr lang="zh-CN" altLang="en-US"/>
          </a:p>
          <a:p>
            <a:r>
              <a:rPr lang="zh-CN" altLang="en-US"/>
              <a:t>                data: ['优秀', '很好', '好', '差']</a:t>
            </a:r>
            <a:endParaRPr lang="zh-CN" altLang="en-US"/>
          </a:p>
          <a:p>
            <a:r>
              <a:rPr lang="zh-CN" altLang="en-US"/>
              <a:t>            }</a:t>
            </a:r>
            <a:endParaRPr lang="zh-CN" altLang="en-US"/>
          </a:p>
          <a:p>
            <a:r>
              <a:rPr lang="zh-CN" altLang="en-US"/>
              <a:t>        ],</a:t>
            </a:r>
            <a:endParaRPr lang="zh-CN" altLang="en-US"/>
          </a:p>
          <a:p>
            <a:r>
              <a:rPr lang="zh-CN" altLang="en-US"/>
              <a:t>        series: {</a:t>
            </a:r>
            <a:endParaRPr lang="zh-CN" altLang="en-US"/>
          </a:p>
          <a:p>
            <a:r>
              <a:rPr lang="zh-CN" altLang="en-US"/>
              <a:t>            type: 'parallel',</a:t>
            </a:r>
            <a:endParaRPr lang="zh-CN" altLang="en-US"/>
          </a:p>
          <a:p>
            <a:r>
              <a:rPr lang="zh-CN" altLang="en-US"/>
              <a:t>            lineStyle: {</a:t>
            </a:r>
            <a:endParaRPr lang="zh-CN" altLang="en-US"/>
          </a:p>
          <a:p>
            <a:r>
              <a:rPr lang="zh-CN" altLang="en-US"/>
              <a:t>                width: 4</a:t>
            </a:r>
            <a:endParaRPr lang="zh-CN" altLang="en-US"/>
          </a:p>
          <a:p>
            <a:r>
              <a:rPr lang="zh-CN" altLang="en-US"/>
              <a:t>            },</a:t>
            </a:r>
            <a:endParaRPr lang="zh-CN" altLang="en-US"/>
          </a:p>
          <a:p>
            <a:r>
              <a:rPr lang="zh-CN" altLang="en-US"/>
              <a:t>            data: [</a:t>
            </a:r>
            <a:endParaRPr lang="zh-CN" altLang="en-US"/>
          </a:p>
          <a:p>
            <a:r>
              <a:rPr lang="zh-CN" altLang="en-US"/>
              <a:t>                [12.99, 100, 82, '很好'],</a:t>
            </a:r>
            <a:endParaRPr lang="zh-CN" altLang="en-US"/>
          </a:p>
          <a:p>
            <a:r>
              <a:rPr lang="zh-CN" altLang="en-US"/>
              <a:t>                [9.99, 80, 77, '好'],</a:t>
            </a:r>
            <a:endParaRPr lang="zh-CN" altLang="en-US"/>
          </a:p>
          <a:p>
            <a:r>
              <a:rPr lang="zh-CN" altLang="en-US"/>
              <a:t>                [20, 120, 60, '优秀']</a:t>
            </a:r>
            <a:endParaRPr lang="zh-CN" altLang="en-US"/>
          </a:p>
          <a:p>
            <a:r>
              <a:rPr lang="zh-CN" altLang="en-US"/>
              <a:t>            ]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  <a:p>
            <a:r>
              <a:rPr lang="zh-CN" altLang="en-US"/>
              <a:t>    }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 var colorArr1 = ["#33b565", "#20cc98", "#20b9cf", "#2089cf", "#205bcf"];</a:t>
            </a:r>
            <a:endParaRPr lang="zh-CN" altLang="en-US"/>
          </a:p>
          <a:p>
            <a:r>
              <a:rPr lang="zh-CN" altLang="en-US"/>
              <a:t>var options = {</a:t>
            </a:r>
            <a:endParaRPr lang="zh-CN" altLang="en-US"/>
          </a:p>
          <a:p>
            <a:r>
              <a:rPr lang="zh-CN" altLang="en-US"/>
              <a:t>  backgroundColor: "transparent",</a:t>
            </a:r>
            <a:endParaRPr lang="zh-CN" altLang="en-US"/>
          </a:p>
          <a:p>
            <a:r>
              <a:rPr lang="zh-CN" altLang="en-US"/>
              <a:t>  singleAxis: [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type: "category",</a:t>
            </a:r>
            <a:endParaRPr lang="zh-CN" altLang="en-US"/>
          </a:p>
          <a:p>
            <a:r>
              <a:rPr lang="zh-CN" altLang="en-US"/>
              <a:t>      width: 390,</a:t>
            </a:r>
            <a:endParaRPr lang="zh-CN" altLang="en-US"/>
          </a:p>
          <a:p>
            <a:r>
              <a:rPr lang="zh-CN" altLang="en-US"/>
              <a:t>      height: 10,</a:t>
            </a:r>
            <a:endParaRPr lang="zh-CN" altLang="en-US"/>
          </a:p>
          <a:p>
            <a:r>
              <a:rPr lang="zh-CN" altLang="en-US"/>
              <a:t>      left: 165,</a:t>
            </a:r>
            <a:endParaRPr lang="zh-CN" altLang="en-US"/>
          </a:p>
          <a:p>
            <a:r>
              <a:rPr lang="zh-CN" altLang="en-US"/>
              <a:t>      top: 255,</a:t>
            </a:r>
            <a:endParaRPr lang="zh-CN" altLang="en-US"/>
          </a:p>
          <a:p>
            <a:r>
              <a:rPr lang="zh-CN" altLang="en-US"/>
              <a:t>      axisTick: {</a:t>
            </a:r>
            <a:endParaRPr lang="zh-CN" altLang="en-US"/>
          </a:p>
          <a:p>
            <a:r>
              <a:rPr lang="zh-CN" altLang="en-US"/>
              <a:t>        alignWithLabel: true,</a:t>
            </a:r>
            <a:endParaRPr lang="zh-CN" altLang="en-US"/>
          </a:p>
          <a:p>
            <a:r>
              <a:rPr lang="zh-CN" altLang="en-US"/>
              <a:t>      },</a:t>
            </a:r>
            <a:endParaRPr lang="zh-CN" altLang="en-US"/>
          </a:p>
          <a:p>
            <a:r>
              <a:rPr lang="zh-CN" altLang="en-US"/>
              <a:t>      data: [</a:t>
            </a:r>
            <a:endParaRPr lang="zh-CN" altLang="en-US"/>
          </a:p>
          <a:p>
            <a:r>
              <a:rPr lang="zh-CN" altLang="en-US"/>
              <a:t>        {</a:t>
            </a:r>
            <a:endParaRPr lang="zh-CN" altLang="en-US"/>
          </a:p>
          <a:p>
            <a:r>
              <a:rPr lang="zh-CN" altLang="en-US"/>
              <a:t>          value: "20%",</a:t>
            </a:r>
            <a:endParaRPr lang="zh-CN" altLang="en-US"/>
          </a:p>
          <a:p>
            <a:r>
              <a:rPr lang="zh-CN" altLang="en-US"/>
              <a:t>                },</a:t>
            </a:r>
            <a:endParaRPr lang="zh-CN" altLang="en-US"/>
          </a:p>
          <a:p>
            <a:r>
              <a:rPr lang="zh-CN" altLang="en-US"/>
              <a:t>        {</a:t>
            </a:r>
            <a:endParaRPr lang="zh-CN" altLang="en-US"/>
          </a:p>
          <a:p>
            <a:r>
              <a:rPr lang="zh-CN" altLang="en-US"/>
              <a:t>          value: "30%",</a:t>
            </a:r>
            <a:endParaRPr lang="zh-CN" altLang="en-US"/>
          </a:p>
          <a:p>
            <a:r>
              <a:rPr lang="zh-CN" altLang="en-US"/>
              <a:t>                 },</a:t>
            </a:r>
            <a:endParaRPr lang="zh-CN" altLang="en-US"/>
          </a:p>
          <a:p>
            <a:r>
              <a:rPr lang="zh-CN" altLang="en-US"/>
              <a:t>        {</a:t>
            </a:r>
            <a:endParaRPr lang="zh-CN" altLang="en-US"/>
          </a:p>
          <a:p>
            <a:r>
              <a:rPr lang="zh-CN" altLang="en-US"/>
              <a:t>          value: "15%",</a:t>
            </a:r>
            <a:endParaRPr lang="zh-CN" altLang="en-US"/>
          </a:p>
          <a:p>
            <a:r>
              <a:rPr lang="zh-CN" altLang="en-US"/>
              <a:t>                  },</a:t>
            </a:r>
            <a:endParaRPr lang="zh-CN" altLang="en-US"/>
          </a:p>
          <a:p>
            <a:r>
              <a:rPr lang="zh-CN" altLang="en-US"/>
              <a:t>        {</a:t>
            </a:r>
            <a:endParaRPr lang="zh-CN" altLang="en-US"/>
          </a:p>
          <a:p>
            <a:r>
              <a:rPr lang="zh-CN" altLang="en-US"/>
              <a:t>          value: "15%",</a:t>
            </a:r>
            <a:endParaRPr lang="zh-CN" altLang="en-US"/>
          </a:p>
          <a:p>
            <a:r>
              <a:rPr lang="zh-CN" altLang="en-US"/>
              <a:t>                 },</a:t>
            </a:r>
            <a:endParaRPr lang="zh-CN" altLang="en-US"/>
          </a:p>
          <a:p>
            <a:r>
              <a:rPr lang="zh-CN" altLang="en-US"/>
              <a:t>        {</a:t>
            </a:r>
            <a:endParaRPr lang="zh-CN" altLang="en-US"/>
          </a:p>
          <a:p>
            <a:r>
              <a:rPr lang="zh-CN" altLang="en-US"/>
              <a:t>          value: "30%",</a:t>
            </a:r>
            <a:endParaRPr lang="zh-CN" altLang="en-US"/>
          </a:p>
          <a:p>
            <a:r>
              <a:rPr lang="zh-CN" altLang="en-US"/>
              <a:t>                  },</a:t>
            </a:r>
            <a:endParaRPr lang="zh-CN" altLang="en-US"/>
          </a:p>
          <a:p>
            <a:r>
              <a:rPr lang="zh-CN" altLang="en-US"/>
              <a:t>      ],</a:t>
            </a:r>
            <a:endParaRPr lang="zh-CN" altLang="en-US"/>
          </a:p>
          <a:p>
            <a:r>
              <a:rPr lang="zh-CN" altLang="en-US"/>
              <a:t>    },</a:t>
            </a:r>
            <a:endParaRPr lang="zh-CN" altLang="en-US"/>
          </a:p>
          <a:p>
            <a:r>
              <a:rPr lang="zh-CN" altLang="en-US"/>
              <a:t>  ],</a:t>
            </a:r>
            <a:endParaRPr lang="zh-CN" altLang="en-US"/>
          </a:p>
          <a:p>
            <a:r>
              <a:rPr lang="zh-CN" altLang="en-US"/>
              <a:t>  series: [</a:t>
            </a:r>
            <a:endParaRPr lang="zh-CN" altLang="en-US"/>
          </a:p>
          <a:p>
            <a:r>
              <a:rPr lang="zh-CN" altLang="en-US"/>
              <a:t>    {</a:t>
            </a:r>
            <a:endParaRPr lang="zh-CN" altLang="en-US"/>
          </a:p>
          <a:p>
            <a:r>
              <a:rPr lang="zh-CN" altLang="en-US"/>
              <a:t>      singleAxisIndex: 0,</a:t>
            </a:r>
            <a:endParaRPr lang="zh-CN" altLang="en-US"/>
          </a:p>
          <a:p>
            <a:r>
              <a:rPr lang="zh-CN" altLang="en-US"/>
              <a:t>      coordinateSystem: "singleAxis",</a:t>
            </a:r>
            <a:endParaRPr lang="zh-CN" altLang="en-US"/>
          </a:p>
          <a:p>
            <a:r>
              <a:rPr lang="zh-CN" altLang="en-US"/>
              <a:t>      type: "scatter",</a:t>
            </a:r>
            <a:endParaRPr lang="zh-CN" altLang="en-US"/>
          </a:p>
          <a:p>
            <a:r>
              <a:rPr lang="zh-CN" altLang="en-US"/>
              <a:t>      data: [[0], [1], [2], [3], [4]],</a:t>
            </a:r>
            <a:endParaRPr lang="zh-CN" altLang="en-US"/>
          </a:p>
          <a:p>
            <a:r>
              <a:rPr lang="zh-CN" altLang="en-US"/>
              <a:t>    },</a:t>
            </a:r>
            <a:endParaRPr lang="zh-CN" altLang="en-US"/>
          </a:p>
          <a:p>
            <a:r>
              <a:rPr lang="zh-CN" altLang="en-US"/>
              <a:t>  ],</a:t>
            </a:r>
            <a:endParaRPr lang="zh-CN" altLang="en-US"/>
          </a:p>
          <a:p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0C882-A448-4391-8676-F5947BC890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DB73F-1E62-4448-A8B4-8FF89C1E1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GB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C882-A448-4391-8676-F5947BC890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B73F-1E62-4448-A8B4-8FF89C1E1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0C882-A448-4391-8676-F5947BC890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DB73F-1E62-4448-A8B4-8FF89C1E19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0880C882-A448-4391-8676-F5947BC890D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fld id="{019DB73F-1E62-4448-A8B4-8FF89C1E19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+mj-ea"/>
          <a:cs typeface="微软雅黑" panose="020B050302020402020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image" Target="../media/image4.png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3.xml"/><Relationship Id="rId6" Type="http://schemas.openxmlformats.org/officeDocument/2006/relationships/tags" Target="../tags/tag53.xml"/><Relationship Id="rId5" Type="http://schemas.openxmlformats.org/officeDocument/2006/relationships/image" Target="../media/image5.png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tags" Target="../tags/tag62.xml"/><Relationship Id="rId5" Type="http://schemas.openxmlformats.org/officeDocument/2006/relationships/image" Target="../media/image6.png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81.xml"/><Relationship Id="rId4" Type="http://schemas.openxmlformats.org/officeDocument/2006/relationships/image" Target="../media/image8.png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tags" Target="../tags/tag8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4" Type="http://schemas.openxmlformats.org/officeDocument/2006/relationships/notesSlide" Target="../notesSlides/notesSlide2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90.xml"/><Relationship Id="rId4" Type="http://schemas.openxmlformats.org/officeDocument/2006/relationships/image" Target="../media/image9.png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94.xml"/><Relationship Id="rId4" Type="http://schemas.openxmlformats.org/officeDocument/2006/relationships/image" Target="../media/image10.png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98.xml"/><Relationship Id="rId4" Type="http://schemas.openxmlformats.org/officeDocument/2006/relationships/image" Target="../media/image11.png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3.xml"/><Relationship Id="rId5" Type="http://schemas.openxmlformats.org/officeDocument/2006/relationships/tags" Target="../tags/tag102.xml"/><Relationship Id="rId4" Type="http://schemas.openxmlformats.org/officeDocument/2006/relationships/image" Target="../media/image12.png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3.png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.png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.xml"/><Relationship Id="rId6" Type="http://schemas.openxmlformats.org/officeDocument/2006/relationships/tags" Target="../tags/tag35.xml"/><Relationship Id="rId5" Type="http://schemas.openxmlformats.org/officeDocument/2006/relationships/image" Target="../media/image3.png"/><Relationship Id="rId4" Type="http://schemas.openxmlformats.org/officeDocument/2006/relationships/tags" Target="../tags/tag34.xml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/>
          <p:cNvGrpSpPr/>
          <p:nvPr/>
        </p:nvGrpSpPr>
        <p:grpSpPr>
          <a:xfrm>
            <a:off x="4194939" y="2793996"/>
            <a:ext cx="8005258" cy="1966239"/>
            <a:chOff x="16969292" y="1259894"/>
            <a:chExt cx="8005258" cy="1966239"/>
          </a:xfrm>
        </p:grpSpPr>
        <p:sp>
          <p:nvSpPr>
            <p:cNvPr id="10" name="文本框 9"/>
            <p:cNvSpPr txBox="1"/>
            <p:nvPr/>
          </p:nvSpPr>
          <p:spPr>
            <a:xfrm>
              <a:off x="16969292" y="1259894"/>
              <a:ext cx="7439025" cy="132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8000" dirty="0">
                  <a:latin typeface="Arial" panose="020B0604020202020204" pitchFamily="34" charset="0"/>
                  <a:ea typeface="汉仪粗黑 简" panose="00020600040101010101" charset="-122"/>
                  <a:sym typeface="+mn-ea"/>
                </a:rPr>
                <a:t>echarts</a:t>
              </a:r>
              <a:endParaRPr lang="en-US" altLang="zh-CN" sz="8000" dirty="0">
                <a:latin typeface="Arial" panose="020B0604020202020204" pitchFamily="34" charset="0"/>
                <a:ea typeface="汉仪粗黑 简" panose="00020600040101010101" charset="-122"/>
                <a:sym typeface="+mn-ea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8187988" y="2395136"/>
              <a:ext cx="67865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endParaRPr lang="zh-CN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0" y="-2"/>
            <a:ext cx="4823439" cy="3501288"/>
            <a:chOff x="0" y="-2"/>
            <a:chExt cx="4823439" cy="3501288"/>
          </a:xfrm>
        </p:grpSpPr>
        <p:sp>
          <p:nvSpPr>
            <p:cNvPr id="4" name="等腰三角形 3"/>
            <p:cNvSpPr/>
            <p:nvPr/>
          </p:nvSpPr>
          <p:spPr>
            <a:xfrm rot="5400000">
              <a:off x="-95087" y="95085"/>
              <a:ext cx="1378763" cy="118858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>
              <a:off x="-95085" y="802592"/>
              <a:ext cx="1378763" cy="118858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-95087" y="1510099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16200000">
              <a:off x="1117298" y="95087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1110008" y="802592"/>
              <a:ext cx="1378763" cy="118858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6200000">
              <a:off x="1111740" y="1510101"/>
              <a:ext cx="1378763" cy="1188589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2334668" y="95085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1110245" y="2217610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16200000">
              <a:off x="2334668" y="802591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3539763" y="802591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35" name="矩形 3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187450" y="51727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</a:rPr>
              <a:t>主讲老师：老周</a:t>
            </a: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</a:rPr>
              <a:t>-micle</a:t>
            </a:r>
            <a:endParaRPr lang="en-US" altLang="zh-CN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26185" y="287655"/>
            <a:ext cx="486918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2. 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工具组件</a:t>
            </a:r>
            <a:endParaRPr lang="zh-CN" altLang="en-US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</a:endParaRPr>
          </a:p>
        </p:txBody>
      </p:sp>
      <p:sp>
        <p:nvSpPr>
          <p:cNvPr id="5" name="等腰三角形 4"/>
          <p:cNvSpPr/>
          <p:nvPr>
            <p:custDataLst>
              <p:tags r:id="rId2"/>
            </p:custDataLst>
          </p:nvPr>
        </p:nvSpPr>
        <p:spPr>
          <a:xfrm rot="5400000">
            <a:off x="827227" y="460838"/>
            <a:ext cx="428592" cy="36947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26185" y="1861820"/>
            <a:ext cx="5238750" cy="313372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1226185" y="95377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effectLst/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2.3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000" b="1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toolbox</a:t>
            </a:r>
            <a:r>
              <a:rPr lang="zh-CN" altLang="en-US" sz="2000" b="1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工具栏</a:t>
            </a:r>
            <a:endParaRPr lang="zh-CN" altLang="en-US" sz="2000" b="1"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</p:txBody>
      </p:sp>
      <p:sp>
        <p:nvSpPr>
          <p:cNvPr id="8" name="圆角矩形标注 7"/>
          <p:cNvSpPr/>
          <p:nvPr>
            <p:custDataLst>
              <p:tags r:id="rId6"/>
            </p:custDataLst>
          </p:nvPr>
        </p:nvSpPr>
        <p:spPr>
          <a:xfrm>
            <a:off x="4542790" y="1242695"/>
            <a:ext cx="3779520" cy="534670"/>
          </a:xfrm>
          <a:prstGeom prst="wedgeRoundRectCallout">
            <a:avLst>
              <a:gd name="adj1" fmla="val -38256"/>
              <a:gd name="adj2" fmla="val 8099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indent="0" fontAlgn="auto">
              <a:lnSpc>
                <a:spcPts val="2960"/>
              </a:lnSpc>
              <a:buNone/>
            </a:pP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需求：完成下列图标的功能及展示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26185" y="287655"/>
            <a:ext cx="486918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2. 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工具组件</a:t>
            </a:r>
            <a:endParaRPr lang="zh-CN" altLang="en-US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</a:endParaRPr>
          </a:p>
        </p:txBody>
      </p:sp>
      <p:sp>
        <p:nvSpPr>
          <p:cNvPr id="5" name="等腰三角形 4"/>
          <p:cNvSpPr/>
          <p:nvPr>
            <p:custDataLst>
              <p:tags r:id="rId2"/>
            </p:custDataLst>
          </p:nvPr>
        </p:nvSpPr>
        <p:spPr>
          <a:xfrm rot="5400000">
            <a:off x="827227" y="460838"/>
            <a:ext cx="428592" cy="36947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26185" y="1446530"/>
            <a:ext cx="10563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</a:rPr>
              <a:t>组件 用于区域缩放，从而能自由关注细节的数据信息，或者概览数据整体，或者去除离群点的影响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226185" y="1814830"/>
          <a:ext cx="8783955" cy="3275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6985"/>
                <a:gridCol w="6236970"/>
              </a:tblGrid>
              <a:tr h="429260"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属性名</a:t>
                      </a:r>
                      <a:endParaRPr lang="zh-CN" altLang="en-US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zh-CN" altLang="en-US" sz="1800" dirty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描述</a:t>
                      </a:r>
                      <a:endParaRPr lang="zh-CN" altLang="en-US" sz="1800" dirty="0">
                        <a:solidFill>
                          <a:srgbClr val="23B6F3"/>
                        </a:solidFill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429260"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en-US" altLang="zh-CN" sz="1800" dirty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type</a:t>
                      </a:r>
                      <a:endParaRPr lang="en-US" altLang="zh-CN" sz="1800" dirty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  <a:sym typeface="+mn-ea"/>
                        </a:rPr>
                        <a:t>inside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  <a:sym typeface="+mn-ea"/>
                        </a:rPr>
                        <a:t> </a:t>
                      </a: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  <a:sym typeface="+mn-ea"/>
                        </a:rPr>
                        <a:t>（内置型缩放）slider（滑动条型数据区域缩放组件）</a:t>
                      </a:r>
                      <a:endParaRPr lang="zh-CN" altLang="en-US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54025">
                <a:tc>
                  <a:txBody>
                    <a:bodyPr/>
                    <a:p>
                      <a:pPr indent="0" fontAlgn="auto">
                        <a:lnSpc>
                          <a:spcPts val="2660"/>
                        </a:lnSpc>
                      </a:pPr>
                      <a:r>
                        <a:rPr lang="en-US" altLang="zh-CN" dirty="0" smtClean="0">
                          <a:latin typeface="Arial" panose="020B0604020202020204" pitchFamily="34" charset="0"/>
                          <a:ea typeface="汉仪旗黑-55简" panose="00020600040101010101" charset="-122"/>
                        </a:rPr>
                        <a:t>start</a:t>
                      </a:r>
                      <a:endParaRPr lang="en-US" altLang="zh-CN" dirty="0" smtClean="0">
                        <a:latin typeface="Arial" panose="020B0604020202020204" pitchFamily="34" charset="0"/>
                        <a:ea typeface="汉仪旗黑-55简" panose="00020600040101010101" charset="-122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R="0" lvl="0" indent="0" algn="l" defTabSz="914400" rtl="0" fontAlgn="auto">
                        <a:lnSpc>
                          <a:spcPts val="26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数据窗口范围的起始百分比0 ~ 100。表示 0% ~ 100%</a:t>
                      </a:r>
                      <a:endParaRPr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29260"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end</a:t>
                      </a:r>
                      <a:endParaRPr lang="en-US" altLang="zh-CN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数据窗口范围的结束百分比0 ~ 100。表示 0% ~ 100%</a:t>
                      </a:r>
                      <a:endParaRPr sz="1800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701040"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  <a:buNone/>
                      </a:pP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realtime</a:t>
                      </a:r>
                      <a:endParaRPr lang="en-US" altLang="zh-CN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  <a:buNone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拖动时，是否实时更新系列的视图。如果设置为 false，则只在拖拽结束的时候更新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64465"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  <a:buNone/>
                      </a:pP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xAxisIndex</a:t>
                      </a: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、</a:t>
                      </a: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  <a:sym typeface="+mn-ea"/>
                        </a:rPr>
                        <a:t>yAxisIndex</a:t>
                      </a:r>
                      <a:endParaRPr lang="zh-CN" altLang="en-US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  <a:buNone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选择哪一个轴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26185" y="95377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effectLst/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2.4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000" b="1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dataZoom</a:t>
            </a:r>
            <a:r>
              <a:rPr lang="zh-CN" altLang="en-US" sz="2000" b="1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缩放工具</a:t>
            </a:r>
            <a:endParaRPr lang="zh-CN" altLang="en-US" sz="2000" b="1"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26185" y="287655"/>
            <a:ext cx="486918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2. 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工具组件</a:t>
            </a:r>
            <a:endParaRPr lang="zh-CN" altLang="en-US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</a:endParaRPr>
          </a:p>
        </p:txBody>
      </p:sp>
      <p:sp>
        <p:nvSpPr>
          <p:cNvPr id="5" name="等腰三角形 4"/>
          <p:cNvSpPr/>
          <p:nvPr>
            <p:custDataLst>
              <p:tags r:id="rId2"/>
            </p:custDataLst>
          </p:nvPr>
        </p:nvSpPr>
        <p:spPr>
          <a:xfrm rot="5400000">
            <a:off x="827227" y="460838"/>
            <a:ext cx="428592" cy="36947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226185" y="95377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effectLst/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2.4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000" b="1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dataZoom</a:t>
            </a:r>
            <a:r>
              <a:rPr lang="zh-CN" altLang="en-US" sz="2000" b="1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缩放工具</a:t>
            </a:r>
            <a:endParaRPr lang="zh-CN" altLang="en-US" sz="2000" b="1"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26185" y="1352550"/>
            <a:ext cx="6115050" cy="4267200"/>
          </a:xfrm>
          <a:prstGeom prst="rect">
            <a:avLst/>
          </a:prstGeom>
        </p:spPr>
      </p:pic>
      <p:sp>
        <p:nvSpPr>
          <p:cNvPr id="8" name="圆角矩形标注 7"/>
          <p:cNvSpPr/>
          <p:nvPr>
            <p:custDataLst>
              <p:tags r:id="rId6"/>
            </p:custDataLst>
          </p:nvPr>
        </p:nvSpPr>
        <p:spPr>
          <a:xfrm>
            <a:off x="5290185" y="287655"/>
            <a:ext cx="3779520" cy="1143635"/>
          </a:xfrm>
          <a:prstGeom prst="wedgeRoundRectCallout">
            <a:avLst>
              <a:gd name="adj1" fmla="val -36979"/>
              <a:gd name="adj2" fmla="val 68711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indent="0" fontAlgn="auto">
              <a:lnSpc>
                <a:spcPts val="2960"/>
              </a:lnSpc>
              <a:buNone/>
            </a:pP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需求：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  <a:p>
            <a:pPr indent="0" fontAlgn="auto">
              <a:lnSpc>
                <a:spcPts val="2960"/>
              </a:lnSpc>
              <a:buNone/>
            </a:pP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1.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新增一个</a:t>
            </a: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dataZoom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滚动条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  <a:p>
            <a:pPr indent="0" fontAlgn="auto">
              <a:lnSpc>
                <a:spcPts val="2960"/>
              </a:lnSpc>
              <a:buNone/>
            </a:pP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2.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选中中间的部分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26185" y="287655"/>
            <a:ext cx="486918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2. 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工具组件</a:t>
            </a:r>
            <a:endParaRPr lang="zh-CN" altLang="en-US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</a:endParaRPr>
          </a:p>
        </p:txBody>
      </p:sp>
      <p:sp>
        <p:nvSpPr>
          <p:cNvPr id="5" name="等腰三角形 4"/>
          <p:cNvSpPr/>
          <p:nvPr>
            <p:custDataLst>
              <p:tags r:id="rId2"/>
            </p:custDataLst>
          </p:nvPr>
        </p:nvSpPr>
        <p:spPr>
          <a:xfrm rot="5400000">
            <a:off x="827227" y="460838"/>
            <a:ext cx="428592" cy="36947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26185" y="1446530"/>
            <a:ext cx="105632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</a:rPr>
              <a:t>brush 是区域选择组件，用户可以选择图中一部分数据，从而便于向用户展示被选中数据，或者他们的一些统计计算结果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226185" y="2091690"/>
          <a:ext cx="878395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6985"/>
                <a:gridCol w="6236970"/>
              </a:tblGrid>
              <a:tr h="429260"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属性名</a:t>
                      </a:r>
                      <a:endParaRPr lang="zh-CN" altLang="en-US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zh-CN" altLang="en-US" sz="1800" dirty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描述</a:t>
                      </a:r>
                      <a:endParaRPr lang="zh-CN" altLang="en-US" sz="1800" dirty="0">
                        <a:solidFill>
                          <a:srgbClr val="23B6F3"/>
                        </a:solidFill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429260"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sym typeface="+mn-ea"/>
                        </a:rPr>
                        <a:t>toolbox</a:t>
                      </a:r>
                      <a:endParaRPr lang="en-US" altLang="zh-CN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sym typeface="+mn-ea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  <a:sym typeface="+mn-ea"/>
                        </a:rPr>
                        <a:t>['rect', 'polygon'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  <a:sym typeface="+mn-ea"/>
                        </a:rPr>
                        <a:t>, </a:t>
                      </a:r>
                      <a:r>
                        <a:rPr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  <a:sym typeface="+mn-ea"/>
                        </a:rPr>
                        <a:t>'lineX', 'lineY', 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  <a:sym typeface="+mn-ea"/>
                        </a:rPr>
                        <a:t>,</a:t>
                      </a:r>
                      <a:r>
                        <a:rPr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  <a:sym typeface="+mn-ea"/>
                        </a:rPr>
                        <a:t>'keep', 'clear']</a:t>
                      </a:r>
                      <a:endParaRPr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44195">
                <a:tc>
                  <a:txBody>
                    <a:bodyPr/>
                    <a:p>
                      <a:pPr indent="0" fontAlgn="auto">
                        <a:lnSpc>
                          <a:spcPts val="2660"/>
                        </a:lnSpc>
                      </a:pPr>
                      <a:r>
                        <a:rPr lang="en-US" altLang="zh-CN" dirty="0" smtClean="0">
                          <a:latin typeface="Arial" panose="020B0604020202020204" pitchFamily="34" charset="0"/>
                          <a:ea typeface="汉仪旗黑-55简" panose="00020600040101010101" charset="-122"/>
                        </a:rPr>
                        <a:t>inBrush</a:t>
                      </a:r>
                      <a:r>
                        <a:rPr lang="zh-CN" altLang="en-US" dirty="0" smtClean="0">
                          <a:latin typeface="Arial" panose="020B0604020202020204" pitchFamily="34" charset="0"/>
                          <a:ea typeface="汉仪旗黑-55简" panose="00020600040101010101" charset="-122"/>
                        </a:rPr>
                        <a:t>，outOfBrush</a:t>
                      </a:r>
                      <a:endParaRPr lang="zh-CN" altLang="en-US" dirty="0" smtClean="0">
                        <a:latin typeface="Arial" panose="020B0604020202020204" pitchFamily="34" charset="0"/>
                        <a:ea typeface="汉仪旗黑-55简" panose="00020600040101010101" charset="-122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R="0" lvl="0" indent="0" algn="l" defTabSz="914400" rtl="0" fontAlgn="auto">
                        <a:lnSpc>
                          <a:spcPts val="26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选中范围视觉内（外）的元素</a:t>
                      </a:r>
                      <a:endParaRPr lang="zh-CN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29260"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brushLink</a:t>
                      </a:r>
                      <a:endParaRPr lang="en-US" altLang="zh-CN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285750" indent="-285750" algn="l" fontAlgn="auto">
                        <a:lnSpc>
                          <a:spcPts val="266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[3, 4, 5] 表示 seriesIndex 为 3, 4, 5 的 series 可以被联动。</a:t>
                      </a:r>
                      <a:endParaRPr sz="1800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  <a:p>
                      <a:pPr marL="285750" indent="-285750" algn="l" fontAlgn="auto">
                        <a:lnSpc>
                          <a:spcPts val="266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'all' 表示所有 series 都进行 brushLink。</a:t>
                      </a:r>
                      <a:endParaRPr sz="1800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  <a:p>
                      <a:pPr marL="285750" indent="-285750" algn="l" fontAlgn="auto">
                        <a:lnSpc>
                          <a:spcPts val="266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'none' 或 null 或 undefined 表示不启用 brushLink 功能</a:t>
                      </a:r>
                      <a:endParaRPr sz="1800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26185" y="95377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2.5 </a:t>
            </a:r>
            <a:r>
              <a:rPr lang="en-US" altLang="zh-CN" sz="2000" b="1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brush</a:t>
            </a:r>
            <a:r>
              <a:rPr lang="zh-CN" altLang="en-US" sz="2000" b="1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选择区域</a:t>
            </a:r>
            <a:endParaRPr lang="en-US" altLang="zh-CN" sz="2000" b="1"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26185" y="287655"/>
            <a:ext cx="486918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2. 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工具组件</a:t>
            </a:r>
            <a:endParaRPr lang="zh-CN" altLang="en-US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</a:endParaRPr>
          </a:p>
        </p:txBody>
      </p:sp>
      <p:sp>
        <p:nvSpPr>
          <p:cNvPr id="5" name="等腰三角形 4"/>
          <p:cNvSpPr/>
          <p:nvPr>
            <p:custDataLst>
              <p:tags r:id="rId2"/>
            </p:custDataLst>
          </p:nvPr>
        </p:nvSpPr>
        <p:spPr>
          <a:xfrm rot="5400000">
            <a:off x="827227" y="460838"/>
            <a:ext cx="428592" cy="36947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226185" y="95377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2.5 </a:t>
            </a:r>
            <a:r>
              <a:rPr lang="en-US" altLang="zh-CN" sz="2000" b="1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brush</a:t>
            </a:r>
            <a:r>
              <a:rPr lang="zh-CN" altLang="en-US" sz="2000" b="1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选择区域</a:t>
            </a:r>
            <a:endParaRPr lang="zh-CN" altLang="en-US" sz="2000" b="1"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26185" y="1352550"/>
            <a:ext cx="6134100" cy="4381500"/>
          </a:xfrm>
          <a:prstGeom prst="rect">
            <a:avLst/>
          </a:prstGeom>
        </p:spPr>
      </p:pic>
      <p:sp>
        <p:nvSpPr>
          <p:cNvPr id="8" name="圆角矩形标注 7"/>
          <p:cNvSpPr/>
          <p:nvPr>
            <p:custDataLst>
              <p:tags r:id="rId6"/>
            </p:custDataLst>
          </p:nvPr>
        </p:nvSpPr>
        <p:spPr>
          <a:xfrm>
            <a:off x="4995545" y="140970"/>
            <a:ext cx="4632325" cy="1525905"/>
          </a:xfrm>
          <a:prstGeom prst="wedgeRoundRectCallout">
            <a:avLst>
              <a:gd name="adj1" fmla="val -36867"/>
              <a:gd name="adj2" fmla="val 72347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indent="0" fontAlgn="auto">
              <a:lnSpc>
                <a:spcPts val="2960"/>
              </a:lnSpc>
              <a:buNone/>
            </a:pP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需求：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  <a:p>
            <a:pPr indent="0" fontAlgn="auto">
              <a:lnSpc>
                <a:spcPts val="2960"/>
              </a:lnSpc>
              <a:buNone/>
            </a:pP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1.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选中第一个</a:t>
            </a: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x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轴的第二根柱子，可以联动前一个选中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  <a:p>
            <a:pPr indent="0" fontAlgn="auto">
              <a:lnSpc>
                <a:spcPts val="2960"/>
              </a:lnSpc>
              <a:buNone/>
            </a:pP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2.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只能选中</a:t>
            </a: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X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轴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26185" y="287655"/>
            <a:ext cx="502920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3. </a:t>
            </a:r>
            <a:r>
              <a:rPr lang="zh-CN" altLang="en-US" sz="3735" b="1" dirty="0">
                <a:effectLst/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坐标系</a:t>
            </a:r>
            <a:endParaRPr lang="zh-CN" altLang="en-US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</a:endParaRPr>
          </a:p>
        </p:txBody>
      </p:sp>
      <p:sp>
        <p:nvSpPr>
          <p:cNvPr id="5" name="等腰三角形 4"/>
          <p:cNvSpPr/>
          <p:nvPr>
            <p:custDataLst>
              <p:tags r:id="rId2"/>
            </p:custDataLst>
          </p:nvPr>
        </p:nvSpPr>
        <p:spPr>
          <a:xfrm rot="5400000">
            <a:off x="827227" y="460838"/>
            <a:ext cx="428592" cy="36947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26185" y="1352550"/>
            <a:ext cx="8895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微软雅黑 Light" panose="020B0502040204020203" charset="-122"/>
              </a:rPr>
              <a:t>直角坐标系内绘图网格，单个 grid 内最多可以放置上下两个 X 轴，左右两个 Y 轴。可以在网格上绘制折线图，柱状图，散点图（气泡图）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  <a:cs typeface="微软雅黑 Light" panose="020B0502040204020203" charset="-122"/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226185" y="1997710"/>
          <a:ext cx="8783955" cy="19469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5315"/>
                <a:gridCol w="5628640"/>
              </a:tblGrid>
              <a:tr h="429260"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属性名</a:t>
                      </a:r>
                      <a:endParaRPr lang="zh-CN" altLang="en-US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zh-CN" altLang="en-US" sz="1800" dirty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描述</a:t>
                      </a:r>
                      <a:endParaRPr lang="zh-CN" altLang="en-US" sz="1800" dirty="0">
                        <a:solidFill>
                          <a:srgbClr val="23B6F3"/>
                        </a:solidFill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544195">
                <a:tc>
                  <a:txBody>
                    <a:bodyPr/>
                    <a:p>
                      <a:pPr indent="0" fontAlgn="auto">
                        <a:lnSpc>
                          <a:spcPts val="2660"/>
                        </a:lnSpc>
                        <a:buNone/>
                      </a:pPr>
                      <a:r>
                        <a:rPr lang="en-US" altLang="zh-CN" dirty="0" smtClean="0">
                          <a:latin typeface="Arial" panose="020B0604020202020204" pitchFamily="34" charset="0"/>
                          <a:ea typeface="汉仪旗黑-55简" panose="00020600040101010101" charset="-122"/>
                        </a:rPr>
                        <a:t>top</a:t>
                      </a:r>
                      <a:r>
                        <a:rPr lang="zh-CN" altLang="en-US" dirty="0" smtClean="0">
                          <a:latin typeface="Arial" panose="020B0604020202020204" pitchFamily="34" charset="0"/>
                          <a:ea typeface="汉仪旗黑-55简" panose="00020600040101010101" charset="-122"/>
                        </a:rPr>
                        <a:t>、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ea typeface="汉仪旗黑-55简" panose="00020600040101010101" charset="-122"/>
                        </a:rPr>
                        <a:t>bottom</a:t>
                      </a:r>
                      <a:r>
                        <a:rPr lang="zh-CN" altLang="en-US" dirty="0" smtClean="0">
                          <a:latin typeface="Arial" panose="020B0604020202020204" pitchFamily="34" charset="0"/>
                          <a:ea typeface="汉仪旗黑-55简" panose="00020600040101010101" charset="-122"/>
                        </a:rPr>
                        <a:t>、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ea typeface="汉仪旗黑-55简" panose="00020600040101010101" charset="-122"/>
                        </a:rPr>
                        <a:t>left</a:t>
                      </a:r>
                      <a:r>
                        <a:rPr lang="zh-CN" altLang="en-US" dirty="0" smtClean="0">
                          <a:latin typeface="Arial" panose="020B0604020202020204" pitchFamily="34" charset="0"/>
                          <a:ea typeface="汉仪旗黑-55简" panose="00020600040101010101" charset="-122"/>
                        </a:rPr>
                        <a:t>、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ea typeface="汉仪旗黑-55简" panose="00020600040101010101" charset="-122"/>
                        </a:rPr>
                        <a:t>right</a:t>
                      </a:r>
                      <a:endParaRPr lang="en-US" altLang="zh-CN" dirty="0" smtClean="0">
                        <a:latin typeface="Arial" panose="020B0604020202020204" pitchFamily="34" charset="0"/>
                        <a:ea typeface="汉仪旗黑-55简" panose="00020600040101010101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  <a:buNone/>
                      </a:pP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离容器</a:t>
                      </a: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(</a:t>
                      </a: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上下左右</a:t>
                      </a: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)</a:t>
                      </a: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侧的距离。值可以是</a:t>
                      </a: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 </a:t>
                      </a: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百分比、数字或者'left', 'center', 'right'</a:t>
                      </a:r>
                      <a:endParaRPr lang="zh-CN" altLang="en-US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26185" y="95377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3.1 </a:t>
            </a:r>
            <a:r>
              <a:rPr lang="en-US" altLang="zh-CN" sz="2000" b="1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grid</a:t>
            </a:r>
            <a:r>
              <a:rPr lang="zh-CN" altLang="en-US" sz="2000" b="1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直角坐标系</a:t>
            </a:r>
            <a:endParaRPr lang="zh-CN" altLang="en-US" sz="2000" b="1"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1226185" y="4444365"/>
          <a:ext cx="8783955" cy="1402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5315"/>
                <a:gridCol w="5628640"/>
              </a:tblGrid>
              <a:tr h="429260"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属性名</a:t>
                      </a:r>
                      <a:endParaRPr lang="zh-CN" altLang="en-US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zh-CN" altLang="en-US" sz="1800" dirty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描述</a:t>
                      </a:r>
                      <a:endParaRPr lang="zh-CN" altLang="en-US" sz="1800" dirty="0">
                        <a:solidFill>
                          <a:srgbClr val="23B6F3"/>
                        </a:solidFill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429260"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en-US" altLang="zh-CN" sz="1800" dirty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xAxis</a:t>
                      </a:r>
                      <a:endParaRPr lang="en-US" altLang="zh-CN" sz="1800" dirty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  <a:sym typeface="+mn-ea"/>
                        </a:rPr>
                        <a:t>x</a:t>
                      </a:r>
                      <a:r>
                        <a:rPr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  <a:sym typeface="+mn-ea"/>
                        </a:rPr>
                        <a:t>轴</a:t>
                      </a:r>
                      <a:endParaRPr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44195">
                <a:tc>
                  <a:txBody>
                    <a:bodyPr/>
                    <a:p>
                      <a:pPr indent="0" fontAlgn="auto">
                        <a:lnSpc>
                          <a:spcPts val="2660"/>
                        </a:lnSpc>
                      </a:pPr>
                      <a:r>
                        <a:rPr lang="en-US" altLang="zh-CN" sz="1800" dirty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  <a:sym typeface="+mn-ea"/>
                        </a:rPr>
                        <a:t>yAxis</a:t>
                      </a:r>
                      <a:endParaRPr lang="en-US" altLang="zh-CN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  <a:sym typeface="+mn-ea"/>
                        </a:rPr>
                        <a:t>y</a:t>
                      </a:r>
                      <a:r>
                        <a:rPr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  <a:sym typeface="+mn-ea"/>
                        </a:rPr>
                        <a:t>轴</a:t>
                      </a:r>
                      <a:endParaRPr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216660" y="40760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Arial" panose="020B0604020202020204" pitchFamily="34" charset="0"/>
                <a:ea typeface="汉仪旗黑-55简" panose="00020600040101010101" charset="-122"/>
              </a:rPr>
              <a:t>轴名</a:t>
            </a:r>
            <a:endParaRPr lang="zh-CN" altLang="en-US" b="1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26185" y="287655"/>
            <a:ext cx="502920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3. </a:t>
            </a:r>
            <a:r>
              <a:rPr lang="zh-CN" altLang="en-US" sz="3735" b="1" dirty="0">
                <a:effectLst/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坐标系</a:t>
            </a:r>
            <a:endParaRPr lang="zh-CN" altLang="en-US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</a:endParaRPr>
          </a:p>
        </p:txBody>
      </p:sp>
      <p:sp>
        <p:nvSpPr>
          <p:cNvPr id="5" name="等腰三角形 4"/>
          <p:cNvSpPr/>
          <p:nvPr>
            <p:custDataLst>
              <p:tags r:id="rId2"/>
            </p:custDataLst>
          </p:nvPr>
        </p:nvSpPr>
        <p:spPr>
          <a:xfrm rot="5400000">
            <a:off x="827227" y="460838"/>
            <a:ext cx="428592" cy="36947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226185" y="95377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3.1 </a:t>
            </a:r>
            <a:r>
              <a:rPr lang="en-US" altLang="zh-CN" sz="2000" b="1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grid</a:t>
            </a:r>
            <a:r>
              <a:rPr lang="zh-CN" altLang="en-US" sz="2000" b="1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直角坐标系</a:t>
            </a:r>
            <a:endParaRPr lang="zh-CN" altLang="en-US" sz="2000" b="1"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26185" y="1697355"/>
            <a:ext cx="6210300" cy="4086225"/>
          </a:xfrm>
          <a:prstGeom prst="rect">
            <a:avLst/>
          </a:prstGeom>
        </p:spPr>
      </p:pic>
      <p:sp>
        <p:nvSpPr>
          <p:cNvPr id="2" name="圆角矩形标注 1"/>
          <p:cNvSpPr/>
          <p:nvPr/>
        </p:nvSpPr>
        <p:spPr>
          <a:xfrm>
            <a:off x="6255385" y="953770"/>
            <a:ext cx="2846070" cy="719455"/>
          </a:xfrm>
          <a:prstGeom prst="wedgeRoundRectCallout">
            <a:avLst>
              <a:gd name="adj1" fmla="val -31883"/>
              <a:gd name="adj2" fmla="val 73328"/>
              <a:gd name="adj3" fmla="val 16667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微软雅黑 Light" panose="020B0502040204020203" charset="-122"/>
                <a:sym typeface="+mn-ea"/>
              </a:rPr>
              <a:t>需求：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  <a:cs typeface="微软雅黑 Light" panose="020B0502040204020203" charset="-122"/>
              <a:sym typeface="+mn-ea"/>
            </a:endParaRPr>
          </a:p>
          <a:p>
            <a:pPr algn="l"/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微软雅黑 Light" panose="020B0502040204020203" charset="-122"/>
                <a:sym typeface="+mn-ea"/>
              </a:rPr>
              <a:t>距离左边</a:t>
            </a: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cs typeface="微软雅黑 Light" panose="020B0502040204020203" charset="-122"/>
                <a:sym typeface="+mn-ea"/>
              </a:rPr>
              <a:t> 30% 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微软雅黑 Light" panose="020B0502040204020203" charset="-122"/>
                <a:sym typeface="+mn-ea"/>
              </a:rPr>
              <a:t>顶部</a:t>
            </a: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cs typeface="微软雅黑 Light" panose="020B0502040204020203" charset="-122"/>
                <a:sym typeface="+mn-ea"/>
              </a:rPr>
              <a:t>50%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26185" y="287655"/>
            <a:ext cx="10420985" cy="665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3. </a:t>
            </a:r>
            <a:r>
              <a:rPr lang="zh-CN" altLang="en-US" sz="3735" b="1" dirty="0">
                <a:effectLst/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坐标系</a:t>
            </a:r>
            <a:endParaRPr lang="zh-CN" altLang="en-US" sz="3735" b="1" dirty="0">
              <a:effectLst/>
              <a:latin typeface="Arial" panose="020B0604020202020204" pitchFamily="34" charset="0"/>
              <a:ea typeface="汉仪粗黑 简" panose="00020600040101010101" charset="-122"/>
              <a:sym typeface="+mn-ea"/>
            </a:endParaRPr>
          </a:p>
          <a:p>
            <a:pPr algn="l"/>
            <a:endParaRPr lang="zh-CN" altLang="en-US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</a:endParaRPr>
          </a:p>
        </p:txBody>
      </p:sp>
      <p:sp>
        <p:nvSpPr>
          <p:cNvPr id="5" name="等腰三角形 4"/>
          <p:cNvSpPr/>
          <p:nvPr>
            <p:custDataLst>
              <p:tags r:id="rId2"/>
            </p:custDataLst>
          </p:nvPr>
        </p:nvSpPr>
        <p:spPr>
          <a:xfrm rot="5400000">
            <a:off x="827227" y="460838"/>
            <a:ext cx="428592" cy="36947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26185" y="13525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dirty="0">
                <a:effectLst/>
                <a:latin typeface="Arial" panose="020B0604020202020204" pitchFamily="34" charset="0"/>
                <a:ea typeface="汉仪旗黑-55简" panose="00020600040101010101" charset="-122"/>
                <a:cs typeface="微软雅黑 Light" panose="020B0502040204020203" charset="-122"/>
                <a:sym typeface="+mn-ea"/>
              </a:rPr>
              <a:t>polar</a:t>
            </a:r>
            <a:r>
              <a:rPr lang="zh-CN" altLang="en-US" dirty="0">
                <a:effectLst/>
                <a:latin typeface="Arial" panose="020B0604020202020204" pitchFamily="34" charset="0"/>
                <a:ea typeface="汉仪旗黑-55简" panose="00020600040101010101" charset="-122"/>
                <a:cs typeface="微软雅黑 Light" panose="020B0502040204020203" charset="-122"/>
                <a:sym typeface="+mn-ea"/>
              </a:rPr>
              <a:t>极坐标系，可以用于散点图、折线图和</a:t>
            </a:r>
            <a:r>
              <a:rPr lang="zh-CN" altLang="en-US" dirty="0">
                <a:effectLst/>
                <a:latin typeface="Arial" panose="020B0604020202020204" pitchFamily="34" charset="0"/>
                <a:ea typeface="汉仪旗黑-55简" panose="00020600040101010101" charset="-122"/>
                <a:cs typeface="微软雅黑 Light" panose="020B0502040204020203" charset="-122"/>
                <a:sym typeface="+mn-ea"/>
              </a:rPr>
              <a:t>柱状图</a:t>
            </a:r>
            <a:endParaRPr lang="zh-CN" altLang="en-US" dirty="0">
              <a:effectLst/>
              <a:latin typeface="Arial" panose="020B0604020202020204" pitchFamily="34" charset="0"/>
              <a:ea typeface="汉仪旗黑-55简" panose="00020600040101010101" charset="-122"/>
              <a:cs typeface="微软雅黑 Light" panose="020B0502040204020203" charset="-122"/>
              <a:sym typeface="+mn-ea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226185" y="1720850"/>
          <a:ext cx="8783955" cy="1287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6985"/>
                <a:gridCol w="6236970"/>
              </a:tblGrid>
              <a:tr h="429260"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属性名</a:t>
                      </a:r>
                      <a:endParaRPr lang="zh-CN" altLang="en-US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zh-CN" altLang="en-US" sz="1800" dirty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描述</a:t>
                      </a:r>
                      <a:endParaRPr lang="zh-CN" altLang="en-US" sz="1800" dirty="0">
                        <a:solidFill>
                          <a:srgbClr val="23B6F3"/>
                        </a:solidFill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24485"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en-US" altLang="zh-CN" sz="1800" dirty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center</a:t>
                      </a:r>
                      <a:endParaRPr lang="en-US" altLang="zh-CN" sz="1800" dirty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  <a:sym typeface="+mn-ea"/>
                        </a:rPr>
                        <a:t>极坐标系的中心（圆心）坐标，数组的第一项是横坐标，第二项是纵坐标</a:t>
                      </a:r>
                      <a:endParaRPr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  <a:sym typeface="+mn-ea"/>
                      </a:endParaRPr>
                    </a:p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  <a:sym typeface="+mn-ea"/>
                        </a:rPr>
                        <a:t>支持设置成百分比，设置成百分比时第一项是相对于容器宽度，第二项是相对于容器高度</a:t>
                      </a:r>
                      <a:endParaRPr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24485"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radius</a:t>
                      </a:r>
                      <a:endParaRPr lang="en-US" altLang="zh-CN" sz="1800" dirty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  <a:buNone/>
                      </a:pP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  <a:sym typeface="+mn-ea"/>
                        </a:rPr>
                        <a:t>number：直接指定外半径值</a:t>
                      </a:r>
                      <a:endParaRPr lang="zh-CN" altLang="en-US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  <a:sym typeface="+mn-ea"/>
                      </a:endParaRPr>
                    </a:p>
                    <a:p>
                      <a:pPr indent="0" algn="l" fontAlgn="auto">
                        <a:lnSpc>
                          <a:spcPts val="2660"/>
                        </a:lnSpc>
                        <a:buNone/>
                      </a:pP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  <a:sym typeface="+mn-ea"/>
                        </a:rPr>
                        <a:t>string：例如，'20%'，表示外半径为可视区尺寸的 20% 长度</a:t>
                      </a:r>
                      <a:endParaRPr lang="zh-CN" altLang="en-US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  <a:sym typeface="+mn-ea"/>
                      </a:endParaRPr>
                    </a:p>
                    <a:p>
                      <a:pPr indent="0" algn="l" fontAlgn="auto">
                        <a:lnSpc>
                          <a:spcPts val="2660"/>
                        </a:lnSpc>
                        <a:buNone/>
                      </a:pP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  <a:sym typeface="+mn-ea"/>
                        </a:rPr>
                        <a:t>Array.&lt;number|string&gt;：数组的第一项是内半径，第二项是外半径。</a:t>
                      </a:r>
                      <a:endParaRPr lang="zh-CN" altLang="en-US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26185" y="95377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3.2 </a:t>
            </a:r>
            <a:r>
              <a:rPr lang="en-US" altLang="zh-CN" sz="2000" b="1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polar</a:t>
            </a:r>
            <a:r>
              <a:rPr lang="zh-CN" altLang="en-US" sz="2000" b="1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极坐标系</a:t>
            </a:r>
            <a:endParaRPr lang="zh-CN" altLang="en-US" sz="2000" b="1"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1216660" y="5426075"/>
          <a:ext cx="8783955" cy="1402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5315"/>
                <a:gridCol w="5628640"/>
              </a:tblGrid>
              <a:tr h="429260"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属性名</a:t>
                      </a:r>
                      <a:endParaRPr lang="zh-CN" altLang="en-US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zh-CN" altLang="en-US" sz="1800" dirty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描述</a:t>
                      </a:r>
                      <a:endParaRPr lang="zh-CN" altLang="en-US" sz="1800" dirty="0">
                        <a:solidFill>
                          <a:srgbClr val="23B6F3"/>
                        </a:solidFill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429260"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en-US" altLang="zh-CN" sz="1800" dirty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radiusAxis</a:t>
                      </a:r>
                      <a:endParaRPr lang="en-US" altLang="zh-CN" sz="1800" dirty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  <a:sym typeface="+mn-ea"/>
                        </a:rPr>
                        <a:t>极坐标系的径向轴</a:t>
                      </a:r>
                      <a:endParaRPr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44195">
                <a:tc>
                  <a:txBody>
                    <a:bodyPr/>
                    <a:p>
                      <a:pPr indent="0" fontAlgn="auto">
                        <a:lnSpc>
                          <a:spcPts val="2660"/>
                        </a:lnSpc>
                      </a:pPr>
                      <a:r>
                        <a:rPr lang="en-US" altLang="zh-CN" sz="1800" dirty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  <a:sym typeface="+mn-ea"/>
                        </a:rPr>
                        <a:t>angleAxis</a:t>
                      </a:r>
                      <a:endParaRPr lang="en-US" altLang="zh-CN" sz="1800" dirty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  <a:sym typeface="+mn-ea"/>
                        </a:rPr>
                        <a:t>极坐标系的角度轴</a:t>
                      </a:r>
                      <a:endParaRPr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文本框 8"/>
          <p:cNvSpPr txBox="1"/>
          <p:nvPr>
            <p:custDataLst>
              <p:tags r:id="rId6"/>
            </p:custDataLst>
          </p:nvPr>
        </p:nvSpPr>
        <p:spPr>
          <a:xfrm>
            <a:off x="1207135" y="50577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Arial" panose="020B0604020202020204" pitchFamily="34" charset="0"/>
                <a:ea typeface="汉仪旗黑-55简" panose="00020600040101010101" charset="-122"/>
              </a:rPr>
              <a:t>轴名</a:t>
            </a:r>
            <a:endParaRPr lang="zh-CN" altLang="en-US" b="1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26185" y="287655"/>
            <a:ext cx="6297295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3. </a:t>
            </a:r>
            <a:r>
              <a:rPr lang="zh-CN" altLang="en-US" sz="3735" b="1" dirty="0">
                <a:effectLst/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坐标系</a:t>
            </a:r>
            <a:endParaRPr lang="zh-CN" altLang="en-US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</a:endParaRPr>
          </a:p>
        </p:txBody>
      </p:sp>
      <p:sp>
        <p:nvSpPr>
          <p:cNvPr id="5" name="等腰三角形 4"/>
          <p:cNvSpPr/>
          <p:nvPr>
            <p:custDataLst>
              <p:tags r:id="rId2"/>
            </p:custDataLst>
          </p:nvPr>
        </p:nvSpPr>
        <p:spPr>
          <a:xfrm rot="5400000">
            <a:off x="827227" y="460838"/>
            <a:ext cx="428592" cy="36947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26185" y="1352550"/>
            <a:ext cx="4324350" cy="325755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1226185" y="95377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3.2 </a:t>
            </a:r>
            <a:r>
              <a:rPr lang="en-US" altLang="zh-CN" sz="2000" b="1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polar</a:t>
            </a:r>
            <a:r>
              <a:rPr lang="zh-CN" altLang="en-US" sz="2000" b="1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极坐标系</a:t>
            </a:r>
            <a:endParaRPr lang="zh-CN" altLang="en-US" sz="2000" b="1"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26185" y="287655"/>
            <a:ext cx="6297295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3</a:t>
            </a:r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.</a:t>
            </a:r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 </a:t>
            </a:r>
            <a:r>
              <a:rPr lang="zh-CN" altLang="en-US" sz="3735" b="1" dirty="0">
                <a:effectLst/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坐标系</a:t>
            </a:r>
            <a:endParaRPr lang="zh-CN" altLang="en-US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</a:endParaRPr>
          </a:p>
        </p:txBody>
      </p:sp>
      <p:sp>
        <p:nvSpPr>
          <p:cNvPr id="5" name="等腰三角形 4"/>
          <p:cNvSpPr/>
          <p:nvPr>
            <p:custDataLst>
              <p:tags r:id="rId2"/>
            </p:custDataLst>
          </p:nvPr>
        </p:nvSpPr>
        <p:spPr>
          <a:xfrm rot="5400000">
            <a:off x="827227" y="460838"/>
            <a:ext cx="428592" cy="36947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226185" y="1452880"/>
            <a:ext cx="87503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dirty="0">
                <a:effectLst/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是一种可视化高维数据的图表图</a:t>
            </a:r>
            <a:endParaRPr lang="zh-CN" altLang="en-US" dirty="0">
              <a:effectLst/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226185" y="4700270"/>
          <a:ext cx="8783955" cy="1740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6985"/>
                <a:gridCol w="6236970"/>
              </a:tblGrid>
              <a:tr h="429260"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属性名</a:t>
                      </a:r>
                      <a:endParaRPr lang="zh-CN" altLang="en-US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zh-CN" altLang="en-US" sz="1800" dirty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描述</a:t>
                      </a:r>
                      <a:endParaRPr lang="zh-CN" altLang="en-US" sz="1800" dirty="0">
                        <a:solidFill>
                          <a:srgbClr val="23B6F3"/>
                        </a:solidFill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324485"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en-US" altLang="zh-CN" sz="1800" dirty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parallelAxis</a:t>
                      </a:r>
                      <a:endParaRPr lang="en-US" altLang="zh-CN" sz="1800" dirty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  <a:sym typeface="+mn-ea"/>
                        </a:rPr>
                        <a:t>这个是『坐标系』中的坐标轴的配置。自然，需要有多个坐标轴</a:t>
                      </a:r>
                      <a:endParaRPr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1226185" y="95377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3.3 </a:t>
            </a:r>
            <a:r>
              <a:rPr lang="en-US" sz="2000" b="1" dirty="0">
                <a:effectLst/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parallel</a:t>
            </a:r>
            <a:r>
              <a:rPr lang="zh-CN" altLang="en-US" sz="2000" b="1" dirty="0">
                <a:effectLst/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平行坐</a:t>
            </a:r>
            <a:r>
              <a:rPr lang="zh-CN" altLang="en-US" sz="2000" b="1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标系</a:t>
            </a:r>
            <a:endParaRPr lang="zh-CN" altLang="en-US" sz="2000" b="1"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226185" y="43319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Arial" panose="020B0604020202020204" pitchFamily="34" charset="0"/>
                <a:ea typeface="汉仪旗黑-55简" panose="00020600040101010101" charset="-122"/>
              </a:rPr>
              <a:t>轴名</a:t>
            </a:r>
            <a:endParaRPr lang="zh-CN" altLang="en-US" b="1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1226185" y="1827530"/>
          <a:ext cx="8783955" cy="1740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5315"/>
                <a:gridCol w="5628640"/>
              </a:tblGrid>
              <a:tr h="429260"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属性名</a:t>
                      </a:r>
                      <a:endParaRPr lang="zh-CN" altLang="en-US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zh-CN" altLang="en-US" sz="1800" dirty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描述</a:t>
                      </a:r>
                      <a:endParaRPr lang="zh-CN" altLang="en-US" sz="1800" dirty="0">
                        <a:solidFill>
                          <a:srgbClr val="23B6F3"/>
                        </a:solidFill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544195">
                <a:tc>
                  <a:txBody>
                    <a:bodyPr/>
                    <a:p>
                      <a:pPr indent="0" fontAlgn="auto">
                        <a:lnSpc>
                          <a:spcPts val="2660"/>
                        </a:lnSpc>
                        <a:buNone/>
                      </a:pPr>
                      <a:r>
                        <a:rPr lang="en-US" altLang="zh-CN" dirty="0" smtClean="0">
                          <a:latin typeface="Arial" panose="020B0604020202020204" pitchFamily="34" charset="0"/>
                          <a:ea typeface="汉仪旗黑-55简" panose="00020600040101010101" charset="-122"/>
                        </a:rPr>
                        <a:t>top</a:t>
                      </a:r>
                      <a:r>
                        <a:rPr lang="zh-CN" altLang="en-US" dirty="0" smtClean="0">
                          <a:latin typeface="Arial" panose="020B0604020202020204" pitchFamily="34" charset="0"/>
                          <a:ea typeface="汉仪旗黑-55简" panose="00020600040101010101" charset="-122"/>
                        </a:rPr>
                        <a:t>、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ea typeface="汉仪旗黑-55简" panose="00020600040101010101" charset="-122"/>
                        </a:rPr>
                        <a:t>bottom</a:t>
                      </a:r>
                      <a:r>
                        <a:rPr lang="zh-CN" altLang="en-US" dirty="0" smtClean="0">
                          <a:latin typeface="Arial" panose="020B0604020202020204" pitchFamily="34" charset="0"/>
                          <a:ea typeface="汉仪旗黑-55简" panose="00020600040101010101" charset="-122"/>
                        </a:rPr>
                        <a:t>、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ea typeface="汉仪旗黑-55简" panose="00020600040101010101" charset="-122"/>
                        </a:rPr>
                        <a:t>left</a:t>
                      </a:r>
                      <a:r>
                        <a:rPr lang="zh-CN" altLang="en-US" dirty="0" smtClean="0">
                          <a:latin typeface="Arial" panose="020B0604020202020204" pitchFamily="34" charset="0"/>
                          <a:ea typeface="汉仪旗黑-55简" panose="00020600040101010101" charset="-122"/>
                        </a:rPr>
                        <a:t>、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ea typeface="汉仪旗黑-55简" panose="00020600040101010101" charset="-122"/>
                        </a:rPr>
                        <a:t>right</a:t>
                      </a:r>
                      <a:endParaRPr lang="en-US" altLang="zh-CN" dirty="0" smtClean="0">
                        <a:latin typeface="Arial" panose="020B0604020202020204" pitchFamily="34" charset="0"/>
                        <a:ea typeface="汉仪旗黑-55简" panose="00020600040101010101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  <a:buNone/>
                      </a:pP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离容器</a:t>
                      </a: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(</a:t>
                      </a: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上下左右</a:t>
                      </a: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)</a:t>
                      </a: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侧的距离。值可以是</a:t>
                      </a: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 </a:t>
                      </a: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百分比、数字或者'left', 'center', 'right'</a:t>
                      </a:r>
                      <a:endParaRPr lang="zh-CN" altLang="en-US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44195">
                <a:tc>
                  <a:txBody>
                    <a:bodyPr/>
                    <a:p>
                      <a:pPr indent="0" fontAlgn="auto">
                        <a:lnSpc>
                          <a:spcPts val="2660"/>
                        </a:lnSpc>
                        <a:buNone/>
                      </a:pPr>
                      <a:r>
                        <a:rPr lang="en-US" altLang="zh-CN" dirty="0" smtClean="0">
                          <a:latin typeface="Arial" panose="020B0604020202020204" pitchFamily="34" charset="0"/>
                          <a:ea typeface="汉仪旗黑-55简" panose="00020600040101010101" charset="-122"/>
                        </a:rPr>
                        <a:t>layout</a:t>
                      </a:r>
                      <a:endParaRPr lang="en-US" altLang="zh-CN" dirty="0" smtClean="0">
                        <a:latin typeface="Arial" panose="020B0604020202020204" pitchFamily="34" charset="0"/>
                        <a:ea typeface="汉仪旗黑-55简" panose="00020600040101010101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  <a:buNone/>
                      </a:pP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'horizontal'：水平排布各个坐标轴</a:t>
                      </a:r>
                      <a:endParaRPr lang="zh-CN" altLang="en-US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  <a:p>
                      <a:pPr indent="0" algn="l" fontAlgn="auto">
                        <a:lnSpc>
                          <a:spcPts val="2660"/>
                        </a:lnSpc>
                        <a:buNone/>
                      </a:pP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'vertical'：竖直排布各个坐标轴</a:t>
                      </a:r>
                      <a:endParaRPr lang="zh-CN" altLang="en-US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/>
          <p:cNvSpPr txBox="1"/>
          <p:nvPr/>
        </p:nvSpPr>
        <p:spPr>
          <a:xfrm>
            <a:off x="806450" y="3039745"/>
            <a:ext cx="40271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汉仪粗黑 简" panose="00020600040101010101" charset="-122"/>
                <a:cs typeface="微软雅黑" panose="020B0503020204020204" charset="-122"/>
              </a:rPr>
              <a:t>echarts</a:t>
            </a:r>
            <a:r>
              <a:rPr lang="zh-CN" altLang="en-US" sz="4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汉仪粗黑 简" panose="00020600040101010101" charset="-122"/>
                <a:cs typeface="微软雅黑" panose="020B0503020204020204" charset="-122"/>
              </a:rPr>
              <a:t>通用配置</a:t>
            </a:r>
            <a:endParaRPr lang="zh-CN" altLang="en-US" sz="4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汉仪粗黑 简" panose="00020600040101010101" charset="-122"/>
              <a:cs typeface="微软雅黑" panose="020B050302020402020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5863450" y="1558369"/>
            <a:ext cx="5224190" cy="707886"/>
            <a:chOff x="5259960" y="1126950"/>
            <a:chExt cx="5224190" cy="707886"/>
          </a:xfrm>
        </p:grpSpPr>
        <p:sp>
          <p:nvSpPr>
            <p:cNvPr id="54" name="等腰三角形 53"/>
            <p:cNvSpPr/>
            <p:nvPr>
              <p:custDataLst>
                <p:tags r:id="rId1"/>
              </p:custDataLst>
            </p:nvPr>
          </p:nvSpPr>
          <p:spPr>
            <a:xfrm rot="5400000">
              <a:off x="6077641" y="1373403"/>
              <a:ext cx="249378" cy="21498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5" name="文本框 54"/>
            <p:cNvSpPr txBox="1"/>
            <p:nvPr>
              <p:custDataLst>
                <p:tags r:id="rId2"/>
              </p:custDataLst>
            </p:nvPr>
          </p:nvSpPr>
          <p:spPr>
            <a:xfrm>
              <a:off x="5259960" y="1126950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01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6" name="文本框 55"/>
            <p:cNvSpPr txBox="1"/>
            <p:nvPr>
              <p:custDataLst>
                <p:tags r:id="rId3"/>
              </p:custDataLst>
            </p:nvPr>
          </p:nvSpPr>
          <p:spPr>
            <a:xfrm flipH="1">
              <a:off x="6358127" y="1288559"/>
              <a:ext cx="4126023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汉仪旗黑-55简" panose="00020600040101010101" charset="-122"/>
                  <a:cs typeface="微软雅黑" panose="020B0503020204020204" charset="-122"/>
                  <a:sym typeface="+mn-ea"/>
                </a:rPr>
                <a:t>数据集</a:t>
              </a:r>
              <a:endPara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5863450" y="2495129"/>
            <a:ext cx="5224190" cy="806769"/>
            <a:chOff x="5259960" y="1126950"/>
            <a:chExt cx="5224190" cy="806769"/>
          </a:xfrm>
        </p:grpSpPr>
        <p:sp>
          <p:nvSpPr>
            <p:cNvPr id="83" name="等腰三角形 82"/>
            <p:cNvSpPr/>
            <p:nvPr>
              <p:custDataLst>
                <p:tags r:id="rId4"/>
              </p:custDataLst>
            </p:nvPr>
          </p:nvSpPr>
          <p:spPr>
            <a:xfrm rot="5400000">
              <a:off x="6077641" y="1373403"/>
              <a:ext cx="249378" cy="214980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4" name="文本框 83"/>
            <p:cNvSpPr txBox="1"/>
            <p:nvPr>
              <p:custDataLst>
                <p:tags r:id="rId5"/>
              </p:custDataLst>
            </p:nvPr>
          </p:nvSpPr>
          <p:spPr>
            <a:xfrm>
              <a:off x="5259960" y="1126950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02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5" name="文本框 84"/>
            <p:cNvSpPr txBox="1"/>
            <p:nvPr>
              <p:custDataLst>
                <p:tags r:id="rId6"/>
              </p:custDataLst>
            </p:nvPr>
          </p:nvSpPr>
          <p:spPr>
            <a:xfrm flipH="1">
              <a:off x="6358127" y="1288559"/>
              <a:ext cx="4126023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汉仪旗黑-55简" panose="00020600040101010101" charset="-122"/>
                  <a:cs typeface="微软雅黑" panose="020B0503020204020204" charset="-122"/>
                </a:rPr>
                <a:t>工具组件（</a:t>
              </a: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汉仪旗黑-55简" panose="00020600040101010101" charset="-122"/>
                  <a:cs typeface="微软雅黑" panose="020B0503020204020204" charset="-122"/>
                </a:rPr>
                <a:t>legend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汉仪旗黑-55简" panose="00020600040101010101" charset="-122"/>
                  <a:cs typeface="微软雅黑" panose="020B0503020204020204" charset="-122"/>
                </a:rPr>
                <a:t>、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汉仪旗黑-55简" panose="00020600040101010101" charset="-122"/>
                  <a:cs typeface="微软雅黑" panose="020B0503020204020204" charset="-122"/>
                  <a:sym typeface="+mn-ea"/>
                </a:rPr>
                <a:t>tooltip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汉仪旗黑-55简" panose="00020600040101010101" charset="-122"/>
                  <a:cs typeface="微软雅黑" panose="020B0503020204020204" charset="-122"/>
                  <a:sym typeface="+mn-ea"/>
                </a:rPr>
                <a:t>、</a:t>
              </a: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汉仪旗黑-55简" panose="00020600040101010101" charset="-122"/>
                  <a:cs typeface="微软雅黑" panose="020B0503020204020204" charset="-122"/>
                  <a:sym typeface="+mn-ea"/>
                </a:rPr>
                <a:t>toolbox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汉仪旗黑-55简" panose="00020600040101010101" charset="-122"/>
                  <a:cs typeface="微软雅黑" panose="020B0503020204020204" charset="-122"/>
                  <a:sym typeface="+mn-ea"/>
                </a:rPr>
                <a:t>、</a:t>
              </a: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汉仪旗黑-55简" panose="00020600040101010101" charset="-122"/>
                  <a:cs typeface="微软雅黑" panose="020B0503020204020204" charset="-122"/>
                  <a:sym typeface="+mn-ea"/>
                </a:rPr>
                <a:t>dataZoom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汉仪旗黑-55简" panose="00020600040101010101" charset="-122"/>
                  <a:cs typeface="微软雅黑" panose="020B0503020204020204" charset="-122"/>
                  <a:sym typeface="+mn-ea"/>
                </a:rPr>
                <a:t>、brush）</a:t>
              </a:r>
              <a:endPara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5863450" y="3431889"/>
            <a:ext cx="5224190" cy="707886"/>
            <a:chOff x="5259960" y="1157430"/>
            <a:chExt cx="5224190" cy="707886"/>
          </a:xfrm>
        </p:grpSpPr>
        <p:sp>
          <p:nvSpPr>
            <p:cNvPr id="87" name="等腰三角形 86"/>
            <p:cNvSpPr/>
            <p:nvPr>
              <p:custDataLst>
                <p:tags r:id="rId7"/>
              </p:custDataLst>
            </p:nvPr>
          </p:nvSpPr>
          <p:spPr>
            <a:xfrm rot="5400000">
              <a:off x="6077641" y="1403883"/>
              <a:ext cx="249378" cy="214980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8" name="文本框 87"/>
            <p:cNvSpPr txBox="1"/>
            <p:nvPr>
              <p:custDataLst>
                <p:tags r:id="rId8"/>
              </p:custDataLst>
            </p:nvPr>
          </p:nvSpPr>
          <p:spPr>
            <a:xfrm>
              <a:off x="5259960" y="1157430"/>
              <a:ext cx="826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03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89" name="文本框 88"/>
            <p:cNvSpPr txBox="1"/>
            <p:nvPr>
              <p:custDataLst>
                <p:tags r:id="rId9"/>
              </p:custDataLst>
            </p:nvPr>
          </p:nvSpPr>
          <p:spPr>
            <a:xfrm flipH="1">
              <a:off x="6358127" y="1319039"/>
              <a:ext cx="4126023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汉仪旗黑-55简" panose="00020600040101010101" charset="-122"/>
                  <a:cs typeface="微软雅黑" panose="020B0503020204020204" charset="-122"/>
                  <a:sym typeface="+mn-ea"/>
                </a:rPr>
                <a:t>坐标系</a:t>
              </a:r>
              <a:endPara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863590" y="4368800"/>
            <a:ext cx="5224780" cy="706755"/>
            <a:chOff x="9370" y="6045"/>
            <a:chExt cx="8228" cy="1113"/>
          </a:xfrm>
        </p:grpSpPr>
        <p:sp>
          <p:nvSpPr>
            <p:cNvPr id="16" name="等腰三角形 15"/>
            <p:cNvSpPr/>
            <p:nvPr>
              <p:custDataLst>
                <p:tags r:id="rId10"/>
              </p:custDataLst>
            </p:nvPr>
          </p:nvSpPr>
          <p:spPr>
            <a:xfrm rot="5400000">
              <a:off x="10658" y="6433"/>
              <a:ext cx="393" cy="33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11"/>
              </p:custDataLst>
            </p:nvPr>
          </p:nvSpPr>
          <p:spPr>
            <a:xfrm>
              <a:off x="9370" y="6045"/>
              <a:ext cx="1301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04</a:t>
              </a:r>
              <a:endPara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8" name="文本框 17"/>
            <p:cNvSpPr txBox="1"/>
            <p:nvPr>
              <p:custDataLst>
                <p:tags r:id="rId12"/>
              </p:custDataLst>
            </p:nvPr>
          </p:nvSpPr>
          <p:spPr>
            <a:xfrm flipH="1">
              <a:off x="11100" y="6300"/>
              <a:ext cx="64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汉仪旗黑-55简" panose="00020600040101010101" charset="-122"/>
                  <a:cs typeface="微软雅黑" panose="020B0503020204020204" charset="-122"/>
                  <a:sym typeface="+mn-ea"/>
                </a:rPr>
                <a:t>组件</a:t>
              </a: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汉仪旗黑-55简" panose="00020600040101010101" charset="-122"/>
                  <a:cs typeface="微软雅黑" panose="020B0503020204020204" charset="-122"/>
                  <a:sym typeface="+mn-ea"/>
                </a:rPr>
                <a:t>visualMap</a:t>
              </a:r>
              <a:endPara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26185" y="287655"/>
            <a:ext cx="6297295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3. </a:t>
            </a:r>
            <a:r>
              <a:rPr lang="zh-CN" altLang="en-US" sz="3735" b="1" dirty="0">
                <a:effectLst/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坐标系</a:t>
            </a:r>
            <a:endParaRPr lang="zh-CN" altLang="en-US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</a:endParaRPr>
          </a:p>
        </p:txBody>
      </p:sp>
      <p:sp>
        <p:nvSpPr>
          <p:cNvPr id="5" name="等腰三角形 4"/>
          <p:cNvSpPr/>
          <p:nvPr>
            <p:custDataLst>
              <p:tags r:id="rId2"/>
            </p:custDataLst>
          </p:nvPr>
        </p:nvSpPr>
        <p:spPr>
          <a:xfrm rot="5400000">
            <a:off x="827227" y="460838"/>
            <a:ext cx="428592" cy="36947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26185" y="1352550"/>
            <a:ext cx="4791075" cy="2771775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1226185" y="95377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3.3 </a:t>
            </a:r>
            <a:r>
              <a:rPr lang="en-US" sz="2000" b="1" dirty="0">
                <a:effectLst/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parallel</a:t>
            </a:r>
            <a:r>
              <a:rPr lang="zh-CN" altLang="en-US" sz="2000" b="1" dirty="0">
                <a:effectLst/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平行坐</a:t>
            </a:r>
            <a:r>
              <a:rPr lang="zh-CN" altLang="en-US" sz="2000" b="1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标系</a:t>
            </a:r>
            <a:r>
              <a:rPr lang="en-US" altLang="zh-CN" sz="2000" b="1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-</a:t>
            </a:r>
            <a:r>
              <a:rPr lang="zh-CN" altLang="en-US" sz="2000" b="1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案例</a:t>
            </a:r>
            <a:endParaRPr lang="zh-CN" altLang="en-US" sz="2000" b="1"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26185" y="287655"/>
            <a:ext cx="5568315" cy="675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3. </a:t>
            </a:r>
            <a:r>
              <a:rPr lang="zh-CN" altLang="en-US" sz="3735" b="1" dirty="0">
                <a:effectLst/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坐标系</a:t>
            </a:r>
            <a:endParaRPr lang="zh-CN" altLang="en-US" sz="3735" b="1" dirty="0">
              <a:effectLst/>
              <a:latin typeface="Arial" panose="020B0604020202020204" pitchFamily="34" charset="0"/>
              <a:ea typeface="汉仪粗黑 简" panose="00020600040101010101" charset="-122"/>
              <a:sym typeface="+mn-ea"/>
            </a:endParaRPr>
          </a:p>
          <a:p>
            <a:pPr algn="l"/>
            <a:endParaRPr lang="zh-CN" altLang="en-US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</a:endParaRPr>
          </a:p>
        </p:txBody>
      </p:sp>
      <p:sp>
        <p:nvSpPr>
          <p:cNvPr id="5" name="等腰三角形 4"/>
          <p:cNvSpPr/>
          <p:nvPr>
            <p:custDataLst>
              <p:tags r:id="rId2"/>
            </p:custDataLst>
          </p:nvPr>
        </p:nvSpPr>
        <p:spPr>
          <a:xfrm rot="5400000">
            <a:off x="827227" y="460838"/>
            <a:ext cx="428592" cy="36947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26185" y="140652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</a:rPr>
              <a:t>单轴。可以被应用到散点图中展现一维数据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226185" y="96774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3.4 </a:t>
            </a:r>
            <a:r>
              <a:rPr lang="zh-CN" altLang="en-US" sz="2000" b="1" dirty="0">
                <a:effectLst/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单轴</a:t>
            </a:r>
            <a:r>
              <a:rPr lang="zh-CN" altLang="en-US" sz="2000" b="1" dirty="0">
                <a:effectLst/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坐</a:t>
            </a:r>
            <a:r>
              <a:rPr lang="zh-CN" altLang="en-US" sz="2000" b="1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标系singleAxis</a:t>
            </a:r>
            <a:endParaRPr lang="zh-CN" altLang="en-US" sz="2000" b="1"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185" y="4756150"/>
            <a:ext cx="3943350" cy="1152525"/>
          </a:xfrm>
          <a:prstGeom prst="rect">
            <a:avLst/>
          </a:prstGeom>
        </p:spPr>
      </p:pic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1226185" y="1922780"/>
          <a:ext cx="8783955" cy="2507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5315"/>
                <a:gridCol w="5628640"/>
              </a:tblGrid>
              <a:tr h="429260"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属性名</a:t>
                      </a:r>
                      <a:endParaRPr lang="zh-CN" altLang="en-US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zh-CN" altLang="en-US" sz="1800" dirty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描述</a:t>
                      </a:r>
                      <a:endParaRPr lang="zh-CN" altLang="en-US" sz="1800" dirty="0">
                        <a:solidFill>
                          <a:srgbClr val="23B6F3"/>
                        </a:solidFill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544195">
                <a:tc>
                  <a:txBody>
                    <a:bodyPr/>
                    <a:p>
                      <a:pPr indent="0" fontAlgn="auto">
                        <a:lnSpc>
                          <a:spcPts val="2660"/>
                        </a:lnSpc>
                        <a:buNone/>
                      </a:pPr>
                      <a:r>
                        <a:rPr lang="en-US" altLang="zh-CN" dirty="0" smtClean="0">
                          <a:latin typeface="Arial" panose="020B0604020202020204" pitchFamily="34" charset="0"/>
                          <a:ea typeface="汉仪旗黑-55简" panose="00020600040101010101" charset="-122"/>
                        </a:rPr>
                        <a:t>top</a:t>
                      </a:r>
                      <a:r>
                        <a:rPr lang="zh-CN" altLang="en-US" dirty="0" smtClean="0">
                          <a:latin typeface="Arial" panose="020B0604020202020204" pitchFamily="34" charset="0"/>
                          <a:ea typeface="汉仪旗黑-55简" panose="00020600040101010101" charset="-122"/>
                        </a:rPr>
                        <a:t>、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ea typeface="汉仪旗黑-55简" panose="00020600040101010101" charset="-122"/>
                        </a:rPr>
                        <a:t>bottom</a:t>
                      </a:r>
                      <a:r>
                        <a:rPr lang="zh-CN" altLang="en-US" dirty="0" smtClean="0">
                          <a:latin typeface="Arial" panose="020B0604020202020204" pitchFamily="34" charset="0"/>
                          <a:ea typeface="汉仪旗黑-55简" panose="00020600040101010101" charset="-122"/>
                        </a:rPr>
                        <a:t>、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ea typeface="汉仪旗黑-55简" panose="00020600040101010101" charset="-122"/>
                        </a:rPr>
                        <a:t>left</a:t>
                      </a:r>
                      <a:r>
                        <a:rPr lang="zh-CN" altLang="en-US" dirty="0" smtClean="0">
                          <a:latin typeface="Arial" panose="020B0604020202020204" pitchFamily="34" charset="0"/>
                          <a:ea typeface="汉仪旗黑-55简" panose="00020600040101010101" charset="-122"/>
                        </a:rPr>
                        <a:t>、</a:t>
                      </a:r>
                      <a:r>
                        <a:rPr lang="en-US" altLang="zh-CN" dirty="0" smtClean="0">
                          <a:latin typeface="Arial" panose="020B0604020202020204" pitchFamily="34" charset="0"/>
                          <a:ea typeface="汉仪旗黑-55简" panose="00020600040101010101" charset="-122"/>
                        </a:rPr>
                        <a:t>right</a:t>
                      </a:r>
                      <a:endParaRPr lang="en-US" altLang="zh-CN" dirty="0" smtClean="0">
                        <a:latin typeface="Arial" panose="020B0604020202020204" pitchFamily="34" charset="0"/>
                        <a:ea typeface="汉仪旗黑-55简" panose="00020600040101010101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  <a:buNone/>
                      </a:pP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离容器</a:t>
                      </a: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(</a:t>
                      </a: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上下左右</a:t>
                      </a: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)</a:t>
                      </a: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侧的距离。值可以是</a:t>
                      </a: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 </a:t>
                      </a: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百分比、数字或者'left', 'center', 'right'</a:t>
                      </a:r>
                      <a:endParaRPr lang="zh-CN" altLang="en-US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544195">
                <a:tc>
                  <a:txBody>
                    <a:bodyPr/>
                    <a:p>
                      <a:pPr indent="0" fontAlgn="auto">
                        <a:lnSpc>
                          <a:spcPts val="2660"/>
                        </a:lnSpc>
                        <a:buNone/>
                      </a:pPr>
                      <a:r>
                        <a:rPr lang="en-US" altLang="zh-CN" dirty="0" smtClean="0">
                          <a:latin typeface="Arial" panose="020B0604020202020204" pitchFamily="34" charset="0"/>
                          <a:ea typeface="汉仪旗黑-55简" panose="00020600040101010101" charset="-122"/>
                        </a:rPr>
                        <a:t>orient</a:t>
                      </a:r>
                      <a:endParaRPr lang="en-US" altLang="zh-CN" dirty="0" smtClean="0">
                        <a:latin typeface="Arial" panose="020B0604020202020204" pitchFamily="34" charset="0"/>
                        <a:ea typeface="汉仪旗黑-55简" panose="00020600040101010101" charset="-122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  <a:buNone/>
                      </a:pP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'horizontal'：水平排布各个坐标轴</a:t>
                      </a:r>
                      <a:endParaRPr lang="zh-CN" altLang="en-US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  <a:p>
                      <a:pPr indent="0" algn="l" fontAlgn="auto">
                        <a:lnSpc>
                          <a:spcPts val="2660"/>
                        </a:lnSpc>
                        <a:buNone/>
                      </a:pP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'vertical'：竖直排布各个坐标轴</a:t>
                      </a:r>
                      <a:endParaRPr lang="zh-CN" altLang="en-US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44195">
                <a:tc>
                  <a:txBody>
                    <a:bodyPr/>
                    <a:p>
                      <a:pPr indent="0" fontAlgn="auto">
                        <a:lnSpc>
                          <a:spcPts val="2660"/>
                        </a:lnSpc>
                        <a:buNone/>
                      </a:pPr>
                      <a:r>
                        <a:rPr lang="en-US" altLang="zh-CN" dirty="0" smtClean="0">
                          <a:latin typeface="Arial" panose="020B0604020202020204" pitchFamily="34" charset="0"/>
                          <a:ea typeface="汉仪旗黑-55简" panose="00020600040101010101" charset="-122"/>
                        </a:rPr>
                        <a:t>data</a:t>
                      </a:r>
                      <a:endParaRPr lang="en-US" altLang="zh-CN" dirty="0" smtClean="0">
                        <a:latin typeface="Arial" panose="020B0604020202020204" pitchFamily="34" charset="0"/>
                        <a:ea typeface="汉仪旗黑-55简" panose="00020600040101010101" charset="-122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  <a:buNone/>
                      </a:pP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类目数据</a:t>
                      </a: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 </a:t>
                      </a: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类比</a:t>
                      </a: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xAxis</a:t>
                      </a:r>
                      <a:endParaRPr lang="en-US" altLang="zh-CN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226185" y="450278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案例</a:t>
            </a:r>
            <a:endParaRPr lang="zh-CN" altLang="en-US" sz="2000" b="1"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26185" y="287655"/>
            <a:ext cx="225679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3. </a:t>
            </a:r>
            <a:r>
              <a:rPr lang="zh-CN" altLang="en-US" sz="3735" b="1" dirty="0">
                <a:effectLst/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坐标系</a:t>
            </a:r>
            <a:endParaRPr lang="zh-CN" altLang="en-US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</a:endParaRPr>
          </a:p>
        </p:txBody>
      </p:sp>
      <p:sp>
        <p:nvSpPr>
          <p:cNvPr id="5" name="等腰三角形 4"/>
          <p:cNvSpPr/>
          <p:nvPr>
            <p:custDataLst>
              <p:tags r:id="rId2"/>
            </p:custDataLst>
          </p:nvPr>
        </p:nvSpPr>
        <p:spPr>
          <a:xfrm rot="5400000">
            <a:off x="827227" y="460838"/>
            <a:ext cx="428592" cy="36947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26185" y="1559560"/>
            <a:ext cx="92005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微软雅黑 Light" panose="020B0502040204020203" charset="-122"/>
              </a:rPr>
              <a:t>timeline 组件，提供了在多个 ECharts option 间进行切换、播放等操作的功能。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  <a:cs typeface="微软雅黑 Light" panose="020B0502040204020203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1226185" y="1927860"/>
            <a:ext cx="92005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 Light" panose="020B0502040204020203" charset="-122"/>
                <a:ea typeface="微软雅黑 Light" panose="020B0502040204020203" charset="-122"/>
                <a:cs typeface="微软雅黑 Light" panose="020B0502040204020203" charset="-122"/>
              </a:rPr>
              <a:t>。</a:t>
            </a:r>
            <a:endParaRPr lang="zh-CN" altLang="en-US">
              <a:latin typeface="微软雅黑 Light" panose="020B0502040204020203" charset="-122"/>
              <a:ea typeface="微软雅黑 Light" panose="020B0502040204020203" charset="-122"/>
              <a:cs typeface="微软雅黑 Light" panose="020B0502040204020203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185" y="2406650"/>
            <a:ext cx="5657850" cy="3895725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1226185" y="95377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3.5 </a:t>
            </a:r>
            <a:r>
              <a:rPr lang="en-US" sz="2000" b="1" dirty="0">
                <a:effectLst/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timeline</a:t>
            </a:r>
            <a:r>
              <a:rPr lang="zh-CN" altLang="en-US" sz="2000" b="1" dirty="0">
                <a:effectLst/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时间轴</a:t>
            </a:r>
            <a:endParaRPr lang="zh-CN" altLang="en-US" sz="2000" b="1"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5467350" y="3429000"/>
            <a:ext cx="3416300" cy="1069975"/>
          </a:xfrm>
          <a:prstGeom prst="wedgeRoundRectCallout">
            <a:avLst>
              <a:gd name="adj1" fmla="val -39795"/>
              <a:gd name="adj2" fmla="val 80860"/>
              <a:gd name="adj3" fmla="val 16667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微软雅黑 Light" panose="020B0502040204020203" charset="-122"/>
                <a:sym typeface="+mn-ea"/>
              </a:rPr>
              <a:t>需求：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  <a:cs typeface="微软雅黑 Light" panose="020B0502040204020203" charset="-122"/>
              <a:sym typeface="+mn-ea"/>
            </a:endParaRPr>
          </a:p>
          <a:p>
            <a:pPr algn="l"/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微软雅黑 Light" panose="020B0502040204020203" charset="-122"/>
                <a:sym typeface="+mn-ea"/>
              </a:rPr>
              <a:t>点击播放按钮时候，销量显示当前年份的销量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26185" y="287655"/>
            <a:ext cx="4980305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3. </a:t>
            </a:r>
            <a:r>
              <a:rPr lang="zh-CN" altLang="en-US" sz="3735" b="1" dirty="0">
                <a:effectLst/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坐标系</a:t>
            </a:r>
            <a:endParaRPr lang="zh-CN" altLang="en-US" sz="3735" b="1" dirty="0">
              <a:effectLst/>
              <a:latin typeface="Arial" panose="020B0604020202020204" pitchFamily="34" charset="0"/>
              <a:ea typeface="汉仪粗黑 简" panose="00020600040101010101" charset="-122"/>
              <a:sym typeface="+mn-ea"/>
            </a:endParaRPr>
          </a:p>
        </p:txBody>
      </p:sp>
      <p:sp>
        <p:nvSpPr>
          <p:cNvPr id="5" name="等腰三角形 4"/>
          <p:cNvSpPr/>
          <p:nvPr>
            <p:custDataLst>
              <p:tags r:id="rId2"/>
            </p:custDataLst>
          </p:nvPr>
        </p:nvSpPr>
        <p:spPr>
          <a:xfrm rot="5400000">
            <a:off x="827227" y="460838"/>
            <a:ext cx="428592" cy="369474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26185" y="1558290"/>
            <a:ext cx="9861550" cy="4044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</a:rPr>
              <a:t>地理坐标系组件用于地图的绘制，支持在地理坐标系上绘制散点图，线集。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</a:endParaRPr>
          </a:p>
          <a:p>
            <a:endParaRPr lang="zh-CN" altLang="en-US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26185" y="6221095"/>
            <a:ext cx="9089390" cy="4464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阿里云可视化地图</a:t>
            </a: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json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地址</a:t>
            </a: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 http://datav.aliyun.com/portal/school/atlas/area_selector</a:t>
            </a:r>
            <a:endParaRPr lang="en-US" altLang="zh-CN">
              <a:latin typeface="Arial" panose="020B0604020202020204" pitchFamily="34" charset="0"/>
              <a:ea typeface="汉仪旗黑-55简" panose="00020600040101010101" charset="-122"/>
            </a:endParaRPr>
          </a:p>
          <a:p>
            <a:endParaRPr lang="zh-CN" altLang="en-US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501140" y="1960880"/>
            <a:ext cx="3009900" cy="432435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5"/>
            </p:custDataLst>
          </p:nvPr>
        </p:nvSpPr>
        <p:spPr>
          <a:xfrm>
            <a:off x="1226185" y="95377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3.6 </a:t>
            </a:r>
            <a:r>
              <a:rPr lang="en-US" sz="2000" b="1" dirty="0">
                <a:effectLst/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geo</a:t>
            </a:r>
            <a:r>
              <a:rPr lang="zh-CN" altLang="en-US" sz="2000" b="1" dirty="0">
                <a:effectLst/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地理坐标系</a:t>
            </a:r>
            <a:endParaRPr lang="zh-CN" altLang="en-US" sz="2000" b="1"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3882390" y="2782570"/>
            <a:ext cx="3318510" cy="960120"/>
          </a:xfrm>
          <a:prstGeom prst="wedgeRoundRectCallout">
            <a:avLst>
              <a:gd name="adj1" fmla="val -50420"/>
              <a:gd name="adj2" fmla="val 94179"/>
              <a:gd name="adj3" fmla="val 16667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需求：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  <a:p>
            <a:pPr algn="l"/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移动到对应的地图区域即显示红色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26185" y="953770"/>
            <a:ext cx="9199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微软雅黑 Light" panose="020B0502040204020203" charset="-122"/>
              </a:rPr>
              <a:t>visualMap 是视觉映射组件，用于进行『视觉编码』，也就是将数据映射到视觉元素（视觉通道）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  <a:cs typeface="微软雅黑 Light" panose="020B0502040204020203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26185" y="287655"/>
            <a:ext cx="820547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4. </a:t>
            </a:r>
            <a:r>
              <a:rPr 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visualMap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组件（视觉映射）</a:t>
            </a:r>
            <a:endParaRPr lang="en-US" altLang="zh-CN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  <a:sym typeface="+mn-ea"/>
            </a:endParaRPr>
          </a:p>
        </p:txBody>
      </p:sp>
      <p:sp>
        <p:nvSpPr>
          <p:cNvPr id="4" name="等腰三角形 3"/>
          <p:cNvSpPr/>
          <p:nvPr>
            <p:custDataLst>
              <p:tags r:id="rId2"/>
            </p:custDataLst>
          </p:nvPr>
        </p:nvSpPr>
        <p:spPr>
          <a:xfrm rot="5400000">
            <a:off x="827227" y="460838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226185" y="1598930"/>
          <a:ext cx="9199880" cy="3166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9105"/>
                <a:gridCol w="7470775"/>
              </a:tblGrid>
              <a:tr h="511810">
                <a:tc>
                  <a:txBody>
                    <a:bodyPr/>
                    <a:p>
                      <a:pPr algn="l"/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属性名</a:t>
                      </a:r>
                      <a:endParaRPr lang="zh-CN" altLang="en-US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/>
                      <a:r>
                        <a:rPr lang="zh-CN" altLang="en-US" sz="1800" dirty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描述</a:t>
                      </a:r>
                      <a:endParaRPr lang="zh-CN" altLang="en-US" sz="1800" dirty="0">
                        <a:solidFill>
                          <a:srgbClr val="23B6F3"/>
                        </a:solidFill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512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ea typeface="汉仪旗黑-55简" panose="00020600040101010101" charset="-122"/>
                          <a:sym typeface="+mn-ea"/>
                        </a:rPr>
                        <a:t>type</a:t>
                      </a:r>
                      <a:endParaRPr lang="en-US" altLang="zh-CN" sz="1800">
                        <a:latin typeface="Arial" panose="020B0604020202020204" pitchFamily="34" charset="0"/>
                        <a:ea typeface="汉仪旗黑-55简" panose="0002060004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>
                          <a:latin typeface="Arial" panose="020B0604020202020204" pitchFamily="34" charset="0"/>
                          <a:ea typeface="汉仪旗黑-55简" panose="00020600040101010101" charset="-122"/>
                          <a:cs typeface="微软雅黑 Light" panose="020B0502040204020203" charset="-122"/>
                          <a:sym typeface="+mn-ea"/>
                        </a:rPr>
                        <a:t>1</a:t>
                      </a:r>
                      <a:r>
                        <a:rPr lang="zh-CN" altLang="en-US" sz="1800">
                          <a:latin typeface="Arial" panose="020B0604020202020204" pitchFamily="34" charset="0"/>
                          <a:ea typeface="汉仪旗黑-55简" panose="00020600040101010101" charset="-122"/>
                          <a:cs typeface="微软雅黑 Light" panose="020B0502040204020203" charset="-122"/>
                          <a:sym typeface="+mn-ea"/>
                        </a:rPr>
                        <a:t>：（</a:t>
                      </a:r>
                      <a:r>
                        <a:rPr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微软雅黑 Light" panose="020B0502040204020203" charset="-122"/>
                          <a:sym typeface="+mn-ea"/>
                        </a:rPr>
                        <a:t>continuous</a:t>
                      </a:r>
                      <a:r>
                        <a:rPr lang="zh-CN" altLang="en-US" sz="1800">
                          <a:latin typeface="Arial" panose="020B0604020202020204" pitchFamily="34" charset="0"/>
                          <a:ea typeface="汉仪旗黑-55简" panose="00020600040101010101" charset="-122"/>
                          <a:cs typeface="微软雅黑 Light" panose="020B0502040204020203" charset="-122"/>
                          <a:sym typeface="+mn-ea"/>
                        </a:rPr>
                        <a:t>）连续型视觉映射组件</a:t>
                      </a:r>
                      <a:endParaRPr lang="zh-CN" altLang="en-US" sz="1800">
                        <a:latin typeface="Arial" panose="020B0604020202020204" pitchFamily="34" charset="0"/>
                        <a:ea typeface="汉仪旗黑-55简" panose="00020600040101010101" charset="-122"/>
                        <a:cs typeface="微软雅黑 Light" panose="020B0502040204020203" charset="-122"/>
                        <a:sym typeface="+mn-ea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>
                          <a:latin typeface="Arial" panose="020B0604020202020204" pitchFamily="34" charset="0"/>
                          <a:ea typeface="汉仪旗黑-55简" panose="00020600040101010101" charset="-122"/>
                          <a:cs typeface="微软雅黑 Light" panose="020B0502040204020203" charset="-122"/>
                          <a:sym typeface="+mn-ea"/>
                        </a:rPr>
                        <a:t>2</a:t>
                      </a:r>
                      <a:r>
                        <a:rPr lang="zh-CN" altLang="en-US" sz="1800">
                          <a:latin typeface="Arial" panose="020B0604020202020204" pitchFamily="34" charset="0"/>
                          <a:ea typeface="汉仪旗黑-55简" panose="00020600040101010101" charset="-122"/>
                          <a:cs typeface="微软雅黑 Light" panose="020B0502040204020203" charset="-122"/>
                          <a:sym typeface="+mn-ea"/>
                        </a:rPr>
                        <a:t>：（piecewise）分段型视觉映射组件</a:t>
                      </a:r>
                      <a:endParaRPr lang="zh-CN" altLang="en-US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40360">
                <a:tc>
                  <a:txBody>
                    <a:bodyPr/>
                    <a:p>
                      <a:r>
                        <a:rPr lang="en-US" altLang="zh-CN" sz="1800">
                          <a:latin typeface="Arial" panose="020B0604020202020204" pitchFamily="34" charset="0"/>
                          <a:ea typeface="汉仪旗黑-55简" panose="00020600040101010101" charset="-122"/>
                          <a:sym typeface="+mn-ea"/>
                        </a:rPr>
                        <a:t>calculable</a:t>
                      </a:r>
                      <a:endParaRPr lang="en-US" altLang="zh-CN" sz="1800">
                        <a:latin typeface="Arial" panose="020B0604020202020204" pitchFamily="34" charset="0"/>
                        <a:ea typeface="汉仪旗黑-55简" panose="0002060004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  <a:sym typeface="+mn-ea"/>
                        </a:rPr>
                        <a:t>是否显示拖拽用的手柄</a:t>
                      </a:r>
                      <a:endParaRPr lang="zh-CN" altLang="en-US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ea typeface="汉仪旗黑-55简" panose="00020600040101010101" charset="-122"/>
                          <a:sym typeface="+mn-ea"/>
                        </a:rPr>
                        <a:t>min/max</a:t>
                      </a:r>
                      <a:endParaRPr lang="en-US" altLang="zh-CN" sz="1800">
                        <a:latin typeface="Arial" panose="020B0604020202020204" pitchFamily="34" charset="0"/>
                        <a:ea typeface="汉仪旗黑-55简" panose="0002060004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  <a:sym typeface="+mn-ea"/>
                        </a:rPr>
                        <a:t>组件的允许的最小（大）值</a:t>
                      </a:r>
                      <a:endParaRPr lang="zh-CN" altLang="en-US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5124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ea typeface="汉仪旗黑-55简" panose="00020600040101010101" charset="-122"/>
                          <a:sym typeface="+mn-ea"/>
                        </a:rPr>
                        <a:t>inRange</a:t>
                      </a:r>
                      <a:endParaRPr lang="en-US" altLang="zh-CN" sz="1800">
                        <a:latin typeface="Arial" panose="020B0604020202020204" pitchFamily="34" charset="0"/>
                        <a:ea typeface="汉仪旗黑-55简" panose="00020600040101010101" charset="-122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latin typeface="Arial" panose="020B0604020202020204" pitchFamily="34" charset="0"/>
                          <a:ea typeface="汉仪旗黑-55简" panose="00020600040101010101" charset="-122"/>
                          <a:sym typeface="+mn-ea"/>
                        </a:rPr>
                        <a:t>outOfRange</a:t>
                      </a:r>
                      <a:endParaRPr lang="zh-CN" altLang="en-US" sz="1800">
                        <a:latin typeface="Arial" panose="020B0604020202020204" pitchFamily="34" charset="0"/>
                        <a:ea typeface="汉仪旗黑-55简" panose="0002060004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定义 在选中范围中（外） 的视觉元素</a:t>
                      </a:r>
                      <a:endParaRPr lang="zh-CN" altLang="en-US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26185" y="287655"/>
            <a:ext cx="820547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4. visualMap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组件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（视觉映射）</a:t>
            </a:r>
            <a:endParaRPr lang="zh-CN" altLang="en-US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</a:endParaRPr>
          </a:p>
        </p:txBody>
      </p:sp>
      <p:sp>
        <p:nvSpPr>
          <p:cNvPr id="4" name="等腰三角形 3"/>
          <p:cNvSpPr/>
          <p:nvPr>
            <p:custDataLst>
              <p:tags r:id="rId2"/>
            </p:custDataLst>
          </p:nvPr>
        </p:nvSpPr>
        <p:spPr>
          <a:xfrm rot="5400000">
            <a:off x="827227" y="460838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26185" y="1322070"/>
            <a:ext cx="6362700" cy="3962400"/>
          </a:xfrm>
          <a:prstGeom prst="rect">
            <a:avLst/>
          </a:prstGeom>
        </p:spPr>
      </p:pic>
      <p:sp>
        <p:nvSpPr>
          <p:cNvPr id="6" name="圆角矩形标注 5"/>
          <p:cNvSpPr/>
          <p:nvPr/>
        </p:nvSpPr>
        <p:spPr>
          <a:xfrm>
            <a:off x="7410450" y="1484630"/>
            <a:ext cx="3798570" cy="1002030"/>
          </a:xfrm>
          <a:prstGeom prst="wedgeRoundRectCallout">
            <a:avLst>
              <a:gd name="adj1" fmla="val -49264"/>
              <a:gd name="adj2" fmla="val 9283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需求：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  <a:p>
            <a:pPr algn="l"/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移动右边红色图标显示对应的数轴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55"/>
          <p:cNvSpPr txBox="1"/>
          <p:nvPr/>
        </p:nvSpPr>
        <p:spPr>
          <a:xfrm flipH="1">
            <a:off x="1280795" y="1243965"/>
            <a:ext cx="9255760" cy="4065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6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1.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数据集中的数据配置方式</a:t>
            </a:r>
            <a:endParaRPr lang="zh-CN" altLang="en-US" dirty="0" smtClean="0">
              <a:solidFill>
                <a:schemeClr val="tx1"/>
              </a:solidFill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</a:endParaRPr>
          </a:p>
          <a:p>
            <a:pPr>
              <a:lnSpc>
                <a:spcPct val="16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2.legend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组件中的属性</a:t>
            </a:r>
            <a:endParaRPr lang="zh-CN" altLang="en-US" dirty="0" smtClean="0">
              <a:solidFill>
                <a:schemeClr val="tx1"/>
              </a:solidFill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data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align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selected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selectedMode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、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selector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等</a:t>
            </a:r>
            <a:endParaRPr lang="zh-CN" altLang="en-US" dirty="0" smtClean="0">
              <a:solidFill>
                <a:schemeClr val="tx1"/>
              </a:solidFill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</a:endParaRPr>
          </a:p>
          <a:p>
            <a:pPr>
              <a:lnSpc>
                <a:spcPct val="160000"/>
              </a:lnSpc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3.tooltip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提示框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</a:endParaRPr>
          </a:p>
          <a:p>
            <a:pPr>
              <a:lnSpc>
                <a:spcPct val="16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4.toolbox工具栏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的五个工具，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dataZoom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，</a:t>
            </a: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brush</a:t>
            </a:r>
            <a:endParaRPr lang="en-US" altLang="zh-CN" dirty="0" smtClean="0">
              <a:solidFill>
                <a:schemeClr val="tx1"/>
              </a:solidFill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</a:endParaRPr>
          </a:p>
          <a:p>
            <a:pPr>
              <a:lnSpc>
                <a:spcPct val="160000"/>
              </a:lnSpc>
            </a:pPr>
            <a:r>
              <a:rPr lang="en-US" altLang="zh-CN" dirty="0" smtClean="0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5.</a:t>
            </a:r>
            <a:r>
              <a:rPr lang="zh-CN" altLang="en-US" dirty="0" smtClean="0">
                <a:solidFill>
                  <a:schemeClr val="tx1"/>
                </a:solidFill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坐标系</a:t>
            </a:r>
            <a:endParaRPr lang="zh-CN" altLang="en-US" dirty="0" smtClean="0">
              <a:solidFill>
                <a:schemeClr val="tx1"/>
              </a:solidFill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zh-CN" altLang="en-US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直角坐标系、极坐标系、平行坐标系、单轴、时间轴、地理坐标系</a:t>
            </a:r>
            <a:endParaRPr lang="zh-CN" altLang="en-US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汉仪旗黑-55简" panose="00020600040101010101" charset="-122"/>
              <a:cs typeface="+mj-ea"/>
              <a:sym typeface="+mn-ea"/>
            </a:endParaRPr>
          </a:p>
          <a:p>
            <a:pPr>
              <a:lnSpc>
                <a:spcPct val="160000"/>
              </a:lnSpc>
            </a:pPr>
            <a:r>
              <a:rPr lang="en-US" altLang="zh-CN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6.visualMap</a:t>
            </a:r>
            <a:r>
              <a:rPr lang="zh-CN" altLang="en-US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汉仪旗黑-55简" panose="00020600040101010101" charset="-122"/>
                <a:cs typeface="+mj-ea"/>
                <a:sym typeface="+mn-ea"/>
              </a:rPr>
              <a:t>映射组件</a:t>
            </a:r>
            <a:endParaRPr lang="zh-CN" altLang="en-US" dirty="0" smtClean="0">
              <a:solidFill>
                <a:schemeClr val="tx1"/>
              </a:solidFill>
              <a:effectLst/>
              <a:latin typeface="Arial" panose="020B0604020202020204" pitchFamily="34" charset="0"/>
              <a:ea typeface="汉仪旗黑-55简" panose="00020600040101010101" charset="-122"/>
              <a:cs typeface="+mj-ea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8845" y="312420"/>
            <a:ext cx="495808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小结</a:t>
            </a:r>
            <a:endParaRPr lang="zh-CN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18845" y="312420"/>
            <a:ext cx="495808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课后练习</a:t>
            </a:r>
            <a:endParaRPr lang="zh-CN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</a:endParaRPr>
          </a:p>
        </p:txBody>
      </p:sp>
      <p:pic>
        <p:nvPicPr>
          <p:cNvPr id="4" name="图片 3" descr="2017年诸城土地出让-月成交量分析（宗）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8845" y="978535"/>
            <a:ext cx="7889240" cy="52597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-2"/>
            <a:ext cx="4818451" cy="3501288"/>
            <a:chOff x="0" y="-2"/>
            <a:chExt cx="4818451" cy="3501288"/>
          </a:xfrm>
        </p:grpSpPr>
        <p:sp>
          <p:nvSpPr>
            <p:cNvPr id="4" name="等腰三角形 3"/>
            <p:cNvSpPr/>
            <p:nvPr/>
          </p:nvSpPr>
          <p:spPr>
            <a:xfrm rot="5400000">
              <a:off x="-95087" y="95085"/>
              <a:ext cx="1378763" cy="1188589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5" name="等腰三角形 24"/>
            <p:cNvSpPr/>
            <p:nvPr/>
          </p:nvSpPr>
          <p:spPr>
            <a:xfrm rot="16200000">
              <a:off x="-95085" y="802592"/>
              <a:ext cx="1378763" cy="1188589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6" name="等腰三角形 25"/>
            <p:cNvSpPr/>
            <p:nvPr/>
          </p:nvSpPr>
          <p:spPr>
            <a:xfrm rot="5400000">
              <a:off x="-95087" y="1510099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16200000">
              <a:off x="1117298" y="95087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8" name="等腰三角形 27"/>
            <p:cNvSpPr/>
            <p:nvPr/>
          </p:nvSpPr>
          <p:spPr>
            <a:xfrm rot="5400000">
              <a:off x="1110008" y="802592"/>
              <a:ext cx="1378763" cy="1188589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29" name="等腰三角形 28"/>
            <p:cNvSpPr/>
            <p:nvPr/>
          </p:nvSpPr>
          <p:spPr>
            <a:xfrm rot="16200000">
              <a:off x="1111740" y="1510101"/>
              <a:ext cx="1378763" cy="1188589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0" name="等腰三角形 29"/>
            <p:cNvSpPr/>
            <p:nvPr/>
          </p:nvSpPr>
          <p:spPr>
            <a:xfrm rot="5400000">
              <a:off x="2329680" y="95085"/>
              <a:ext cx="1378763" cy="118858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1" name="等腰三角形 30"/>
            <p:cNvSpPr/>
            <p:nvPr/>
          </p:nvSpPr>
          <p:spPr>
            <a:xfrm rot="5400000">
              <a:off x="1110245" y="2217610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2" name="等腰三角形 31"/>
            <p:cNvSpPr/>
            <p:nvPr/>
          </p:nvSpPr>
          <p:spPr>
            <a:xfrm rot="16200000">
              <a:off x="2329680" y="802591"/>
              <a:ext cx="1378763" cy="1188589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3" name="等腰三角形 32"/>
            <p:cNvSpPr/>
            <p:nvPr/>
          </p:nvSpPr>
          <p:spPr>
            <a:xfrm rot="5400000">
              <a:off x="3534775" y="802591"/>
              <a:ext cx="1378763" cy="1188589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0" y="6718300"/>
            <a:ext cx="12200197" cy="139699"/>
            <a:chOff x="234017" y="5975409"/>
            <a:chExt cx="13144500" cy="404812"/>
          </a:xfrm>
        </p:grpSpPr>
        <p:sp>
          <p:nvSpPr>
            <p:cNvPr id="35" name="矩形 34"/>
            <p:cNvSpPr/>
            <p:nvPr/>
          </p:nvSpPr>
          <p:spPr>
            <a:xfrm>
              <a:off x="234017" y="5975409"/>
              <a:ext cx="2190750" cy="404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2424767" y="5975409"/>
              <a:ext cx="2190750" cy="4048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4615517" y="5975409"/>
              <a:ext cx="2190750" cy="4048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8997017" y="5975409"/>
              <a:ext cx="2190750" cy="4048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6806268" y="5975409"/>
              <a:ext cx="2190750" cy="4048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1187767" y="5975409"/>
              <a:ext cx="2190750" cy="4048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443020" y="3441758"/>
            <a:ext cx="52437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dirty="0" smtClean="0">
                <a:solidFill>
                  <a:schemeClr val="accent1"/>
                </a:solidFill>
                <a:latin typeface="Arial" panose="020B0604020202020204" pitchFamily="34" charset="0"/>
                <a:ea typeface="汉仪粗黑 简" panose="00020600040101010101" charset="-122"/>
                <a:cs typeface="微软雅黑" panose="020B0503020204020204" charset="-122"/>
              </a:rPr>
              <a:t>T</a:t>
            </a:r>
            <a:r>
              <a:rPr lang="en-US" altLang="zh-CN" sz="6000" dirty="0" smtClean="0">
                <a:solidFill>
                  <a:schemeClr val="accent2"/>
                </a:solidFill>
                <a:latin typeface="Arial" panose="020B0604020202020204" pitchFamily="34" charset="0"/>
                <a:ea typeface="汉仪粗黑 简" panose="00020600040101010101" charset="-122"/>
                <a:cs typeface="微软雅黑" panose="020B0503020204020204" charset="-122"/>
              </a:rPr>
              <a:t>H</a:t>
            </a:r>
            <a:r>
              <a:rPr lang="en-US" altLang="zh-CN" sz="6000" dirty="0" smtClean="0">
                <a:solidFill>
                  <a:schemeClr val="accent3"/>
                </a:solidFill>
                <a:latin typeface="Arial" panose="020B0604020202020204" pitchFamily="34" charset="0"/>
                <a:ea typeface="汉仪粗黑 简" panose="00020600040101010101" charset="-122"/>
                <a:cs typeface="微软雅黑" panose="020B0503020204020204" charset="-122"/>
              </a:rPr>
              <a:t>A</a:t>
            </a:r>
            <a:r>
              <a:rPr lang="en-US" altLang="zh-CN" sz="6000" dirty="0" smtClean="0">
                <a:solidFill>
                  <a:schemeClr val="accent4"/>
                </a:solidFill>
                <a:latin typeface="Arial" panose="020B0604020202020204" pitchFamily="34" charset="0"/>
                <a:ea typeface="汉仪粗黑 简" panose="00020600040101010101" charset="-122"/>
                <a:cs typeface="微软雅黑" panose="020B0503020204020204" charset="-122"/>
              </a:rPr>
              <a:t>N</a:t>
            </a:r>
            <a:r>
              <a:rPr lang="en-US" altLang="zh-CN" sz="6000" dirty="0" smtClean="0">
                <a:solidFill>
                  <a:schemeClr val="accent5"/>
                </a:solidFill>
                <a:latin typeface="Arial" panose="020B0604020202020204" pitchFamily="34" charset="0"/>
                <a:ea typeface="汉仪粗黑 简" panose="00020600040101010101" charset="-122"/>
                <a:cs typeface="微软雅黑" panose="020B0503020204020204" charset="-122"/>
              </a:rPr>
              <a:t>K</a:t>
            </a:r>
            <a:r>
              <a:rPr lang="en-US" altLang="zh-CN" sz="6000" dirty="0" smtClean="0">
                <a:solidFill>
                  <a:schemeClr val="accent6"/>
                </a:solidFill>
                <a:latin typeface="Arial" panose="020B0604020202020204" pitchFamily="34" charset="0"/>
                <a:ea typeface="汉仪粗黑 简" panose="00020600040101010101" charset="-122"/>
                <a:cs typeface="微软雅黑" panose="020B0503020204020204" charset="-122"/>
              </a:rPr>
              <a:t>S</a:t>
            </a:r>
            <a:endParaRPr lang="en-US" altLang="zh-CN" sz="6000" dirty="0" smtClean="0">
              <a:solidFill>
                <a:schemeClr val="accent6"/>
              </a:solidFill>
              <a:latin typeface="Arial" panose="020B0604020202020204" pitchFamily="34" charset="0"/>
              <a:ea typeface="汉仪粗黑 简" panose="00020600040101010101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93495" y="287655"/>
            <a:ext cx="436118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1. 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数据集</a:t>
            </a:r>
            <a:endParaRPr lang="zh-CN" altLang="en-US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</a:endParaRPr>
          </a:p>
        </p:txBody>
      </p:sp>
      <p:sp>
        <p:nvSpPr>
          <p:cNvPr id="5" name="等腰三角形 4"/>
          <p:cNvSpPr/>
          <p:nvPr>
            <p:custDataLst>
              <p:tags r:id="rId2"/>
            </p:custDataLst>
          </p:nvPr>
        </p:nvSpPr>
        <p:spPr>
          <a:xfrm rot="5400000">
            <a:off x="827227" y="460838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26185" y="958850"/>
            <a:ext cx="706183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数据集（dataset）是专门用来管理数据的组件</a:t>
            </a:r>
            <a:endParaRPr lang="zh-CN" altLang="en-US" sz="2000" b="1"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56615" y="15240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</a:rPr>
              <a:t>在系列中设置数据</a:t>
            </a: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</a:rPr>
              <a:t> 系列（</a:t>
            </a: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</a:rPr>
              <a:t>series）</a:t>
            </a:r>
            <a:endParaRPr lang="en-US" altLang="zh-CN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226185" y="1892300"/>
          <a:ext cx="9199880" cy="1158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845"/>
                <a:gridCol w="8027035"/>
              </a:tblGrid>
              <a:tr h="365760">
                <a:tc>
                  <a:txBody>
                    <a:bodyPr/>
                    <a:p>
                      <a:pPr algn="l"/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属性名</a:t>
                      </a:r>
                      <a:endParaRPr lang="zh-CN" altLang="en-US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/>
                      <a:r>
                        <a:rPr lang="zh-CN" altLang="en-US" sz="1800" dirty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描述</a:t>
                      </a:r>
                      <a:endParaRPr lang="zh-CN" altLang="en-US" sz="1800" dirty="0">
                        <a:solidFill>
                          <a:srgbClr val="23B6F3"/>
                        </a:solidFill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l"/>
                      <a:r>
                        <a:rPr lang="en-US" altLang="zh-CN" sz="1800" dirty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xAxis</a:t>
                      </a:r>
                      <a:endParaRPr lang="en-US" altLang="zh-CN" sz="1800" dirty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/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  <a:sym typeface="+mn-ea"/>
                        </a:rPr>
                        <a:t>其中的</a:t>
                      </a: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  <a:sym typeface="+mn-ea"/>
                        </a:rPr>
                        <a:t>data</a:t>
                      </a: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  <a:sym typeface="+mn-ea"/>
                        </a:rPr>
                        <a:t>类目数据，在类目轴（type: 'category'）中有效</a:t>
                      </a:r>
                      <a:endParaRPr lang="en-US" altLang="zh-CN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  <a:sym typeface="+mn-ea"/>
                      </a:endParaRPr>
                    </a:p>
                  </a:txBody>
                  <a:tcPr/>
                </a:tc>
              </a:tr>
              <a:tr h="427355">
                <a:tc>
                  <a:txBody>
                    <a:bodyPr/>
                    <a:p>
                      <a:r>
                        <a:rPr lang="en-US" altLang="zh-CN" sz="1800">
                          <a:latin typeface="Arial" panose="020B0604020202020204" pitchFamily="34" charset="0"/>
                          <a:ea typeface="汉仪旗黑-55简" panose="00020600040101010101" charset="-122"/>
                          <a:sym typeface="+mn-ea"/>
                        </a:rPr>
                        <a:t>series</a:t>
                      </a:r>
                      <a:endParaRPr lang="en-US" altLang="zh-CN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系列中的数据内容数组。数组项通常为具体的数据项</a:t>
                      </a:r>
                      <a:endParaRPr lang="zh-CN" altLang="en-US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856615" y="343725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数据集（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dataset）是专门用来管理数据的组件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1226185" y="3805555"/>
          <a:ext cx="9180195" cy="1938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7375"/>
                <a:gridCol w="6052820"/>
              </a:tblGrid>
              <a:tr h="511810">
                <a:tc>
                  <a:txBody>
                    <a:bodyPr/>
                    <a:p>
                      <a:pPr algn="l"/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属性名</a:t>
                      </a:r>
                      <a:endParaRPr lang="zh-CN" altLang="en-US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/>
                      <a:r>
                        <a:rPr lang="zh-CN" altLang="en-US" sz="1800" dirty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描述</a:t>
                      </a:r>
                      <a:endParaRPr lang="zh-CN" altLang="en-US" sz="1800" dirty="0">
                        <a:solidFill>
                          <a:srgbClr val="23B6F3"/>
                        </a:solidFill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  <a:tr h="511175">
                <a:tc>
                  <a:txBody>
                    <a:bodyPr/>
                    <a:p>
                      <a:pPr algn="l"/>
                      <a:r>
                        <a:rPr lang="en-US" altLang="zh-CN" sz="1800" dirty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dataset. source </a:t>
                      </a:r>
                      <a:endParaRPr lang="en-US" altLang="zh-CN" sz="1800" dirty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l"/>
                      <a:r>
                        <a:rPr lang="en-US" altLang="zh-CN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微软雅黑" panose="020B0503020204020204" charset="-122"/>
                          <a:sym typeface="+mn-ea"/>
                        </a:rPr>
                        <a:t>原始数据。一般来说，原始数据表达的是二维表。二维数组，其中第一行/列可以给出 维度名，也可以不给出，直接就是数据</a:t>
                      </a:r>
                      <a:endParaRPr lang="en-US" altLang="zh-CN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微软雅黑" panose="020B0503020204020204" charset="-122"/>
                        <a:sym typeface="+mn-ea"/>
                      </a:endParaRPr>
                    </a:p>
                  </a:txBody>
                  <a:tcPr/>
                </a:tc>
              </a:tr>
              <a:tr h="512445">
                <a:tc>
                  <a:txBody>
                    <a:bodyPr/>
                    <a:p>
                      <a:r>
                        <a:rPr lang="en-US" altLang="zh-CN" dirty="0" smtClean="0">
                          <a:latin typeface="Arial" panose="020B0604020202020204" pitchFamily="34" charset="0"/>
                          <a:ea typeface="汉仪旗黑-55简" panose="00020600040101010101" charset="-122"/>
                        </a:rPr>
                        <a:t>dataset. dimensions</a:t>
                      </a:r>
                      <a:endParaRPr lang="en-US" altLang="zh-CN" dirty="0" smtClean="0">
                        <a:latin typeface="Arial" panose="020B0604020202020204" pitchFamily="34" charset="0"/>
                        <a:ea typeface="汉仪旗黑-55简" panose="0002060004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使用 dimensions 定义 series.data 或者 dataset.source 的每个维度的信息。</a:t>
                      </a:r>
                      <a:endParaRPr lang="zh-CN" altLang="en-US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1293495" y="287655"/>
            <a:ext cx="436118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1. 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数据集</a:t>
            </a:r>
            <a:endParaRPr lang="zh-CN" altLang="en-US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</a:endParaRPr>
          </a:p>
        </p:txBody>
      </p:sp>
      <p:sp>
        <p:nvSpPr>
          <p:cNvPr id="6" name="等腰三角形 5"/>
          <p:cNvSpPr/>
          <p:nvPr>
            <p:custDataLst>
              <p:tags r:id="rId2"/>
            </p:custDataLst>
          </p:nvPr>
        </p:nvSpPr>
        <p:spPr>
          <a:xfrm rot="5400000">
            <a:off x="827227" y="460838"/>
            <a:ext cx="428592" cy="369474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226185" y="1701800"/>
            <a:ext cx="4972050" cy="3152775"/>
          </a:xfrm>
          <a:prstGeom prst="rect">
            <a:avLst/>
          </a:prstGeom>
        </p:spPr>
      </p:pic>
      <p:sp>
        <p:nvSpPr>
          <p:cNvPr id="2" name="圆角矩形标注 1"/>
          <p:cNvSpPr/>
          <p:nvPr/>
        </p:nvSpPr>
        <p:spPr>
          <a:xfrm>
            <a:off x="4542790" y="1463675"/>
            <a:ext cx="3651885" cy="407670"/>
          </a:xfrm>
          <a:prstGeom prst="wedgeRoundRectCallout">
            <a:avLst>
              <a:gd name="adj1" fmla="val -39890"/>
              <a:gd name="adj2" fmla="val 1215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fontAlgn="auto">
              <a:lnSpc>
                <a:spcPts val="2960"/>
              </a:lnSpc>
              <a:buNone/>
            </a:pP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需求：使用多种方式完成下列图表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93495" y="95377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1.1 </a:t>
            </a:r>
            <a:r>
              <a:rPr lang="zh-CN" altLang="en-US" sz="2000" b="1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数据集（dataset）是专门用来管理数据的组件</a:t>
            </a:r>
            <a:endParaRPr lang="zh-CN" altLang="en-US" sz="2000" b="1"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26185" y="287655"/>
            <a:ext cx="5175885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2. 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工具组件</a:t>
            </a:r>
            <a:endParaRPr lang="zh-CN" altLang="en-US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</a:endParaRPr>
          </a:p>
        </p:txBody>
      </p:sp>
      <p:sp>
        <p:nvSpPr>
          <p:cNvPr id="5" name="等腰三角形 4"/>
          <p:cNvSpPr/>
          <p:nvPr>
            <p:custDataLst>
              <p:tags r:id="rId2"/>
            </p:custDataLst>
          </p:nvPr>
        </p:nvSpPr>
        <p:spPr>
          <a:xfrm rot="5400000">
            <a:off x="827227" y="460838"/>
            <a:ext cx="428592" cy="36947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149350" y="2156460"/>
          <a:ext cx="8783955" cy="325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480"/>
                <a:gridCol w="6975475"/>
              </a:tblGrid>
              <a:tr h="429260"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属性名</a:t>
                      </a:r>
                      <a:endParaRPr lang="zh-CN" altLang="en-US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zh-CN" altLang="en-US" sz="1800" dirty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描述</a:t>
                      </a:r>
                      <a:endParaRPr lang="zh-CN" altLang="en-US" sz="1800" dirty="0">
                        <a:solidFill>
                          <a:srgbClr val="23B6F3"/>
                        </a:solidFill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en-US" altLang="zh-CN" sz="1800" dirty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data</a:t>
                      </a:r>
                      <a:endParaRPr lang="en-US" altLang="zh-CN" sz="1800" dirty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+mn-ea"/>
                          <a:sym typeface="+mn-ea"/>
                        </a:rPr>
                        <a:t>name（对应</a:t>
                      </a: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+mn-ea"/>
                          <a:sym typeface="+mn-ea"/>
                        </a:rPr>
                        <a:t>series</a:t>
                      </a: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+mn-ea"/>
                          <a:sym typeface="+mn-ea"/>
                        </a:rPr>
                        <a:t>的</a:t>
                      </a: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+mn-ea"/>
                          <a:sym typeface="+mn-ea"/>
                        </a:rPr>
                        <a:t>name</a:t>
                      </a: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+mn-ea"/>
                          <a:sym typeface="+mn-ea"/>
                        </a:rPr>
                        <a:t>值）icon</a:t>
                      </a:r>
                      <a:endParaRPr lang="zh-CN" altLang="en-US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+mn-ea"/>
                        <a:sym typeface="+mn-ea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29260">
                <a:tc>
                  <a:txBody>
                    <a:bodyPr/>
                    <a:p>
                      <a:pPr indent="0" fontAlgn="auto">
                        <a:lnSpc>
                          <a:spcPts val="2660"/>
                        </a:lnSpc>
                      </a:pPr>
                      <a:r>
                        <a:rPr lang="en-US" altLang="zh-CN" dirty="0" smtClean="0">
                          <a:latin typeface="Arial" panose="020B0604020202020204" pitchFamily="34" charset="0"/>
                          <a:ea typeface="汉仪旗黑-55简" panose="00020600040101010101" charset="-122"/>
                        </a:rPr>
                        <a:t>align</a:t>
                      </a:r>
                      <a:endParaRPr lang="en-US" altLang="zh-CN" dirty="0" smtClean="0">
                        <a:latin typeface="Arial" panose="020B0604020202020204" pitchFamily="34" charset="0"/>
                        <a:ea typeface="汉仪旗黑-55简" panose="00020600040101010101" charset="-122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R="0" lvl="0" indent="0" algn="l" defTabSz="914400" rtl="0" fontAlgn="auto">
                        <a:lnSpc>
                          <a:spcPts val="26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auto</a:t>
                      </a: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/left/right</a:t>
                      </a:r>
                      <a:endParaRPr lang="en-US" altLang="zh-CN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02590"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selected</a:t>
                      </a:r>
                      <a:endParaRPr lang="en-US" altLang="zh-CN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汉仪旗黑-55简" panose="00020600040101010101" charset="-122"/>
                          <a:cs typeface="+mn-ea"/>
                        </a:rPr>
                        <a:t>图列选中状态表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+mn-ea"/>
                          <a:sym typeface="+mn-ea"/>
                        </a:rPr>
                        <a:t>{name:false,name2:true}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汉仪旗黑-55简" panose="00020600040101010101" charset="-122"/>
                        <a:cs typeface="+mn-ea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403860"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  <a:buNone/>
                      </a:pP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selectedMode</a:t>
                      </a:r>
                      <a:endParaRPr lang="en-US" altLang="zh-CN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285750" indent="-285750" algn="l" fontAlgn="auto">
                        <a:lnSpc>
                          <a:spcPts val="266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汉仪旗黑-55简" panose="00020600040101010101" charset="-122"/>
                          <a:cs typeface="+mn-ea"/>
                        </a:rPr>
                        <a:t>图例选择的模式，控制是否可以通过点击图例改变系列的显示状态。默认开启图例选择，可以设成 false 关闭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汉仪旗黑-55简" panose="00020600040101010101" charset="-122"/>
                        <a:cs typeface="+mn-ea"/>
                      </a:endParaRPr>
                    </a:p>
                    <a:p>
                      <a:pPr marL="285750" indent="-285750" algn="l" fontAlgn="auto">
                        <a:lnSpc>
                          <a:spcPts val="266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汉仪旗黑-55简" panose="00020600040101010101" charset="-122"/>
                          <a:cs typeface="+mn-ea"/>
                        </a:rPr>
                        <a:t>除此之外也可以设成 'single' 或者 'multiple' 使用单选或者多选模式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汉仪旗黑-55简" panose="00020600040101010101" charset="-122"/>
                        <a:cs typeface="+mn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03860"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  <a:buNone/>
                      </a:pP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selector</a:t>
                      </a:r>
                      <a:endParaRPr lang="en-US" altLang="zh-CN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285750" indent="-285750" algn="l" fontAlgn="auto">
                        <a:lnSpc>
                          <a:spcPts val="266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汉仪旗黑-55简" panose="00020600040101010101" charset="-122"/>
                          <a:cs typeface="+mn-ea"/>
                        </a:rPr>
                        <a:t>[{type: 'all or inverse', title: '全选'},{type: 'inverse',title: '反选'}]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汉仪旗黑-55简" panose="00020600040101010101" charset="-122"/>
                        <a:cs typeface="+mn-ea"/>
                      </a:endParaRPr>
                    </a:p>
                    <a:p>
                      <a:pPr marL="285750" indent="-285750" algn="l" fontAlgn="auto">
                        <a:lnSpc>
                          <a:spcPts val="266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汉仪旗黑-55简" panose="00020600040101010101" charset="-122"/>
                          <a:cs typeface="+mn-ea"/>
                        </a:rPr>
                        <a:t>Boolean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汉仪旗黑-55简" panose="00020600040101010101" charset="-122"/>
                        <a:cs typeface="+mn-ea"/>
                      </a:endParaRPr>
                    </a:p>
                    <a:p>
                      <a:pPr marL="285750" indent="-285750" algn="l" fontAlgn="auto">
                        <a:lnSpc>
                          <a:spcPts val="266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汉仪旗黑-55简" panose="00020600040101010101" charset="-122"/>
                          <a:cs typeface="+mn-ea"/>
                        </a:rPr>
                        <a:t>['all', 'inverse']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汉仪旗黑-55简" panose="00020600040101010101" charset="-122"/>
                        <a:cs typeface="+mn-ea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226185" y="1306195"/>
            <a:ext cx="8745855" cy="850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ts val="2960"/>
              </a:lnSpc>
              <a:buNone/>
            </a:pP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</a:rPr>
              <a:t>图例是图表中对内容区元素的注释、用不同形状、颜色、文字等来标示不同数据列，通过点击对应数据列的标记，可以显示或隐藏该数据列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26185" y="95377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effectLst/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2.1 legend</a:t>
            </a:r>
            <a:r>
              <a:rPr lang="zh-CN" altLang="en-US" sz="2000" b="1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图例组件</a:t>
            </a:r>
            <a:endParaRPr lang="zh-CN" altLang="en-US" sz="2000" b="1"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26185" y="287655"/>
            <a:ext cx="5175885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2. 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工具组件</a:t>
            </a:r>
            <a:endParaRPr lang="zh-CN" altLang="en-US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</a:endParaRPr>
          </a:p>
        </p:txBody>
      </p:sp>
      <p:sp>
        <p:nvSpPr>
          <p:cNvPr id="5" name="等腰三角形 4"/>
          <p:cNvSpPr/>
          <p:nvPr>
            <p:custDataLst>
              <p:tags r:id="rId2"/>
            </p:custDataLst>
          </p:nvPr>
        </p:nvSpPr>
        <p:spPr>
          <a:xfrm rot="5400000">
            <a:off x="827227" y="460838"/>
            <a:ext cx="428592" cy="36947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226185" y="95377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effectLst/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2.1 legend</a:t>
            </a:r>
            <a:r>
              <a:rPr lang="zh-CN" altLang="en-US" sz="2000" b="1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图例组件</a:t>
            </a:r>
            <a:r>
              <a:rPr lang="en-US" altLang="zh-CN" sz="2000" b="1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-</a:t>
            </a:r>
            <a:r>
              <a:rPr lang="zh-CN" altLang="en-US" sz="2000" b="1"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</a:rPr>
              <a:t>案例</a:t>
            </a:r>
            <a:endParaRPr lang="zh-CN" altLang="en-US" sz="2000" b="1"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56615" y="1352550"/>
            <a:ext cx="6267450" cy="3848100"/>
          </a:xfrm>
          <a:prstGeom prst="rect">
            <a:avLst/>
          </a:prstGeom>
        </p:spPr>
      </p:pic>
      <p:sp>
        <p:nvSpPr>
          <p:cNvPr id="8" name="圆角矩形标注 7"/>
          <p:cNvSpPr/>
          <p:nvPr/>
        </p:nvSpPr>
        <p:spPr>
          <a:xfrm>
            <a:off x="7066915" y="859155"/>
            <a:ext cx="4220845" cy="3229610"/>
          </a:xfrm>
          <a:prstGeom prst="wedgeRoundRectCallout">
            <a:avLst>
              <a:gd name="adj1" fmla="val -57808"/>
              <a:gd name="adj2" fmla="val 64422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indent="0" fontAlgn="auto">
              <a:lnSpc>
                <a:spcPts val="2960"/>
              </a:lnSpc>
              <a:buNone/>
            </a:pP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需求：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  <a:p>
            <a:pPr indent="0" algn="l" fontAlgn="auto">
              <a:lnSpc>
                <a:spcPts val="2960"/>
              </a:lnSpc>
              <a:buNone/>
            </a:pP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cs typeface="微软雅黑 Light" panose="020B0502040204020203" charset="-122"/>
              </a:rPr>
              <a:t>1.每个系列柱状图颜色分别为红黄蓝</a:t>
            </a:r>
            <a:endParaRPr lang="en-US" altLang="zh-CN">
              <a:latin typeface="Arial" panose="020B0604020202020204" pitchFamily="34" charset="0"/>
              <a:ea typeface="汉仪旗黑-55简" panose="00020600040101010101" charset="-122"/>
              <a:cs typeface="微软雅黑 Light" panose="020B0502040204020203" charset="-122"/>
            </a:endParaRPr>
          </a:p>
          <a:p>
            <a:pPr indent="0" algn="l" fontAlgn="auto">
              <a:lnSpc>
                <a:spcPts val="2960"/>
              </a:lnSpc>
              <a:buNone/>
            </a:pP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cs typeface="微软雅黑 Light" panose="020B0502040204020203" charset="-122"/>
              </a:rPr>
              <a:t>2.默认选中2022</a:t>
            </a:r>
            <a:endParaRPr lang="en-US" altLang="zh-CN">
              <a:latin typeface="Arial" panose="020B0604020202020204" pitchFamily="34" charset="0"/>
              <a:ea typeface="汉仪旗黑-55简" panose="00020600040101010101" charset="-122"/>
              <a:cs typeface="微软雅黑 Light" panose="020B0502040204020203" charset="-122"/>
            </a:endParaRPr>
          </a:p>
          <a:p>
            <a:pPr indent="0" algn="l" fontAlgn="auto">
              <a:lnSpc>
                <a:spcPts val="2960"/>
              </a:lnSpc>
              <a:buNone/>
            </a:pP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cs typeface="微软雅黑 Light" panose="020B0502040204020203" charset="-122"/>
              </a:rPr>
              <a:t>3.2022字体默认为红色，其它不变</a:t>
            </a:r>
            <a:endParaRPr lang="en-US" altLang="zh-CN">
              <a:latin typeface="Arial" panose="020B0604020202020204" pitchFamily="34" charset="0"/>
              <a:ea typeface="汉仪旗黑-55简" panose="00020600040101010101" charset="-122"/>
              <a:cs typeface="微软雅黑 Light" panose="020B0502040204020203" charset="-122"/>
            </a:endParaRPr>
          </a:p>
          <a:p>
            <a:pPr indent="0" algn="l" fontAlgn="auto">
              <a:lnSpc>
                <a:spcPts val="2960"/>
              </a:lnSpc>
              <a:buNone/>
            </a:pP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cs typeface="微软雅黑 Light" panose="020B0502040204020203" charset="-122"/>
              </a:rPr>
              <a:t>4.单选</a:t>
            </a:r>
            <a:endParaRPr lang="en-US" altLang="zh-CN">
              <a:latin typeface="Arial" panose="020B0604020202020204" pitchFamily="34" charset="0"/>
              <a:ea typeface="汉仪旗黑-55简" panose="00020600040101010101" charset="-122"/>
              <a:cs typeface="微软雅黑 Light" panose="020B0502040204020203" charset="-122"/>
            </a:endParaRPr>
          </a:p>
          <a:p>
            <a:pPr indent="0" algn="l" fontAlgn="auto">
              <a:lnSpc>
                <a:spcPts val="2960"/>
              </a:lnSpc>
              <a:buNone/>
            </a:pP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cs typeface="微软雅黑 Light" panose="020B0502040204020203" charset="-122"/>
              </a:rPr>
              <a:t>5.legend靠右显示，显示区域默认显示两个，可以实现分页</a:t>
            </a:r>
            <a:endParaRPr lang="en-US" altLang="zh-CN">
              <a:latin typeface="Arial" panose="020B0604020202020204" pitchFamily="34" charset="0"/>
              <a:ea typeface="汉仪旗黑-55简" panose="00020600040101010101" charset="-122"/>
              <a:cs typeface="微软雅黑 Light" panose="020B0502040204020203" charset="-122"/>
            </a:endParaRPr>
          </a:p>
          <a:p>
            <a:pPr indent="0" algn="l" fontAlgn="auto">
              <a:lnSpc>
                <a:spcPts val="2960"/>
              </a:lnSpc>
              <a:buNone/>
            </a:pP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cs typeface="微软雅黑 Light" panose="020B0502040204020203" charset="-122"/>
              </a:rPr>
              <a:t>6.将legend改成如图所示</a:t>
            </a:r>
            <a:endParaRPr lang="en-US" altLang="zh-CN">
              <a:latin typeface="Arial" panose="020B0604020202020204" pitchFamily="34" charset="0"/>
              <a:ea typeface="汉仪旗黑-55简" panose="00020600040101010101" charset="-122"/>
              <a:cs typeface="微软雅黑 Light" panose="020B0502040204020203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26185" y="287655"/>
            <a:ext cx="4220845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2. 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工具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组件</a:t>
            </a:r>
            <a:endParaRPr lang="zh-CN" altLang="en-US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</a:endParaRPr>
          </a:p>
        </p:txBody>
      </p:sp>
      <p:sp>
        <p:nvSpPr>
          <p:cNvPr id="5" name="等腰三角形 4"/>
          <p:cNvSpPr/>
          <p:nvPr>
            <p:custDataLst>
              <p:tags r:id="rId2"/>
            </p:custDataLst>
          </p:nvPr>
        </p:nvSpPr>
        <p:spPr>
          <a:xfrm rot="5400000">
            <a:off x="827227" y="460838"/>
            <a:ext cx="428592" cy="36947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226185" y="1419860"/>
          <a:ext cx="9589135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4010"/>
                <a:gridCol w="7985125"/>
              </a:tblGrid>
              <a:tr h="429260"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属性名</a:t>
                      </a:r>
                      <a:endParaRPr lang="zh-CN" altLang="en-US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zh-CN" altLang="en-US" sz="1800" dirty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描述</a:t>
                      </a:r>
                      <a:endParaRPr lang="zh-CN" altLang="en-US" sz="1800" dirty="0">
                        <a:solidFill>
                          <a:srgbClr val="23B6F3"/>
                        </a:solidFill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en-US" altLang="zh-CN" sz="1800" dirty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trigger</a:t>
                      </a:r>
                      <a:endParaRPr lang="en-US" altLang="zh-CN" sz="1800" dirty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marL="285750" indent="-285750" algn="l" fontAlgn="auto">
                        <a:lnSpc>
                          <a:spcPts val="266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+mn-ea"/>
                          <a:sym typeface="+mn-ea"/>
                        </a:rPr>
                        <a:t>'item'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+mn-ea"/>
                          <a:sym typeface="+mn-ea"/>
                        </a:rPr>
                        <a:t> </a:t>
                      </a:r>
                      <a:r>
                        <a:rPr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+mn-ea"/>
                          <a:sym typeface="+mn-ea"/>
                        </a:rPr>
                        <a:t>数据项图形触发，主要在散点图，饼图等无类目轴的图表中使用</a:t>
                      </a:r>
                      <a:endParaRPr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+mn-ea"/>
                        <a:sym typeface="+mn-ea"/>
                      </a:endParaRPr>
                    </a:p>
                    <a:p>
                      <a:pPr marL="285750" indent="-285750" algn="l" fontAlgn="auto">
                        <a:lnSpc>
                          <a:spcPts val="266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+mn-ea"/>
                          <a:sym typeface="+mn-ea"/>
                        </a:rPr>
                        <a:t>'axis'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+mn-ea"/>
                          <a:sym typeface="+mn-ea"/>
                        </a:rPr>
                        <a:t> </a:t>
                      </a:r>
                      <a:r>
                        <a:rPr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+mn-ea"/>
                          <a:sym typeface="+mn-ea"/>
                        </a:rPr>
                        <a:t>坐标轴触发，主要在柱状图，折线图等会使用类目轴的图表中使用</a:t>
                      </a:r>
                      <a:endParaRPr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+mn-ea"/>
                        <a:sym typeface="+mn-ea"/>
                      </a:endParaRPr>
                    </a:p>
                    <a:p>
                      <a:pPr marL="285750" indent="-285750" algn="l" fontAlgn="auto">
                        <a:lnSpc>
                          <a:spcPts val="266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+mn-ea"/>
                          <a:sym typeface="+mn-ea"/>
                        </a:rPr>
                        <a:t>'none'</a:t>
                      </a:r>
                      <a:r>
                        <a:rPr 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+mn-ea"/>
                          <a:sym typeface="+mn-ea"/>
                        </a:rPr>
                        <a:t> 什么都不触发</a:t>
                      </a:r>
                      <a:endParaRPr lang="en-US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+mn-ea"/>
                        <a:sym typeface="+mn-ea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axisPointer</a:t>
                      </a:r>
                      <a:endParaRPr lang="en-US" altLang="zh-CN" sz="1800" dirty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L="285750" indent="-285750" algn="l" fontAlgn="auto">
                        <a:lnSpc>
                          <a:spcPts val="266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+mn-ea"/>
                          <a:sym typeface="+mn-ea"/>
                        </a:rPr>
                        <a:t>坐标轴指示器配置项</a:t>
                      </a:r>
                      <a:endParaRPr lang="en-US" altLang="en-US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+mn-ea"/>
                        <a:sym typeface="+mn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triggerOn</a:t>
                      </a:r>
                      <a:endParaRPr lang="en-US" altLang="zh-CN" sz="1800" dirty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  <a:buNone/>
                      </a:pPr>
                      <a:r>
                        <a:rPr lang="en-US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+mn-ea"/>
                          <a:sym typeface="+mn-ea"/>
                        </a:rPr>
                        <a:t>提示框触发的条件 </a:t>
                      </a:r>
                      <a:endParaRPr lang="en-US" altLang="en-US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+mn-ea"/>
                        <a:sym typeface="+mn-ea"/>
                      </a:endParaRPr>
                    </a:p>
                    <a:p>
                      <a:pPr marL="285750" indent="-285750" algn="l" fontAlgn="auto">
                        <a:lnSpc>
                          <a:spcPts val="266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+mn-ea"/>
                          <a:sym typeface="+mn-ea"/>
                        </a:rPr>
                        <a:t>'mousemove'鼠标移动时触发</a:t>
                      </a:r>
                      <a:endParaRPr lang="en-US" altLang="en-US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+mn-ea"/>
                        <a:sym typeface="+mn-ea"/>
                      </a:endParaRPr>
                    </a:p>
                    <a:p>
                      <a:pPr marL="285750" indent="-285750" algn="l" fontAlgn="auto">
                        <a:lnSpc>
                          <a:spcPts val="266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+mn-ea"/>
                          <a:sym typeface="+mn-ea"/>
                        </a:rPr>
                        <a:t>'click'鼠标点击时触发</a:t>
                      </a:r>
                      <a:endParaRPr lang="en-US" altLang="en-US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+mn-ea"/>
                        <a:sym typeface="+mn-ea"/>
                      </a:endParaRPr>
                    </a:p>
                    <a:p>
                      <a:pPr marL="285750" indent="-285750" algn="l" fontAlgn="auto">
                        <a:lnSpc>
                          <a:spcPts val="266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+mn-ea"/>
                          <a:sym typeface="+mn-ea"/>
                        </a:rPr>
                        <a:t>'mousemove|click'同时鼠标移动和点击时触发</a:t>
                      </a:r>
                      <a:endParaRPr lang="en-US" altLang="en-US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+mn-ea"/>
                        <a:sym typeface="+mn-ea"/>
                      </a:endParaRPr>
                    </a:p>
                    <a:p>
                      <a:pPr marL="285750" indent="-285750" algn="l" fontAlgn="auto">
                        <a:lnSpc>
                          <a:spcPts val="266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+mn-ea"/>
                          <a:sym typeface="+mn-ea"/>
                        </a:rPr>
                        <a:t>'none'不在 'mousemove' 或 'click' 时触发</a:t>
                      </a:r>
                      <a:endParaRPr lang="en-US" altLang="en-US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+mn-ea"/>
                        <a:sym typeface="+mn-ea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  <a:buNone/>
                      </a:pPr>
                      <a:r>
                        <a:rPr lang="en-US" altLang="zh-CN" sz="1800" dirty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alwaysShowContent</a:t>
                      </a:r>
                      <a:endParaRPr lang="en-US" altLang="zh-CN" sz="1800" dirty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  <a:buNone/>
                      </a:pPr>
                      <a:r>
                        <a:rPr lang="en-US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+mn-ea"/>
                          <a:sym typeface="+mn-ea"/>
                        </a:rPr>
                        <a:t>是否永远显示提示框内容，默认情况下在移出可触发提示框区域后 一定时间 后隐藏，设置为 true 可以保证一直显示提示框内容</a:t>
                      </a:r>
                      <a:endParaRPr lang="en-US" altLang="en-US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+mn-ea"/>
                        <a:sym typeface="+mn-ea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226185" y="102108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>
                <a:latin typeface="Arial" panose="020B0604020202020204" pitchFamily="34" charset="0"/>
                <a:ea typeface="汉仪旗黑-55简" panose="00020600040101010101" charset="-122"/>
              </a:rPr>
              <a:t>2.2 </a:t>
            </a:r>
            <a:r>
              <a:rPr lang="en-US" altLang="zh-CN" sz="2000" b="1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tooltip</a:t>
            </a:r>
            <a:r>
              <a:rPr lang="zh-CN" altLang="en-US" sz="2000" b="1">
                <a:latin typeface="Arial" panose="020B0604020202020204" pitchFamily="34" charset="0"/>
                <a:ea typeface="汉仪旗黑-55简" panose="00020600040101010101" charset="-122"/>
              </a:rPr>
              <a:t>提示框组件</a:t>
            </a:r>
            <a:endParaRPr lang="en-US" altLang="zh-CN" sz="2000" b="1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26185" y="287655"/>
            <a:ext cx="4220845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</a:rPr>
              <a:t>2. 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工具组件</a:t>
            </a:r>
            <a:endParaRPr lang="zh-CN" altLang="en-US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</a:endParaRPr>
          </a:p>
        </p:txBody>
      </p:sp>
      <p:sp>
        <p:nvSpPr>
          <p:cNvPr id="5" name="等腰三角形 4"/>
          <p:cNvSpPr/>
          <p:nvPr>
            <p:custDataLst>
              <p:tags r:id="rId2"/>
            </p:custDataLst>
          </p:nvPr>
        </p:nvSpPr>
        <p:spPr>
          <a:xfrm rot="5400000">
            <a:off x="827227" y="460838"/>
            <a:ext cx="428592" cy="36947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226185" y="95377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effectLst/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2.2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000" b="1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tooltip</a:t>
            </a:r>
            <a:r>
              <a:rPr lang="zh-CN" altLang="en-US" sz="2000" b="1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提示框组件</a:t>
            </a:r>
            <a:endParaRPr lang="zh-CN" altLang="en-US" sz="2000" b="1">
              <a:latin typeface="Arial" panose="020B0604020202020204" pitchFamily="34" charset="0"/>
              <a:ea typeface="汉仪旗黑-55简" panose="00020600040101010101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26185" y="1352550"/>
            <a:ext cx="5100320" cy="3700145"/>
          </a:xfrm>
          <a:prstGeom prst="rect">
            <a:avLst/>
          </a:prstGeom>
        </p:spPr>
      </p:pic>
      <p:sp>
        <p:nvSpPr>
          <p:cNvPr id="8" name="圆角矩形标注 7"/>
          <p:cNvSpPr/>
          <p:nvPr>
            <p:custDataLst>
              <p:tags r:id="rId6"/>
            </p:custDataLst>
          </p:nvPr>
        </p:nvSpPr>
        <p:spPr>
          <a:xfrm>
            <a:off x="6063615" y="431165"/>
            <a:ext cx="5378450" cy="2546350"/>
          </a:xfrm>
          <a:prstGeom prst="wedgeRoundRectCallout">
            <a:avLst>
              <a:gd name="adj1" fmla="val -42538"/>
              <a:gd name="adj2" fmla="val 65261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indent="0" fontAlgn="auto">
              <a:lnSpc>
                <a:spcPts val="2960"/>
              </a:lnSpc>
              <a:buNone/>
            </a:pP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需求：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  <a:p>
            <a:pPr indent="0" fontAlgn="auto">
              <a:lnSpc>
                <a:spcPts val="2960"/>
              </a:lnSpc>
              <a:buNone/>
            </a:pP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1.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点击柱状图，显示提示框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  <a:p>
            <a:pPr indent="0" fontAlgn="auto">
              <a:lnSpc>
                <a:spcPts val="2960"/>
              </a:lnSpc>
              <a:buNone/>
            </a:pP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cs typeface="微软雅黑 Light" panose="020B0502040204020203" charset="-122"/>
              </a:rPr>
              <a:t>2.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微软雅黑 Light" panose="020B0502040204020203" charset="-122"/>
              </a:rPr>
              <a:t>提示框中显示，这一系列的所有数据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  <a:cs typeface="微软雅黑 Light" panose="020B0502040204020203" charset="-122"/>
            </a:endParaRPr>
          </a:p>
          <a:p>
            <a:pPr indent="0" fontAlgn="auto">
              <a:lnSpc>
                <a:spcPts val="2960"/>
              </a:lnSpc>
              <a:buNone/>
            </a:pP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cs typeface="微软雅黑 Light" panose="020B0502040204020203" charset="-122"/>
              </a:rPr>
              <a:t>3.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微软雅黑 Light" panose="020B0502040204020203" charset="-122"/>
              </a:rPr>
              <a:t>显示</a:t>
            </a: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cs typeface="微软雅黑 Light" panose="020B0502040204020203" charset="-122"/>
              </a:rPr>
              <a:t>x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微软雅黑 Light" panose="020B0502040204020203" charset="-122"/>
              </a:rPr>
              <a:t>轴提示器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  <a:cs typeface="微软雅黑 Light" panose="020B0502040204020203" charset="-122"/>
            </a:endParaRPr>
          </a:p>
          <a:p>
            <a:pPr indent="0" fontAlgn="auto">
              <a:lnSpc>
                <a:spcPts val="2960"/>
              </a:lnSpc>
              <a:buNone/>
            </a:pP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cs typeface="微软雅黑 Light" panose="020B0502040204020203" charset="-122"/>
              </a:rPr>
              <a:t>4.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微软雅黑 Light" panose="020B0502040204020203" charset="-122"/>
              </a:rPr>
              <a:t>移动到对应的位置在原来</a:t>
            </a: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cs typeface="微软雅黑 Light" panose="020B0502040204020203" charset="-122"/>
              </a:rPr>
              <a:t>x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微软雅黑 Light" panose="020B0502040204020203" charset="-122"/>
              </a:rPr>
              <a:t>轴字段加上漂亮的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  <a:cs typeface="微软雅黑 Light" panose="020B0502040204020203" charset="-122"/>
            </a:endParaRPr>
          </a:p>
          <a:p>
            <a:pPr indent="0" fontAlgn="auto">
              <a:lnSpc>
                <a:spcPts val="2960"/>
              </a:lnSpc>
              <a:buNone/>
            </a:pPr>
            <a:r>
              <a:rPr lang="en-US" altLang="zh-CN">
                <a:latin typeface="Arial" panose="020B0604020202020204" pitchFamily="34" charset="0"/>
                <a:ea typeface="汉仪旗黑-55简" panose="00020600040101010101" charset="-122"/>
                <a:cs typeface="微软雅黑 Light" panose="020B0502040204020203" charset="-122"/>
              </a:rPr>
              <a:t>5.</a:t>
            </a:r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  <a:cs typeface="微软雅黑 Light" panose="020B0502040204020203" charset="-122"/>
              </a:rPr>
              <a:t>选择每一个系列有背景色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  <a:cs typeface="微软雅黑 Light" panose="020B0502040204020203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226185" y="287655"/>
            <a:ext cx="486918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2. </a:t>
            </a:r>
            <a:r>
              <a:rPr lang="zh-CN" altLang="en-US" sz="3735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粗黑 简" panose="00020600040101010101" charset="-122"/>
                <a:sym typeface="+mn-ea"/>
              </a:rPr>
              <a:t>工具组件</a:t>
            </a:r>
            <a:endParaRPr lang="zh-CN" altLang="en-US" sz="3735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汉仪粗黑 简" panose="00020600040101010101" charset="-122"/>
            </a:endParaRPr>
          </a:p>
        </p:txBody>
      </p:sp>
      <p:sp>
        <p:nvSpPr>
          <p:cNvPr id="5" name="等腰三角形 4"/>
          <p:cNvSpPr/>
          <p:nvPr>
            <p:custDataLst>
              <p:tags r:id="rId2"/>
            </p:custDataLst>
          </p:nvPr>
        </p:nvSpPr>
        <p:spPr>
          <a:xfrm rot="5400000">
            <a:off x="827227" y="460838"/>
            <a:ext cx="428592" cy="36947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26185" y="1446530"/>
            <a:ext cx="105632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Arial" panose="020B0604020202020204" pitchFamily="34" charset="0"/>
                <a:ea typeface="汉仪旗黑-55简" panose="00020600040101010101" charset="-122"/>
              </a:rPr>
              <a:t>工具栏。内置有导出图片，数据视图，动态类型切换，数据区域缩放，重置五个工具</a:t>
            </a:r>
            <a:endParaRPr lang="zh-CN" altLang="en-US">
              <a:latin typeface="Arial" panose="020B0604020202020204" pitchFamily="34" charset="0"/>
              <a:ea typeface="汉仪旗黑-55简" panose="00020600040101010101" charset="-122"/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226185" y="1814830"/>
          <a:ext cx="878395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6985"/>
                <a:gridCol w="6236970"/>
              </a:tblGrid>
              <a:tr h="429260"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zh-CN" altLang="en-US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属性名</a:t>
                      </a:r>
                      <a:endParaRPr lang="zh-CN" altLang="en-US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zh-CN" altLang="en-US" sz="1800" dirty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描述</a:t>
                      </a:r>
                      <a:endParaRPr lang="zh-CN" altLang="en-US" sz="1800" dirty="0">
                        <a:solidFill>
                          <a:srgbClr val="23B6F3"/>
                        </a:solidFill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/>
                    </a:solidFill>
                  </a:tcPr>
                </a:tc>
              </a:tr>
              <a:tr h="429260"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sym typeface="+mn-ea"/>
                        </a:rPr>
                        <a:t>feature.saveAsImage</a:t>
                      </a:r>
                      <a:endParaRPr lang="en-US" altLang="zh-CN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sym typeface="+mn-ea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  <a:sym typeface="+mn-ea"/>
                        </a:rPr>
                        <a:t>保存为图片</a:t>
                      </a:r>
                      <a:endParaRPr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  <a:sym typeface="+mn-ea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544195">
                <a:tc>
                  <a:txBody>
                    <a:bodyPr/>
                    <a:p>
                      <a:pPr indent="0" fontAlgn="auto">
                        <a:lnSpc>
                          <a:spcPts val="2660"/>
                        </a:lnSpc>
                      </a:pPr>
                      <a:r>
                        <a:rPr lang="en-US" altLang="zh-CN" dirty="0" smtClean="0">
                          <a:latin typeface="Arial" panose="020B0604020202020204" pitchFamily="34" charset="0"/>
                          <a:ea typeface="汉仪旗黑-55简" panose="00020600040101010101" charset="-122"/>
                        </a:rPr>
                        <a:t>feature. dataView</a:t>
                      </a:r>
                      <a:endParaRPr lang="en-US" altLang="zh-CN" dirty="0" smtClean="0">
                        <a:latin typeface="Arial" panose="020B0604020202020204" pitchFamily="34" charset="0"/>
                        <a:ea typeface="汉仪旗黑-55简" panose="00020600040101010101" charset="-122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marR="0" lvl="0" indent="0" algn="l" defTabSz="914400" rtl="0" fontAlgn="auto">
                        <a:lnSpc>
                          <a:spcPts val="266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数据视图工具，可以展现当前图表所用的数据，编辑后可以动态更新</a:t>
                      </a:r>
                      <a:endParaRPr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429260"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feature. magicType</a:t>
                      </a:r>
                      <a:endParaRPr lang="en-US" altLang="zh-CN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</a:pPr>
                      <a:r>
                        <a:rPr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动态类型切换</a:t>
                      </a:r>
                      <a:r>
                        <a:rPr lang="zh-CN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类型</a:t>
                      </a:r>
                      <a:endParaRPr lang="zh-CN" sz="1800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01625"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  <a:buNone/>
                      </a:pP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feature. dataZoom</a:t>
                      </a:r>
                      <a:endParaRPr lang="en-US" altLang="zh-CN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  <a:buNone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数据区域缩放。目前只支持直角坐标系的缩放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164465"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  <a:buNone/>
                      </a:pPr>
                      <a:r>
                        <a:rPr lang="en-US" altLang="zh-CN" sz="1800" dirty="0" smtClean="0"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feature. restore</a:t>
                      </a:r>
                      <a:endParaRPr lang="en-US" altLang="zh-CN" sz="1800" dirty="0" smtClean="0"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p>
                      <a:pPr indent="0" algn="l" fontAlgn="auto">
                        <a:lnSpc>
                          <a:spcPts val="2660"/>
                        </a:lnSpc>
                        <a:buNone/>
                      </a:pPr>
                      <a:r>
                        <a:rPr lang="zh-CN" altLang="en-US" sz="1800" kern="1200" dirty="0" smtClean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汉仪旗黑-55简" panose="00020600040101010101" charset="-122"/>
                          <a:cs typeface="Times New Roman" panose="02020603050405020304" charset="0"/>
                        </a:rPr>
                        <a:t>配置项还原</a:t>
                      </a:r>
                      <a:endParaRPr lang="zh-CN" altLang="en-US" sz="1800" kern="1200" dirty="0" smtClean="0">
                        <a:solidFill>
                          <a:schemeClr val="dk1"/>
                        </a:solidFill>
                        <a:latin typeface="Arial" panose="020B0604020202020204" pitchFamily="34" charset="0"/>
                        <a:ea typeface="汉仪旗黑-55简" panose="00020600040101010101" charset="-122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226185" y="95377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 dirty="0">
                <a:effectLst/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.</a:t>
            </a:r>
            <a:r>
              <a:rPr lang="en-US" altLang="zh-CN" sz="2000" b="1" dirty="0">
                <a:effectLst/>
                <a:latin typeface="Arial" panose="020B0604020202020204" pitchFamily="34" charset="0"/>
                <a:ea typeface="汉仪旗黑-55简" panose="00020600040101010101" charset="-122"/>
                <a:cs typeface="微软雅黑" panose="020B0503020204020204" charset="-122"/>
                <a:sym typeface="+mn-ea"/>
              </a:rPr>
              <a:t>3 </a:t>
            </a:r>
            <a:r>
              <a:rPr lang="en-US" altLang="zh-CN" sz="2000" b="1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toolbox</a:t>
            </a:r>
            <a:r>
              <a:rPr lang="zh-CN" altLang="en-US" sz="2000" b="1">
                <a:latin typeface="Arial" panose="020B0604020202020204" pitchFamily="34" charset="0"/>
                <a:ea typeface="汉仪旗黑-55简" panose="00020600040101010101" charset="-122"/>
                <a:sym typeface="+mn-ea"/>
              </a:rPr>
              <a:t>工具栏</a:t>
            </a:r>
            <a:endParaRPr lang="en-US" altLang="zh-CN" sz="2000" b="1">
              <a:latin typeface="Arial" panose="020B0604020202020204" pitchFamily="34" charset="0"/>
              <a:ea typeface="汉仪旗黑-55简" panose="0002060004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p="http://schemas.openxmlformats.org/presentationml/2006/main">
  <p:tag name="KSO_WM_BEAUTIFY_FLAG" val="#wm#"/>
  <p:tag name="KSO_WM_UNIT_TYPE" val="l_h_i"/>
  <p:tag name="KSO_WM_UNIT_INDEX" val="1_1_2"/>
  <p:tag name="KSO_WM_UNIT_ID" val="diagram19882022_5*l_h_i*1_1_2"/>
  <p:tag name="KSO_WM_TEMPLATE_INDEX" val="19882022"/>
  <p:tag name="KSO_WM_TAG_VERSION" val="2.0"/>
  <p:tag name="KSO_WM_DIAGRAM_GROUP_CODE" val="l1-1"/>
</p:tagLst>
</file>

<file path=ppt/tags/tag10.xml><?xml version="1.0" encoding="utf-8"?>
<p:tagLst xmlns:p="http://schemas.openxmlformats.org/presentationml/2006/main">
  <p:tag name="KSO_WM_BEAUTIFY_FLAG" val="#wm#"/>
  <p:tag name="KSO_WM_UNIT_TYPE" val="l_h_i"/>
  <p:tag name="KSO_WM_UNIT_INDEX" val="1_4_2"/>
  <p:tag name="KSO_WM_UNIT_ID" val="diagram19882022_5*l_h_i*1_4_2"/>
  <p:tag name="KSO_WM_TEMPLATE_INDEX" val="19882022"/>
  <p:tag name="KSO_WM_TAG_VERSION" val="2.0"/>
  <p:tag name="KSO_WM_DIAGRAM_GROUP_CODE" val="l1-1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UNIT_TABLE_BEAUTIFY" val="smartTable{2b5afdd3-a1e9-49d8-91aa-942b8cd8c089}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PP_MARK_KEY" val="627ce2a8-3608-4072-ba45-2fb9fef53791"/>
  <p:tag name="COMMONDATA" val="eyJoZGlkIjoiMTQwYTFiMjk5NGI0NTcxOGYwODY4ZjgxZWU4MjkxODAifQ=="/>
  <p:tag name="FULLTEXTBEAUTIFYED" val="1"/>
</p:tagLst>
</file>

<file path=ppt/tags/tag11.xml><?xml version="1.0" encoding="utf-8"?>
<p:tagLst xmlns:p="http://schemas.openxmlformats.org/presentationml/2006/main">
  <p:tag name="KSO_WM_BEAUTIFY_FLAG" val="#wm#"/>
  <p:tag name="KSO_WM_UNIT_TYPE" val="l_h_i"/>
  <p:tag name="KSO_WM_UNIT_INDEX" val="1_4_1"/>
  <p:tag name="KSO_WM_UNIT_ID" val="diagram19882022_5*l_h_i*1_4_1"/>
  <p:tag name="KSO_WM_TEMPLATE_INDEX" val="19882022"/>
  <p:tag name="KSO_WM_TAG_VERSION" val="2.0"/>
  <p:tag name="KSO_WM_DIAGRAM_GROUP_CODE" val="l1-1"/>
  <p:tag name="KSO_WM_UNIT_SUBTYPE" val="d"/>
</p:tagLst>
</file>

<file path=ppt/tags/tag12.xml><?xml version="1.0" encoding="utf-8"?>
<p:tagLst xmlns:p="http://schemas.openxmlformats.org/presentationml/2006/main">
  <p:tag name="KSO_WM_BEAUTIFY_FLAG" val="#wm#"/>
  <p:tag name="KSO_WM_UNIT_TYPE" val="l_h_f"/>
  <p:tag name="KSO_WM_UNIT_INDEX" val="1_4_1"/>
  <p:tag name="KSO_WM_UNIT_ID" val="diagram19882022_5*l_h_f*1_4_1"/>
  <p:tag name="KSO_WM_TEMPLATE_INDEX" val="19882022"/>
  <p:tag name="KSO_WM_TAG_VERSION" val="2.0"/>
  <p:tag name="KSO_WM_DIAGRAM_GROUP_CODE" val="l1-1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TABLE_BEAUTIFY" val="smartTable{76bfeef4-7738-4d39-8f76-98156da18f10}"/>
  <p:tag name="TABLE_ENDDRAG_ORIGIN_RECT" val="724*85"/>
  <p:tag name="TABLE_ENDDRAG_RECT" val="96*135*724*85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UNIT_TABLE_BEAUTIFY" val="smartTable{8cc229de-2d60-4f77-be45-26d427b13b78}"/>
  <p:tag name="TABLE_ENDDRAG_ORIGIN_RECT" val="766*152"/>
  <p:tag name="TABLE_ENDDRAG_RECT" val="101*85*766*152"/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#wm#"/>
  <p:tag name="KSO_WM_UNIT_TYPE" val="l_h_i"/>
  <p:tag name="KSO_WM_UNIT_INDEX" val="1_1_1"/>
  <p:tag name="KSO_WM_UNIT_ID" val="diagram19882022_5*l_h_i*1_1_1"/>
  <p:tag name="KSO_WM_TEMPLATE_INDEX" val="19882022"/>
  <p:tag name="KSO_WM_TAG_VERSION" val="2.0"/>
  <p:tag name="KSO_WM_DIAGRAM_GROUP_CODE" val="l1-1"/>
  <p:tag name="KSO_WM_UNIT_SUBTYPE" val="d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UNIT_TABLE_BEAUTIFY" val="smartTable{76bfeef4-7738-4d39-8f76-98156da18f10}"/>
  <p:tag name="TABLE_ENDDRAG_ORIGIN_RECT" val="691*144"/>
  <p:tag name="TABLE_ENDDRAG_RECT" val="93*156*691*144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#wm#"/>
  <p:tag name="KSO_WM_UNIT_TYPE" val="l_h_a"/>
  <p:tag name="KSO_WM_UNIT_INDEX" val="1_1_1"/>
  <p:tag name="KSO_WM_UNIT_ID" val="diagram19882022_5*l_h_a*1_1_1"/>
  <p:tag name="KSO_WM_TEMPLATE_INDEX" val="19882022"/>
  <p:tag name="KSO_WM_TAG_VERSION" val="2.0"/>
  <p:tag name="KSO_WM_DIAGRAM_GROUP_CODE" val="l1-1"/>
</p:tagLst>
</file>

<file path=ppt/tags/tag30.xml><?xml version="1.0" encoding="utf-8"?>
<p:tagLst xmlns:p="http://schemas.openxmlformats.org/presentationml/2006/main">
  <p:tag name="KSO_WM_UNIT_TABLE_BEAUTIFY" val="smartTable{76bfeef4-7738-4d39-8f76-98156da18f10}"/>
  <p:tag name="TABLE_ENDDRAG_ORIGIN_RECT" val="691*128"/>
  <p:tag name="TABLE_ENDDRAG_RECT" val="93*130*691*128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UNIT_TABLE_BEAUTIFY" val="smartTable{76bfeef4-7738-4d39-8f76-98156da18f10}"/>
  <p:tag name="TABLE_ENDDRAG_ORIGIN_RECT" val="691*220"/>
  <p:tag name="TABLE_ENDDRAG_RECT" val="93*130*691*220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#wm#"/>
  <p:tag name="KSO_WM_UNIT_TYPE" val="l_h_i"/>
  <p:tag name="KSO_WM_UNIT_INDEX" val="1_2_2"/>
  <p:tag name="KSO_WM_UNIT_ID" val="diagram19882022_5*l_h_i*1_2_2"/>
  <p:tag name="KSO_WM_TEMPLATE_INDEX" val="19882022"/>
  <p:tag name="KSO_WM_TAG_VERSION" val="2.0"/>
  <p:tag name="KSO_WM_DIAGRAM_GROUP_CODE" val="l1-1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UNIT_TABLE_BEAUTIFY" val="smartTable{76bfeef4-7738-4d39-8f76-98156da18f10}"/>
  <p:tag name="TABLE_ENDDRAG_ORIGIN_RECT" val="691*220"/>
  <p:tag name="TABLE_ENDDRAG_RECT" val="93*130*691*220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#wm#"/>
  <p:tag name="KSO_WM_UNIT_TYPE" val="l_h_i"/>
  <p:tag name="KSO_WM_UNIT_INDEX" val="1_2_1"/>
  <p:tag name="KSO_WM_UNIT_ID" val="diagram19882022_5*l_h_i*1_2_1"/>
  <p:tag name="KSO_WM_TEMPLATE_INDEX" val="19882022"/>
  <p:tag name="KSO_WM_TAG_VERSION" val="2.0"/>
  <p:tag name="KSO_WM_DIAGRAM_GROUP_CODE" val="l1-1"/>
  <p:tag name="KSO_WM_UNIT_SUBTYPE" val="d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UNIT_TABLE_BEAUTIFY" val="smartTable{76bfeef4-7738-4d39-8f76-98156da18f10}"/>
  <p:tag name="TABLE_ENDDRAG_ORIGIN_RECT" val="691*220"/>
  <p:tag name="TABLE_ENDDRAG_RECT" val="93*130*691*220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#wm#"/>
  <p:tag name="KSO_WM_UNIT_TYPE" val="l_h_f"/>
  <p:tag name="KSO_WM_UNIT_INDEX" val="1_2_1"/>
  <p:tag name="KSO_WM_UNIT_ID" val="diagram19882022_5*l_h_f*1_2_1"/>
  <p:tag name="KSO_WM_TEMPLATE_INDEX" val="19882022"/>
  <p:tag name="KSO_WM_TAG_VERSION" val="2.0"/>
  <p:tag name="KSO_WM_DIAGRAM_GROUP_CODE" val="l1-1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UNIT_TABLE_BEAUTIFY" val="smartTable{76bfeef4-7738-4d39-8f76-98156da18f10}"/>
  <p:tag name="TABLE_ENDDRAG_ORIGIN_RECT" val="691*220"/>
  <p:tag name="TABLE_ENDDRAG_RECT" val="93*130*691*220"/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UNIT_TABLE_BEAUTIFY" val="smartTable{b68ff47d-e222-471d-b1ca-6652fc477e6a}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#wm#"/>
  <p:tag name="KSO_WM_UNIT_TYPE" val="l_h_i"/>
  <p:tag name="KSO_WM_UNIT_INDEX" val="1_3_2"/>
  <p:tag name="KSO_WM_UNIT_ID" val="diagram19882022_5*l_h_i*1_3_2"/>
  <p:tag name="KSO_WM_TEMPLATE_INDEX" val="19882022"/>
  <p:tag name="KSO_WM_TAG_VERSION" val="2.0"/>
  <p:tag name="KSO_WM_DIAGRAM_GROUP_CODE" val="l1-1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UNIT_TABLE_BEAUTIFY" val="smartTable{76bfeef4-7738-4d39-8f76-98156da18f10}"/>
  <p:tag name="TABLE_ENDDRAG_ORIGIN_RECT" val="691*220"/>
  <p:tag name="TABLE_ENDDRAG_RECT" val="93*130*691*220"/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UNIT_TABLE_BEAUTIFY" val="smartTable{b68ff47d-e222-471d-b1ca-6652fc477e6a}"/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#wm#"/>
  <p:tag name="KSO_WM_UNIT_TYPE" val="l_h_i"/>
  <p:tag name="KSO_WM_UNIT_INDEX" val="1_3_1"/>
  <p:tag name="KSO_WM_UNIT_ID" val="diagram19882022_5*l_h_i*1_3_1"/>
  <p:tag name="KSO_WM_TEMPLATE_INDEX" val="19882022"/>
  <p:tag name="KSO_WM_TAG_VERSION" val="2.0"/>
  <p:tag name="KSO_WM_DIAGRAM_GROUP_CODE" val="l1-1"/>
  <p:tag name="KSO_WM_UNIT_SUBTYPE" val="d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UNIT_TABLE_BEAUTIFY" val="smartTable{76bfeef4-7738-4d39-8f76-98156da18f10}"/>
  <p:tag name="TABLE_ENDDRAG_ORIGIN_RECT" val="691*220"/>
  <p:tag name="TABLE_ENDDRAG_RECT" val="93*130*691*220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UNIT_TABLE_BEAUTIFY" val="smartTable{4d884166-6695-4e7f-a0b3-33cea6b0ce83}"/>
  <p:tag name="TABLE_ENDDRAG_ORIGIN_RECT" val="691*220"/>
  <p:tag name="TABLE_ENDDRAG_RECT" val="93*130*691*220"/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#wm#"/>
  <p:tag name="KSO_WM_UNIT_TYPE" val="l_h_f"/>
  <p:tag name="KSO_WM_UNIT_INDEX" val="1_3_1"/>
  <p:tag name="KSO_WM_UNIT_ID" val="diagram19882022_5*l_h_f*1_3_1"/>
  <p:tag name="KSO_WM_TEMPLATE_INDEX" val="19882022"/>
  <p:tag name="KSO_WM_TAG_VERSION" val="2.0"/>
  <p:tag name="KSO_WM_DIAGRAM_GROUP_CODE" val="l1-1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UNIT_TABLE_BEAUTIFY" val="smartTable{4d884166-6695-4e7f-a0b3-33cea6b0ce83}"/>
  <p:tag name="TABLE_ENDDRAG_ORIGIN_RECT" val="691*220"/>
  <p:tag name="TABLE_ENDDRAG_RECT" val="93*130*691*220"/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定义 10">
      <a:majorFont>
        <a:latin typeface="Roboto"/>
        <a:ea typeface="微软雅黑"/>
        <a:cs typeface=""/>
      </a:majorFont>
      <a:minorFont>
        <a:latin typeface="Roboto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3884</Words>
  <Application>WPS 演示</Application>
  <PresentationFormat>宽屏</PresentationFormat>
  <Paragraphs>456</Paragraphs>
  <Slides>28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汉仪粗黑 简</vt:lpstr>
      <vt:lpstr>汉仪旗黑-55简</vt:lpstr>
      <vt:lpstr>Times New Roman</vt:lpstr>
      <vt:lpstr>微软雅黑 Light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https://800sucai.taobao.com/</cp:keywords>
  <dc:description>https://800sucai.taobao.com/</dc:description>
  <dc:subject>哎呀小小草</dc:subject>
  <cp:category>https://800sucai.taobao.com/</cp:category>
  <cp:lastModifiedBy>来自赛博坦星球的你</cp:lastModifiedBy>
  <cp:revision>430</cp:revision>
  <dcterms:created xsi:type="dcterms:W3CDTF">2015-09-11T13:14:00Z</dcterms:created>
  <dcterms:modified xsi:type="dcterms:W3CDTF">2023-04-06T08:59:15Z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77EE6DAAEADA4868B90C5F23DEF02063</vt:lpwstr>
  </property>
</Properties>
</file>