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73"/>
  </p:handoutMasterIdLst>
  <p:sldIdLst>
    <p:sldId id="256" r:id="rId3"/>
    <p:sldId id="292" r:id="rId4"/>
    <p:sldId id="293" r:id="rId5"/>
    <p:sldId id="294" r:id="rId6"/>
    <p:sldId id="295" r:id="rId7"/>
    <p:sldId id="331" r:id="rId8"/>
    <p:sldId id="332" r:id="rId9"/>
    <p:sldId id="333" r:id="rId10"/>
    <p:sldId id="336" r:id="rId11"/>
    <p:sldId id="337" r:id="rId12"/>
    <p:sldId id="335" r:id="rId13"/>
    <p:sldId id="334" r:id="rId14"/>
    <p:sldId id="338" r:id="rId15"/>
    <p:sldId id="342" r:id="rId16"/>
    <p:sldId id="343" r:id="rId17"/>
    <p:sldId id="344" r:id="rId18"/>
    <p:sldId id="345" r:id="rId19"/>
    <p:sldId id="340" r:id="rId20"/>
    <p:sldId id="296" r:id="rId22"/>
    <p:sldId id="348" r:id="rId23"/>
    <p:sldId id="362" r:id="rId24"/>
    <p:sldId id="365" r:id="rId25"/>
    <p:sldId id="364" r:id="rId26"/>
    <p:sldId id="370" r:id="rId27"/>
    <p:sldId id="367" r:id="rId28"/>
    <p:sldId id="349" r:id="rId29"/>
    <p:sldId id="368" r:id="rId30"/>
    <p:sldId id="353" r:id="rId31"/>
    <p:sldId id="369" r:id="rId32"/>
    <p:sldId id="354" r:id="rId33"/>
    <p:sldId id="355" r:id="rId34"/>
    <p:sldId id="356" r:id="rId35"/>
    <p:sldId id="357" r:id="rId36"/>
    <p:sldId id="371" r:id="rId37"/>
    <p:sldId id="372" r:id="rId38"/>
    <p:sldId id="373" r:id="rId39"/>
    <p:sldId id="360" r:id="rId40"/>
    <p:sldId id="361" r:id="rId41"/>
    <p:sldId id="260" r:id="rId42"/>
    <p:sldId id="272" r:id="rId43"/>
    <p:sldId id="275" r:id="rId44"/>
    <p:sldId id="346" r:id="rId45"/>
    <p:sldId id="347" r:id="rId46"/>
    <p:sldId id="281" r:id="rId47"/>
    <p:sldId id="282" r:id="rId48"/>
    <p:sldId id="283" r:id="rId49"/>
    <p:sldId id="284" r:id="rId50"/>
    <p:sldId id="263" r:id="rId51"/>
    <p:sldId id="380" r:id="rId52"/>
    <p:sldId id="374" r:id="rId53"/>
    <p:sldId id="375" r:id="rId54"/>
    <p:sldId id="376" r:id="rId55"/>
    <p:sldId id="377" r:id="rId56"/>
    <p:sldId id="378" r:id="rId57"/>
    <p:sldId id="405" r:id="rId58"/>
    <p:sldId id="406" r:id="rId59"/>
    <p:sldId id="407" r:id="rId60"/>
    <p:sldId id="408" r:id="rId61"/>
    <p:sldId id="409" r:id="rId62"/>
    <p:sldId id="411" r:id="rId63"/>
    <p:sldId id="412" r:id="rId64"/>
    <p:sldId id="410" r:id="rId65"/>
    <p:sldId id="413" r:id="rId66"/>
    <p:sldId id="414" r:id="rId67"/>
    <p:sldId id="419" r:id="rId68"/>
    <p:sldId id="417" r:id="rId69"/>
    <p:sldId id="265" r:id="rId70"/>
    <p:sldId id="270" r:id="rId71"/>
    <p:sldId id="258" r:id="rId7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0.wmf"/><Relationship Id="rId2" Type="http://schemas.openxmlformats.org/officeDocument/2006/relationships/oleObject" Target="../embeddings/oleObject1.bin"/><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34.wmf"/><Relationship Id="rId2" Type="http://schemas.openxmlformats.org/officeDocument/2006/relationships/oleObject" Target="../embeddings/oleObject3.bin"/><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0.png"/><Relationship Id="rId1" Type="http://schemas.openxmlformats.org/officeDocument/2006/relationships/image" Target="../media/image6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b="1"/>
              <a:t>modem</a:t>
            </a:r>
            <a:r>
              <a:rPr lang="zh-CN" altLang="en-US" b="1"/>
              <a:t>协议基础</a:t>
            </a:r>
            <a:endParaRPr lang="zh-CN" altLang="en-US" b="1"/>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382270" y="365125"/>
            <a:ext cx="10143490" cy="44691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85520" y="365125"/>
            <a:ext cx="8385175" cy="57289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568325"/>
            <a:ext cx="8873490" cy="43999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705485"/>
            <a:ext cx="7852410" cy="51161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26465" y="523875"/>
            <a:ext cx="8143240" cy="43980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73735" y="365125"/>
            <a:ext cx="8121650" cy="58362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009015" y="365125"/>
            <a:ext cx="8106410" cy="52628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922655" y="215265"/>
            <a:ext cx="5398135" cy="2628265"/>
          </a:xfrm>
          <a:prstGeom prst="rect">
            <a:avLst/>
          </a:prstGeom>
        </p:spPr>
      </p:pic>
      <p:pic>
        <p:nvPicPr>
          <p:cNvPr id="5" name="图片 4"/>
          <p:cNvPicPr>
            <a:picLocks noChangeAspect="1"/>
          </p:cNvPicPr>
          <p:nvPr/>
        </p:nvPicPr>
        <p:blipFill>
          <a:blip r:embed="rId2"/>
          <a:stretch>
            <a:fillRect/>
          </a:stretch>
        </p:blipFill>
        <p:spPr>
          <a:xfrm>
            <a:off x="7069455" y="215265"/>
            <a:ext cx="4269740" cy="2882900"/>
          </a:xfrm>
          <a:prstGeom prst="rect">
            <a:avLst/>
          </a:prstGeom>
        </p:spPr>
      </p:pic>
      <p:pic>
        <p:nvPicPr>
          <p:cNvPr id="6" name="图片 5"/>
          <p:cNvPicPr>
            <a:picLocks noChangeAspect="1"/>
          </p:cNvPicPr>
          <p:nvPr/>
        </p:nvPicPr>
        <p:blipFill>
          <a:blip r:embed="rId3"/>
          <a:stretch>
            <a:fillRect/>
          </a:stretch>
        </p:blipFill>
        <p:spPr>
          <a:xfrm>
            <a:off x="922655" y="2843530"/>
            <a:ext cx="4837430" cy="3825240"/>
          </a:xfrm>
          <a:prstGeom prst="rect">
            <a:avLst/>
          </a:prstGeom>
        </p:spPr>
      </p:pic>
      <p:pic>
        <p:nvPicPr>
          <p:cNvPr id="7" name="图片 6"/>
          <p:cNvPicPr>
            <a:picLocks noChangeAspect="1"/>
          </p:cNvPicPr>
          <p:nvPr/>
        </p:nvPicPr>
        <p:blipFill>
          <a:blip r:embed="rId4"/>
          <a:stretch>
            <a:fillRect/>
          </a:stretch>
        </p:blipFill>
        <p:spPr>
          <a:xfrm>
            <a:off x="6875145" y="3397885"/>
            <a:ext cx="4464050" cy="33451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535940"/>
            <a:ext cx="4798060" cy="2628265"/>
          </a:xfrm>
          <a:prstGeom prst="rect">
            <a:avLst/>
          </a:prstGeom>
        </p:spPr>
      </p:pic>
      <p:pic>
        <p:nvPicPr>
          <p:cNvPr id="5" name="图片 4"/>
          <p:cNvPicPr>
            <a:picLocks noChangeAspect="1"/>
          </p:cNvPicPr>
          <p:nvPr/>
        </p:nvPicPr>
        <p:blipFill>
          <a:blip r:embed="rId2"/>
          <a:stretch>
            <a:fillRect/>
          </a:stretch>
        </p:blipFill>
        <p:spPr>
          <a:xfrm>
            <a:off x="6123940" y="1914525"/>
            <a:ext cx="5024120" cy="40551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72440" y="708660"/>
            <a:ext cx="5923915" cy="4351655"/>
          </a:xfrm>
          <a:prstGeom prst="rect">
            <a:avLst/>
          </a:prstGeom>
        </p:spPr>
      </p:pic>
      <p:pic>
        <p:nvPicPr>
          <p:cNvPr id="2" name="图片 1"/>
          <p:cNvPicPr>
            <a:picLocks noChangeAspect="1"/>
          </p:cNvPicPr>
          <p:nvPr/>
        </p:nvPicPr>
        <p:blipFill>
          <a:blip r:embed="rId2"/>
          <a:stretch>
            <a:fillRect/>
          </a:stretch>
        </p:blipFill>
        <p:spPr>
          <a:xfrm>
            <a:off x="6915150" y="862965"/>
            <a:ext cx="5152390" cy="37858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99185" y="365125"/>
            <a:ext cx="10913745" cy="450215"/>
          </a:xfrm>
        </p:spPr>
        <p:txBody>
          <a:bodyPr>
            <a:normAutofit/>
          </a:bodyPr>
          <a:p>
            <a:r>
              <a:rPr lang="en-US" altLang="zh-CN" sz="2000" b="1"/>
              <a:t>GSM :Global System for Mobile Communications</a:t>
            </a:r>
            <a:endParaRPr lang="en-US" altLang="zh-CN" sz="2000" b="1"/>
          </a:p>
        </p:txBody>
      </p:sp>
      <p:pic>
        <p:nvPicPr>
          <p:cNvPr id="4" name="内容占位符 3"/>
          <p:cNvPicPr>
            <a:picLocks noChangeAspect="1"/>
          </p:cNvPicPr>
          <p:nvPr>
            <p:ph idx="1"/>
          </p:nvPr>
        </p:nvPicPr>
        <p:blipFill>
          <a:blip r:embed="rId1"/>
          <a:stretch>
            <a:fillRect/>
          </a:stretch>
        </p:blipFill>
        <p:spPr>
          <a:xfrm>
            <a:off x="1099185" y="983615"/>
            <a:ext cx="7545070" cy="50018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150620" y="824865"/>
            <a:ext cx="4765675" cy="4351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3675"/>
            <a:ext cx="10515600" cy="840105"/>
          </a:xfrm>
        </p:spPr>
        <p:txBody>
          <a:bodyPr>
            <a:normAutofit/>
          </a:bodyPr>
          <a:p>
            <a:r>
              <a:rPr lang="en-US" altLang="zh-CN" sz="2400"/>
              <a:t>UMTS(Universal Mobile Telecommunications System)</a:t>
            </a:r>
            <a:endParaRPr lang="en-US" altLang="zh-CN" sz="2400"/>
          </a:p>
        </p:txBody>
      </p:sp>
      <p:pic>
        <p:nvPicPr>
          <p:cNvPr id="4" name="内容占位符 3"/>
          <p:cNvPicPr>
            <a:picLocks noChangeAspect="1"/>
          </p:cNvPicPr>
          <p:nvPr>
            <p:ph idx="1"/>
          </p:nvPr>
        </p:nvPicPr>
        <p:blipFill>
          <a:blip r:embed="rId1"/>
          <a:stretch>
            <a:fillRect/>
          </a:stretch>
        </p:blipFill>
        <p:spPr>
          <a:xfrm>
            <a:off x="1273175" y="1103630"/>
            <a:ext cx="6363970" cy="43516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02615"/>
          </a:xfrm>
        </p:spPr>
        <p:txBody>
          <a:bodyPr/>
          <a:p>
            <a:r>
              <a:rPr lang="en-US" altLang="zh-CN" sz="2400"/>
              <a:t>UMTS channel</a:t>
            </a:r>
            <a:endParaRPr lang="en-US" altLang="zh-CN" sz="2400"/>
          </a:p>
        </p:txBody>
      </p:sp>
      <p:pic>
        <p:nvPicPr>
          <p:cNvPr id="4" name="内容占位符 3"/>
          <p:cNvPicPr>
            <a:picLocks noChangeAspect="1"/>
          </p:cNvPicPr>
          <p:nvPr>
            <p:ph idx="1"/>
          </p:nvPr>
        </p:nvPicPr>
        <p:blipFill>
          <a:blip r:embed="rId1"/>
          <a:stretch>
            <a:fillRect/>
          </a:stretch>
        </p:blipFill>
        <p:spPr>
          <a:xfrm>
            <a:off x="1094740" y="967740"/>
            <a:ext cx="7429500" cy="43148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123950" y="245110"/>
            <a:ext cx="5635625" cy="57035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54990"/>
          </a:xfrm>
        </p:spPr>
        <p:txBody>
          <a:bodyPr/>
          <a:p>
            <a:r>
              <a:rPr lang="en-US" altLang="zh-CN" sz="2400"/>
              <a:t>Network architecture</a:t>
            </a:r>
            <a:endParaRPr lang="en-US" altLang="zh-CN" sz="2400"/>
          </a:p>
        </p:txBody>
      </p:sp>
      <p:pic>
        <p:nvPicPr>
          <p:cNvPr id="4" name="内容占位符 3"/>
          <p:cNvPicPr>
            <a:picLocks noChangeAspect="1"/>
          </p:cNvPicPr>
          <p:nvPr>
            <p:ph idx="1"/>
          </p:nvPr>
        </p:nvPicPr>
        <p:blipFill>
          <a:blip r:embed="rId1"/>
          <a:stretch>
            <a:fillRect/>
          </a:stretch>
        </p:blipFill>
        <p:spPr>
          <a:xfrm>
            <a:off x="1613535" y="1063625"/>
            <a:ext cx="5931535" cy="43516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87705"/>
          </a:xfrm>
        </p:spPr>
        <p:txBody>
          <a:bodyPr>
            <a:normAutofit/>
          </a:bodyPr>
          <a:p>
            <a:r>
              <a:rPr lang="zh-CN" altLang="en-US" sz="2400"/>
              <a:t>Scrambling in the Downlink</a:t>
            </a:r>
            <a:endParaRPr lang="zh-CN" altLang="en-US" sz="2400"/>
          </a:p>
        </p:txBody>
      </p:sp>
      <p:sp>
        <p:nvSpPr>
          <p:cNvPr id="3" name="内容占位符 2"/>
          <p:cNvSpPr>
            <a:spLocks noGrp="1"/>
          </p:cNvSpPr>
          <p:nvPr>
            <p:ph idx="1"/>
          </p:nvPr>
        </p:nvSpPr>
        <p:spPr>
          <a:xfrm>
            <a:off x="838200" y="883285"/>
            <a:ext cx="10515600" cy="5293995"/>
          </a:xfrm>
        </p:spPr>
        <p:txBody>
          <a:bodyPr>
            <a:normAutofit/>
          </a:bodyPr>
          <a:p>
            <a:r>
              <a:rPr lang="zh-CN" altLang="en-US" sz="1400"/>
              <a:t>Scrambling in the Downlink In the downlink, the shift register arrangement</a:t>
            </a:r>
            <a:endParaRPr lang="zh-CN" altLang="en-US" sz="1400"/>
          </a:p>
          <a:p>
            <a:r>
              <a:rPr lang="zh-CN" altLang="en-US" sz="1400"/>
              <a:t>above allows 218 − 1 different scrambling codes to be generated. However, for ease of code</a:t>
            </a:r>
            <a:endParaRPr lang="zh-CN" altLang="en-US" sz="1400"/>
          </a:p>
          <a:p>
            <a:r>
              <a:rPr lang="zh-CN" altLang="en-US" sz="1400"/>
              <a:t>acquisition and cell search, not all of these are used. The scrambling codes are arranged</a:t>
            </a:r>
            <a:endParaRPr lang="zh-CN" altLang="en-US" sz="1400"/>
          </a:p>
          <a:p>
            <a:r>
              <a:rPr lang="zh-CN" altLang="en-US" sz="1400"/>
              <a:t>into 512 sets of primary scrambling codes, each with an associated 15 secondary codes.</a:t>
            </a:r>
            <a:endParaRPr lang="zh-CN" altLang="en-US" sz="1400"/>
          </a:p>
          <a:p>
            <a:r>
              <a:rPr lang="zh-CN" altLang="en-US" sz="1400"/>
              <a:t>The 512 primary codes are further divided into 64 code groups of 16 codes. Each code has</a:t>
            </a:r>
            <a:endParaRPr lang="zh-CN" altLang="en-US" sz="1400"/>
          </a:p>
          <a:p>
            <a:r>
              <a:rPr lang="zh-CN" altLang="en-US" sz="1400"/>
              <a:t>associated with it an alternative left and right associated scrambling code that can be used</a:t>
            </a:r>
            <a:endParaRPr lang="zh-CN" altLang="en-US" sz="1400"/>
          </a:p>
          <a:p>
            <a:r>
              <a:rPr lang="zh-CN" altLang="en-US" sz="1400"/>
              <a:t>in compressed mode </a:t>
            </a:r>
            <a:r>
              <a:rPr lang="zh-CN" altLang="en-US" sz="1400">
                <a:sym typeface="+mn-ea"/>
              </a:rPr>
              <a:t>,     </a:t>
            </a:r>
            <a:r>
              <a:rPr lang="zh-CN" altLang="en-US" sz="1400"/>
              <a:t>Each cell is allocated exactly one primary scrambling code; the code number of this</a:t>
            </a:r>
            <a:endParaRPr lang="zh-CN" altLang="en-US" sz="1400"/>
          </a:p>
          <a:p>
            <a:r>
              <a:rPr lang="zh-CN" altLang="en-US" sz="1400"/>
              <a:t>primary scrambling code is the cell’s Cell ID, and the primary scrambling code is used to</a:t>
            </a:r>
            <a:endParaRPr lang="zh-CN" altLang="en-US" sz="1400"/>
          </a:p>
          <a:p>
            <a:r>
              <a:rPr lang="zh-CN" altLang="en-US" sz="1400"/>
              <a:t>transmit the P-CCPCH, S-CCPCH, P-CPICH, PICH, AICH, AP-AICH, CD/CA-ICH and</a:t>
            </a:r>
            <a:endParaRPr lang="zh-CN" altLang="en-US" sz="1400"/>
          </a:p>
          <a:p>
            <a:r>
              <a:rPr lang="zh-CN" altLang="en-US" sz="1400"/>
              <a:t>the CSICH. The other physical channels can either be transmitted on the primary scrambling code or on one of the 15 secondary codesPHYSICAL CHANNELS 75 from the set associated with the primary code. The primary scrambling code is searched for</a:t>
            </a:r>
            <a:endParaRPr lang="zh-CN" altLang="en-US" sz="1400"/>
          </a:p>
          <a:p>
            <a:r>
              <a:rPr lang="zh-CN" altLang="en-US" sz="1400"/>
              <a:t>by the mobile terminal during cell search</a:t>
            </a:r>
            <a:r>
              <a:rPr lang="en-US" altLang="zh-CN" sz="1400"/>
              <a:t>, </a:t>
            </a:r>
            <a:r>
              <a:rPr lang="zh-CN" altLang="en-US" sz="1400"/>
              <a:t>The mobile terminal finds the primary scrambling code during the cell search procedure.</a:t>
            </a:r>
            <a:endParaRPr lang="zh-CN" altLang="en-US" sz="1400"/>
          </a:p>
          <a:p>
            <a:r>
              <a:rPr lang="zh-CN" altLang="en-US" sz="1400"/>
              <a:t>Detection of the S-SCH gives the scrambling code group to which the primary code belongs</a:t>
            </a:r>
            <a:endParaRPr lang="zh-CN" altLang="en-US" sz="1400"/>
          </a:p>
          <a:p>
            <a:r>
              <a:rPr lang="zh-CN" altLang="en-US" sz="1400"/>
              <a:t>and correlation of the CPICH with all of the codes in that group identifies the code.</a:t>
            </a:r>
            <a:endParaRPr lang="zh-CN" altLang="en-US"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64515"/>
          </a:xfrm>
        </p:spPr>
        <p:txBody>
          <a:bodyPr/>
          <a:p>
            <a:r>
              <a:rPr lang="zh-CN" altLang="en-US" sz="2400"/>
              <a:t>Cell Search Procedure</a:t>
            </a:r>
            <a:endParaRPr lang="zh-CN" altLang="en-US" sz="2400"/>
          </a:p>
        </p:txBody>
      </p:sp>
      <p:sp>
        <p:nvSpPr>
          <p:cNvPr id="3" name="内容占位符 2"/>
          <p:cNvSpPr>
            <a:spLocks noGrp="1"/>
          </p:cNvSpPr>
          <p:nvPr>
            <p:ph idx="1"/>
          </p:nvPr>
        </p:nvSpPr>
        <p:spPr>
          <a:xfrm>
            <a:off x="838200" y="1092200"/>
            <a:ext cx="10515600" cy="5085080"/>
          </a:xfrm>
        </p:spPr>
        <p:txBody>
          <a:bodyPr>
            <a:normAutofit/>
          </a:bodyPr>
          <a:p>
            <a:r>
              <a:rPr lang="zh-CN" altLang="en-US" sz="1800"/>
              <a:t>Cell Search procecess in WCDMA would be described as follows (For the detailed understanding, I would recommend you to study each of the physical channels involved in the following description).</a:t>
            </a:r>
            <a:endParaRPr lang="zh-CN" altLang="en-US" sz="1800"/>
          </a:p>
          <a:p>
            <a:r>
              <a:rPr lang="zh-CN" altLang="en-US" sz="1800"/>
              <a:t> </a:t>
            </a:r>
            <a:endParaRPr lang="zh-CN" altLang="en-US" sz="1800"/>
          </a:p>
          <a:p>
            <a:r>
              <a:rPr lang="zh-CN" altLang="en-US" sz="1800"/>
              <a:t>i) Every cell is tranmitting its scrambling code(Primary Scrambling Code) via CPICH.</a:t>
            </a:r>
            <a:endParaRPr lang="zh-CN" altLang="en-US" sz="1800"/>
          </a:p>
          <a:p>
            <a:r>
              <a:rPr lang="zh-CN" altLang="en-US" sz="1800"/>
              <a:t>ii) UE detect the cell power, primary scrambling code and some addition info for compensating demodulation process</a:t>
            </a:r>
            <a:endParaRPr lang="zh-CN" altLang="en-US" sz="1800"/>
          </a:p>
          <a:p>
            <a:r>
              <a:rPr lang="zh-CN" altLang="en-US" sz="1800"/>
              <a:t>iii) UE detect P-SCH (Primary Synchronization Code) and figure out slot boundary (start and end of each slot)</a:t>
            </a:r>
            <a:endParaRPr lang="zh-CN" altLang="en-US" sz="1800"/>
          </a:p>
          <a:p>
            <a:r>
              <a:rPr lang="zh-CN" altLang="en-US" sz="1800"/>
              <a:t>iv) UE detect S-SCH (Primary Synchronization Code) and figure out frame bounday (start and end of each frame)</a:t>
            </a:r>
            <a:endParaRPr lang="zh-CN" altLang="en-US" sz="1800"/>
          </a:p>
          <a:p>
            <a:r>
              <a:rPr lang="zh-CN" altLang="en-US" sz="1800"/>
              <a:t>v) UE detect P-CCPCH and decode MIB. Through this MIB, UE can figure out SFN.</a:t>
            </a:r>
            <a:endParaRPr lang="zh-CN" altLang="en-US" sz="1800"/>
          </a:p>
          <a:p>
            <a:r>
              <a:rPr lang="zh-CN" altLang="en-US" sz="1800"/>
              <a:t> </a:t>
            </a:r>
            <a:endParaRPr lang="zh-CN" altLang="en-US"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0240"/>
          </a:xfrm>
        </p:spPr>
        <p:txBody>
          <a:bodyPr>
            <a:normAutofit/>
          </a:bodyPr>
          <a:p>
            <a:r>
              <a:rPr lang="zh-CN" altLang="en-US" sz="2400"/>
              <a:t>CELL SEARCH</a:t>
            </a:r>
            <a:endParaRPr lang="zh-CN" altLang="en-US" sz="2400"/>
          </a:p>
        </p:txBody>
      </p:sp>
      <p:pic>
        <p:nvPicPr>
          <p:cNvPr id="4" name="内容占位符 3"/>
          <p:cNvPicPr>
            <a:picLocks noChangeAspect="1"/>
          </p:cNvPicPr>
          <p:nvPr>
            <p:ph idx="1"/>
          </p:nvPr>
        </p:nvPicPr>
        <p:blipFill>
          <a:blip r:embed="rId1"/>
          <a:stretch>
            <a:fillRect/>
          </a:stretch>
        </p:blipFill>
        <p:spPr>
          <a:xfrm>
            <a:off x="895350" y="1015365"/>
            <a:ext cx="5991225" cy="2009775"/>
          </a:xfrm>
          <a:prstGeom prst="rect">
            <a:avLst/>
          </a:prstGeom>
        </p:spPr>
      </p:pic>
      <p:graphicFrame>
        <p:nvGraphicFramePr>
          <p:cNvPr id="7" name="对象 6"/>
          <p:cNvGraphicFramePr/>
          <p:nvPr/>
        </p:nvGraphicFramePr>
        <p:xfrm>
          <a:off x="1235710" y="3223260"/>
          <a:ext cx="5852795" cy="2202180"/>
        </p:xfrm>
        <a:graphic>
          <a:graphicData uri="http://schemas.openxmlformats.org/presentationml/2006/ole">
            <mc:AlternateContent xmlns:mc="http://schemas.openxmlformats.org/markup-compatibility/2006">
              <mc:Choice xmlns:v="urn:schemas-microsoft-com:vml" Requires="v">
                <p:oleObj spid="_x0000_s8" name="" r:id="rId2" imgW="5848350" imgH="2200275" progId="Paint.Picture">
                  <p:embed/>
                </p:oleObj>
              </mc:Choice>
              <mc:Fallback>
                <p:oleObj name="" r:id="rId2" imgW="5848350" imgH="2200275" progId="Paint.Picture">
                  <p:embed/>
                  <p:pic>
                    <p:nvPicPr>
                      <p:cNvPr id="0" name="图片 7"/>
                      <p:cNvPicPr/>
                      <p:nvPr/>
                    </p:nvPicPr>
                    <p:blipFill>
                      <a:blip r:embed="rId3"/>
                    </p:blipFill>
                    <p:spPr>
                      <a:xfrm>
                        <a:off x="1235710" y="3223260"/>
                        <a:ext cx="5852795" cy="2202180"/>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61645" y="252730"/>
            <a:ext cx="7333615" cy="4968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27380" y="126365"/>
            <a:ext cx="7746365" cy="56769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内容占位符 3"/>
          <p:cNvGraphicFramePr/>
          <p:nvPr>
            <p:ph idx="1"/>
          </p:nvPr>
        </p:nvGraphicFramePr>
        <p:xfrm>
          <a:off x="947738" y="801053"/>
          <a:ext cx="5895975" cy="5010150"/>
        </p:xfrm>
        <a:graphic>
          <a:graphicData uri="http://schemas.openxmlformats.org/presentationml/2006/ole">
            <mc:AlternateContent xmlns:mc="http://schemas.openxmlformats.org/markup-compatibility/2006">
              <mc:Choice xmlns:v="urn:schemas-microsoft-com:vml" Requires="v">
                <p:oleObj spid="_x0000_s5" name="" r:id="rId1" imgW="5895975" imgH="5010150" progId="Paint.Picture">
                  <p:embed/>
                </p:oleObj>
              </mc:Choice>
              <mc:Fallback>
                <p:oleObj name="" r:id="rId1" imgW="5895975" imgH="5010150" progId="Paint.Picture">
                  <p:embed/>
                  <p:pic>
                    <p:nvPicPr>
                      <p:cNvPr id="0" name="图片 4"/>
                      <p:cNvPicPr/>
                      <p:nvPr/>
                    </p:nvPicPr>
                    <p:blipFill>
                      <a:blip r:embed="rId2"/>
                      <a:stretch>
                        <a:fillRect/>
                      </a:stretch>
                    </p:blipFill>
                    <p:spPr>
                      <a:xfrm>
                        <a:off x="947738" y="801053"/>
                        <a:ext cx="5895975" cy="5010150"/>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928370" y="709930"/>
            <a:ext cx="5972175" cy="1209675"/>
          </a:xfrm>
          <a:prstGeom prst="rect">
            <a:avLst/>
          </a:prstGeom>
        </p:spPr>
      </p:pic>
      <p:graphicFrame>
        <p:nvGraphicFramePr>
          <p:cNvPr id="6" name="对象 5"/>
          <p:cNvGraphicFramePr/>
          <p:nvPr/>
        </p:nvGraphicFramePr>
        <p:xfrm>
          <a:off x="1023620" y="1919605"/>
          <a:ext cx="5595620" cy="4232910"/>
        </p:xfrm>
        <a:graphic>
          <a:graphicData uri="http://schemas.openxmlformats.org/presentationml/2006/ole">
            <mc:AlternateContent xmlns:mc="http://schemas.openxmlformats.org/markup-compatibility/2006">
              <mc:Choice xmlns:v="urn:schemas-microsoft-com:vml" Requires="v">
                <p:oleObj spid="_x0000_s7" name="" r:id="rId2" imgW="5591175" imgH="4229100" progId="Paint.Picture">
                  <p:embed/>
                </p:oleObj>
              </mc:Choice>
              <mc:Fallback>
                <p:oleObj name="" r:id="rId2" imgW="5591175" imgH="4229100" progId="Paint.Picture">
                  <p:embed/>
                  <p:pic>
                    <p:nvPicPr>
                      <p:cNvPr id="0" name="图片 6"/>
                      <p:cNvPicPr/>
                      <p:nvPr/>
                    </p:nvPicPr>
                    <p:blipFill>
                      <a:blip r:embed="rId3"/>
                    </p:blipFill>
                    <p:spPr>
                      <a:xfrm>
                        <a:off x="1023620" y="1919605"/>
                        <a:ext cx="5595620" cy="423291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a:graphicFrameLocks noChangeAspect="1"/>
          </p:cNvGraphicFramePr>
          <p:nvPr>
            <p:ph idx="1"/>
          </p:nvPr>
        </p:nvGraphicFramePr>
        <p:xfrm>
          <a:off x="695960" y="206375"/>
          <a:ext cx="5808345" cy="4351655"/>
        </p:xfrm>
        <a:graphic>
          <a:graphicData uri="http://schemas.openxmlformats.org/presentationml/2006/ole">
            <mc:AlternateContent xmlns:mc="http://schemas.openxmlformats.org/markup-compatibility/2006">
              <mc:Choice xmlns:v="urn:schemas-microsoft-com:vml" Requires="v">
                <p:oleObj spid="_x0000_s6" name="" r:id="rId1" imgW="5810250" imgH="4352925" progId="Paint.Picture">
                  <p:embed/>
                </p:oleObj>
              </mc:Choice>
              <mc:Fallback>
                <p:oleObj name="" r:id="rId1" imgW="5810250" imgH="4352925" progId="Paint.Picture">
                  <p:embed/>
                  <p:pic>
                    <p:nvPicPr>
                      <p:cNvPr id="0" name="图片 5"/>
                      <p:cNvPicPr/>
                      <p:nvPr/>
                    </p:nvPicPr>
                    <p:blipFill>
                      <a:blip r:embed="rId2"/>
                    </p:blipFill>
                    <p:spPr>
                      <a:xfrm>
                        <a:off x="695960" y="206375"/>
                        <a:ext cx="5808345" cy="4351655"/>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713740" y="1109980"/>
            <a:ext cx="7061835" cy="3048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78180"/>
          </a:xfrm>
        </p:spPr>
        <p:txBody>
          <a:bodyPr>
            <a:normAutofit fontScale="90000"/>
          </a:bodyPr>
          <a:p>
            <a:r>
              <a:rPr lang="en-US" altLang="zh-CN"/>
              <a:t>UMTS NAS</a:t>
            </a:r>
            <a:r>
              <a:rPr lang="zh-CN" altLang="en-US"/>
              <a:t>层</a:t>
            </a:r>
            <a:endParaRPr lang="zh-CN" altLang="en-US"/>
          </a:p>
        </p:txBody>
      </p:sp>
      <p:pic>
        <p:nvPicPr>
          <p:cNvPr id="4" name="内容占位符 3"/>
          <p:cNvPicPr>
            <a:picLocks noChangeAspect="1"/>
          </p:cNvPicPr>
          <p:nvPr>
            <p:ph idx="1"/>
          </p:nvPr>
        </p:nvPicPr>
        <p:blipFill>
          <a:blip r:embed="rId1"/>
          <a:stretch>
            <a:fillRect/>
          </a:stretch>
        </p:blipFill>
        <p:spPr>
          <a:xfrm>
            <a:off x="991235" y="1130300"/>
            <a:ext cx="4741545" cy="43516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905635" y="901700"/>
            <a:ext cx="5865495" cy="43516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09625" y="137160"/>
            <a:ext cx="6600825" cy="726440"/>
          </a:xfrm>
        </p:spPr>
        <p:txBody>
          <a:bodyPr>
            <a:normAutofit/>
          </a:bodyPr>
          <a:p>
            <a:r>
              <a:rPr lang="zh-CN" altLang="en-US" sz="2400"/>
              <a:t>Sequence for mobile originated CS domain call.</a:t>
            </a:r>
            <a:endParaRPr lang="zh-CN" altLang="en-US" sz="2400"/>
          </a:p>
        </p:txBody>
      </p:sp>
      <p:graphicFrame>
        <p:nvGraphicFramePr>
          <p:cNvPr id="4" name="内容占位符 3"/>
          <p:cNvGraphicFramePr>
            <a:graphicFrameLocks noChangeAspect="1"/>
          </p:cNvGraphicFramePr>
          <p:nvPr>
            <p:ph idx="1"/>
          </p:nvPr>
        </p:nvGraphicFramePr>
        <p:xfrm>
          <a:off x="2143125" y="863600"/>
          <a:ext cx="4895215" cy="4351655"/>
        </p:xfrm>
        <a:graphic>
          <a:graphicData uri="http://schemas.openxmlformats.org/presentationml/2006/ole">
            <mc:AlternateContent xmlns:mc="http://schemas.openxmlformats.org/markup-compatibility/2006">
              <mc:Choice xmlns:v="urn:schemas-microsoft-com:vml" Requires="v">
                <p:oleObj spid="_x0000_s5" name="" r:id="rId1" imgW="6429375" imgH="5715000" progId="Paint.Picture">
                  <p:embed/>
                </p:oleObj>
              </mc:Choice>
              <mc:Fallback>
                <p:oleObj name="" r:id="rId1" imgW="6429375" imgH="5715000" progId="Paint.Picture">
                  <p:embed/>
                  <p:pic>
                    <p:nvPicPr>
                      <p:cNvPr id="0" name="图片 4"/>
                      <p:cNvPicPr/>
                      <p:nvPr/>
                    </p:nvPicPr>
                    <p:blipFill>
                      <a:blip r:embed="rId2"/>
                    </p:blipFill>
                    <p:spPr>
                      <a:xfrm>
                        <a:off x="2143125" y="863600"/>
                        <a:ext cx="4895215" cy="4351655"/>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55980" y="232410"/>
            <a:ext cx="8802370" cy="925195"/>
          </a:xfrm>
        </p:spPr>
        <p:txBody>
          <a:bodyPr/>
          <a:p>
            <a:r>
              <a:rPr lang="en-US" altLang="zh-CN" sz="2400"/>
              <a:t>modem</a:t>
            </a:r>
            <a:r>
              <a:rPr lang="zh-CN" altLang="en-US" sz="2400"/>
              <a:t>分层架构</a:t>
            </a:r>
            <a:endParaRPr lang="zh-CN" altLang="en-US" sz="2400"/>
          </a:p>
        </p:txBody>
      </p:sp>
      <p:pic>
        <p:nvPicPr>
          <p:cNvPr id="5" name="内容占位符 3"/>
          <p:cNvPicPr>
            <a:picLocks noChangeAspect="1"/>
          </p:cNvPicPr>
          <p:nvPr>
            <p:ph idx="1"/>
          </p:nvPr>
        </p:nvPicPr>
        <p:blipFill>
          <a:blip r:embed="rId1"/>
          <a:stretch>
            <a:fillRect/>
          </a:stretch>
        </p:blipFill>
        <p:spPr>
          <a:xfrm>
            <a:off x="960120" y="1002030"/>
            <a:ext cx="6152515" cy="48545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28270" y="116840"/>
            <a:ext cx="7920355" cy="67246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99465"/>
          </a:xfrm>
        </p:spPr>
        <p:txBody>
          <a:bodyPr/>
          <a:p>
            <a:r>
              <a:rPr lang="zh-CN" altLang="en-US" sz="3200"/>
              <a:t>常用协议：</a:t>
            </a:r>
            <a:endParaRPr lang="zh-CN" altLang="en-US" sz="3200"/>
          </a:p>
        </p:txBody>
      </p:sp>
      <p:sp>
        <p:nvSpPr>
          <p:cNvPr id="3" name="内容占位符 2"/>
          <p:cNvSpPr>
            <a:spLocks noGrp="1"/>
          </p:cNvSpPr>
          <p:nvPr>
            <p:ph idx="1"/>
          </p:nvPr>
        </p:nvSpPr>
        <p:spPr>
          <a:xfrm>
            <a:off x="838200" y="1300480"/>
            <a:ext cx="10515600" cy="4876800"/>
          </a:xfrm>
        </p:spPr>
        <p:txBody>
          <a:bodyPr>
            <a:normAutofit fontScale="60000"/>
          </a:bodyPr>
          <a:p>
            <a:r>
              <a:rPr lang="zh-CN" altLang="en-US" sz="1400"/>
              <a:t>搜网策略：</a:t>
            </a:r>
            <a:r>
              <a:rPr lang="en-US" altLang="zh-CN" sz="1400"/>
              <a:t>23122(</a:t>
            </a:r>
            <a:r>
              <a:rPr lang="zh-CN" altLang="en-US" sz="1400"/>
              <a:t>正对</a:t>
            </a:r>
            <a:r>
              <a:rPr lang="en-US" altLang="zh-CN" sz="1400"/>
              <a:t>GWL</a:t>
            </a:r>
            <a:r>
              <a:rPr lang="zh-CN" altLang="en-US" sz="1400"/>
              <a:t>适用</a:t>
            </a:r>
            <a:r>
              <a:rPr lang="en-US" altLang="zh-CN" sz="1400"/>
              <a:t>)</a:t>
            </a:r>
            <a:endParaRPr lang="zh-CN" altLang="en-US" sz="1400"/>
          </a:p>
          <a:p>
            <a:r>
              <a:rPr lang="en-US" altLang="zh-CN" sz="1400"/>
              <a:t>GSM,UMTS  </a:t>
            </a:r>
            <a:r>
              <a:rPr lang="zh-CN" altLang="en-US" sz="1400"/>
              <a:t>的</a:t>
            </a:r>
            <a:r>
              <a:rPr lang="en-US" altLang="zh-CN" sz="1400"/>
              <a:t>NAS</a:t>
            </a:r>
            <a:r>
              <a:rPr lang="zh-CN" altLang="en-US" sz="1400"/>
              <a:t>层流程：</a:t>
            </a:r>
            <a:r>
              <a:rPr lang="en-US" altLang="zh-CN" sz="1400"/>
              <a:t>24008(</a:t>
            </a:r>
            <a:r>
              <a:rPr lang="zh-CN" altLang="en-US" sz="1400"/>
              <a:t>公共过程，专有过程</a:t>
            </a:r>
            <a:r>
              <a:rPr lang="en-US" altLang="zh-CN" sz="1400"/>
              <a:t>)</a:t>
            </a:r>
            <a:endParaRPr lang="zh-CN" altLang="en-US" sz="1400"/>
          </a:p>
          <a:p>
            <a:r>
              <a:rPr lang="en-US" altLang="zh-CN" sz="1400">
                <a:sym typeface="+mn-ea"/>
              </a:rPr>
              <a:t>LTE </a:t>
            </a:r>
            <a:r>
              <a:rPr lang="zh-CN" altLang="en-US" sz="1400">
                <a:sym typeface="+mn-ea"/>
              </a:rPr>
              <a:t>的</a:t>
            </a:r>
            <a:r>
              <a:rPr lang="en-US" altLang="zh-CN" sz="1400">
                <a:sym typeface="+mn-ea"/>
              </a:rPr>
              <a:t>NAS</a:t>
            </a:r>
            <a:r>
              <a:rPr lang="zh-CN" altLang="en-US" sz="1400">
                <a:sym typeface="+mn-ea"/>
              </a:rPr>
              <a:t>层流程：</a:t>
            </a:r>
            <a:r>
              <a:rPr lang="en-US" altLang="zh-CN" sz="1400"/>
              <a:t>24301</a:t>
            </a:r>
            <a:r>
              <a:rPr lang="en-US" altLang="zh-CN" sz="1400">
                <a:sym typeface="+mn-ea"/>
              </a:rPr>
              <a:t>(</a:t>
            </a:r>
            <a:r>
              <a:rPr lang="zh-CN" altLang="en-US" sz="1400">
                <a:sym typeface="+mn-ea"/>
              </a:rPr>
              <a:t>公共过程，专有过程</a:t>
            </a:r>
            <a:r>
              <a:rPr lang="en-US" altLang="zh-CN" sz="1400">
                <a:sym typeface="+mn-ea"/>
              </a:rPr>
              <a:t>)</a:t>
            </a:r>
            <a:endParaRPr lang="en-US" altLang="zh-CN" sz="1400">
              <a:sym typeface="+mn-ea"/>
            </a:endParaRPr>
          </a:p>
          <a:p>
            <a:r>
              <a:rPr lang="zh-CN" altLang="en-US" sz="1400">
                <a:sym typeface="+mn-ea"/>
              </a:rPr>
              <a:t>层</a:t>
            </a:r>
            <a:r>
              <a:rPr lang="en-US" altLang="zh-CN" sz="1400">
                <a:sym typeface="+mn-ea"/>
              </a:rPr>
              <a:t>3</a:t>
            </a:r>
            <a:r>
              <a:rPr lang="zh-CN" altLang="en-US" sz="1400">
                <a:sym typeface="+mn-ea"/>
              </a:rPr>
              <a:t>信令消息：</a:t>
            </a:r>
            <a:r>
              <a:rPr lang="en-US" altLang="zh-CN" sz="1400"/>
              <a:t>24007</a:t>
            </a:r>
            <a:r>
              <a:rPr lang="zh-CN" altLang="en-US" sz="1400"/>
              <a:t>，</a:t>
            </a:r>
            <a:endParaRPr lang="zh-CN" altLang="en-US" sz="1400"/>
          </a:p>
          <a:p>
            <a:r>
              <a:rPr lang="en-US" altLang="zh-CN" sz="1400">
                <a:sym typeface="+mn-ea"/>
              </a:rPr>
              <a:t>AT</a:t>
            </a:r>
            <a:r>
              <a:rPr lang="zh-CN" altLang="en-US" sz="1400">
                <a:sym typeface="+mn-ea"/>
              </a:rPr>
              <a:t>命令：</a:t>
            </a:r>
            <a:r>
              <a:rPr lang="en-US" altLang="zh-CN" sz="1400">
                <a:sym typeface="+mn-ea"/>
              </a:rPr>
              <a:t>27007</a:t>
            </a:r>
            <a:r>
              <a:rPr lang="zh-CN" altLang="en-US" sz="1400">
                <a:sym typeface="+mn-ea"/>
              </a:rPr>
              <a:t>，</a:t>
            </a:r>
            <a:endParaRPr lang="zh-CN" altLang="en-US" sz="1400">
              <a:sym typeface="+mn-ea"/>
            </a:endParaRPr>
          </a:p>
          <a:p>
            <a:r>
              <a:rPr lang="en-US" altLang="zh-CN" sz="1400"/>
              <a:t>USIM</a:t>
            </a:r>
            <a:r>
              <a:rPr lang="zh-CN" altLang="en-US" sz="1400"/>
              <a:t>卡：</a:t>
            </a:r>
            <a:r>
              <a:rPr lang="en-US" altLang="zh-CN" sz="1400"/>
              <a:t>21111</a:t>
            </a:r>
            <a:r>
              <a:rPr lang="zh-CN" altLang="en-US" sz="1400"/>
              <a:t>，</a:t>
            </a:r>
            <a:r>
              <a:rPr lang="en-US" altLang="zh-CN" sz="1400"/>
              <a:t>31102(IMSI, HHPLMN, LOC, RPLMN</a:t>
            </a:r>
            <a:r>
              <a:rPr lang="zh-CN" altLang="en-US" sz="1400"/>
              <a:t>等</a:t>
            </a:r>
            <a:r>
              <a:rPr lang="en-US" altLang="zh-CN" sz="1400"/>
              <a:t>)</a:t>
            </a:r>
            <a:endParaRPr lang="en-US" altLang="zh-CN" sz="1400"/>
          </a:p>
          <a:p>
            <a:r>
              <a:rPr lang="zh-CN" altLang="en-US" sz="1400"/>
              <a:t>短信：</a:t>
            </a:r>
            <a:r>
              <a:rPr lang="en-US" altLang="zh-CN" sz="1400"/>
              <a:t>23040(RP-DATA,CP-DATA, CP-ACK)</a:t>
            </a:r>
            <a:endParaRPr lang="en-US" altLang="zh-CN" sz="1400"/>
          </a:p>
          <a:p>
            <a:r>
              <a:rPr lang="en-US" altLang="zh-CN" sz="1400"/>
              <a:t>WAP</a:t>
            </a:r>
            <a:r>
              <a:rPr lang="zh-CN" altLang="en-US" sz="1400"/>
              <a:t>及彩信：</a:t>
            </a:r>
            <a:r>
              <a:rPr lang="en-US" altLang="zh-CN" sz="1400"/>
              <a:t>29002</a:t>
            </a:r>
            <a:r>
              <a:rPr lang="zh-CN" altLang="en-US" sz="1400"/>
              <a:t>，</a:t>
            </a:r>
            <a:endParaRPr lang="zh-CN" altLang="en-US" sz="1400"/>
          </a:p>
          <a:p>
            <a:r>
              <a:rPr lang="en-US" altLang="zh-CN" sz="1400"/>
              <a:t>GSM: 44018(RRC)</a:t>
            </a:r>
            <a:r>
              <a:rPr lang="zh-CN" altLang="en-US" sz="1400"/>
              <a:t>，</a:t>
            </a:r>
            <a:r>
              <a:rPr lang="en-US" altLang="zh-CN" sz="1400"/>
              <a:t>44060(MAC,RLC)</a:t>
            </a:r>
            <a:r>
              <a:rPr lang="zh-CN" altLang="en-US" sz="1400"/>
              <a:t>，</a:t>
            </a:r>
            <a:endParaRPr lang="zh-CN" altLang="en-US" sz="1400"/>
          </a:p>
          <a:p>
            <a:r>
              <a:rPr lang="en-US" altLang="zh-CN" sz="1400"/>
              <a:t>UMTS: 25331</a:t>
            </a:r>
            <a:r>
              <a:rPr lang="en-US" altLang="zh-CN" sz="1400">
                <a:sym typeface="+mn-ea"/>
              </a:rPr>
              <a:t>(RRC)</a:t>
            </a:r>
            <a:r>
              <a:rPr lang="zh-CN" altLang="en-US" sz="1400"/>
              <a:t>，</a:t>
            </a:r>
            <a:r>
              <a:rPr lang="en-US" altLang="zh-CN" sz="1400"/>
              <a:t>25101</a:t>
            </a:r>
            <a:r>
              <a:rPr lang="en-US" altLang="zh-CN" sz="1400">
                <a:sym typeface="+mn-ea"/>
              </a:rPr>
              <a:t>(Frequency</a:t>
            </a:r>
            <a:r>
              <a:rPr lang="zh-CN" altLang="en-US" sz="1400">
                <a:sym typeface="+mn-ea"/>
              </a:rPr>
              <a:t>，</a:t>
            </a:r>
            <a:r>
              <a:rPr lang="en-US" altLang="zh-CN" sz="1400">
                <a:sym typeface="+mn-ea"/>
              </a:rPr>
              <a:t>band</a:t>
            </a:r>
            <a:r>
              <a:rPr lang="zh-CN" altLang="en-US" sz="1400">
                <a:sym typeface="+mn-ea"/>
              </a:rPr>
              <a:t>，</a:t>
            </a:r>
            <a:r>
              <a:rPr lang="en-US" altLang="zh-CN" sz="1400">
                <a:sym typeface="+mn-ea"/>
              </a:rPr>
              <a:t>arfcn)</a:t>
            </a:r>
            <a:r>
              <a:rPr lang="zh-CN" altLang="en-US" sz="1400"/>
              <a:t>，</a:t>
            </a:r>
            <a:r>
              <a:rPr lang="en-US" altLang="zh-CN" sz="1400"/>
              <a:t>25133</a:t>
            </a:r>
            <a:r>
              <a:rPr lang="zh-CN" altLang="en-US" sz="1400"/>
              <a:t>，</a:t>
            </a:r>
            <a:r>
              <a:rPr lang="en-US" altLang="zh-CN" sz="1400">
                <a:sym typeface="+mn-ea"/>
              </a:rPr>
              <a:t>25304(RRC</a:t>
            </a:r>
            <a:r>
              <a:rPr lang="zh-CN" altLang="en-US" sz="1400">
                <a:sym typeface="+mn-ea"/>
              </a:rPr>
              <a:t>层</a:t>
            </a:r>
            <a:r>
              <a:rPr lang="en-US" altLang="zh-CN" sz="1400">
                <a:sym typeface="+mn-ea"/>
              </a:rPr>
              <a:t>idle</a:t>
            </a:r>
            <a:r>
              <a:rPr lang="zh-CN" altLang="en-US" sz="1400">
                <a:sym typeface="+mn-ea"/>
              </a:rPr>
              <a:t>和</a:t>
            </a:r>
            <a:r>
              <a:rPr lang="en-US" altLang="zh-CN" sz="1400">
                <a:sym typeface="+mn-ea"/>
              </a:rPr>
              <a:t>connected</a:t>
            </a:r>
            <a:r>
              <a:rPr lang="zh-CN" altLang="en-US" sz="1400">
                <a:sym typeface="+mn-ea"/>
              </a:rPr>
              <a:t>态，终端行为的描述</a:t>
            </a:r>
            <a:r>
              <a:rPr lang="en-US" altLang="zh-CN" sz="1400">
                <a:sym typeface="+mn-ea"/>
              </a:rPr>
              <a:t>)</a:t>
            </a:r>
            <a:endParaRPr lang="zh-CN" altLang="en-US" sz="1400"/>
          </a:p>
          <a:p>
            <a:r>
              <a:rPr lang="en-US" altLang="zh-CN" sz="1400"/>
              <a:t>LTE: 36331</a:t>
            </a:r>
            <a:r>
              <a:rPr lang="en-US" altLang="zh-CN" sz="1400">
                <a:sym typeface="+mn-ea"/>
              </a:rPr>
              <a:t>(RRC)</a:t>
            </a:r>
            <a:r>
              <a:rPr lang="zh-CN" altLang="en-US" sz="1400"/>
              <a:t>，</a:t>
            </a:r>
            <a:r>
              <a:rPr lang="en-US" altLang="zh-CN" sz="1400"/>
              <a:t>36101</a:t>
            </a:r>
            <a:r>
              <a:rPr lang="en-US" altLang="zh-CN" sz="1400">
                <a:sym typeface="+mn-ea"/>
              </a:rPr>
              <a:t>(Frequency</a:t>
            </a:r>
            <a:r>
              <a:rPr lang="zh-CN" altLang="en-US" sz="1400">
                <a:sym typeface="+mn-ea"/>
              </a:rPr>
              <a:t>，</a:t>
            </a:r>
            <a:r>
              <a:rPr lang="en-US" altLang="zh-CN" sz="1400">
                <a:sym typeface="+mn-ea"/>
              </a:rPr>
              <a:t>band</a:t>
            </a:r>
            <a:r>
              <a:rPr lang="zh-CN" altLang="en-US" sz="1400">
                <a:sym typeface="+mn-ea"/>
              </a:rPr>
              <a:t>，</a:t>
            </a:r>
            <a:r>
              <a:rPr lang="en-US" altLang="zh-CN" sz="1400">
                <a:sym typeface="+mn-ea"/>
              </a:rPr>
              <a:t>earfcn)</a:t>
            </a:r>
            <a:r>
              <a:rPr lang="zh-CN" altLang="en-US" sz="1400">
                <a:sym typeface="+mn-ea"/>
              </a:rPr>
              <a:t>，</a:t>
            </a:r>
            <a:r>
              <a:rPr lang="en-US" altLang="zh-CN" sz="1400">
                <a:sym typeface="+mn-ea"/>
              </a:rPr>
              <a:t>36133</a:t>
            </a:r>
            <a:r>
              <a:rPr lang="zh-CN" altLang="en-US" sz="1400">
                <a:sym typeface="+mn-ea"/>
              </a:rPr>
              <a:t>，</a:t>
            </a:r>
            <a:r>
              <a:rPr lang="en-US" altLang="zh-CN" sz="1400"/>
              <a:t>36304(RRC</a:t>
            </a:r>
            <a:r>
              <a:rPr lang="zh-CN" altLang="en-US" sz="1400"/>
              <a:t>层</a:t>
            </a:r>
            <a:r>
              <a:rPr lang="en-US" altLang="zh-CN" sz="1400"/>
              <a:t>idle</a:t>
            </a:r>
            <a:r>
              <a:rPr lang="zh-CN" altLang="en-US" sz="1400"/>
              <a:t>和</a:t>
            </a:r>
            <a:r>
              <a:rPr lang="en-US" altLang="zh-CN" sz="1400"/>
              <a:t>connected</a:t>
            </a:r>
            <a:r>
              <a:rPr lang="zh-CN" altLang="en-US" sz="1400"/>
              <a:t>态，终端行为的描述</a:t>
            </a:r>
            <a:r>
              <a:rPr lang="en-US" altLang="zh-CN" sz="1400"/>
              <a:t>)</a:t>
            </a:r>
            <a:endParaRPr lang="zh-CN" altLang="en-US" sz="1400"/>
          </a:p>
          <a:p>
            <a:r>
              <a:rPr lang="zh-CN" altLang="en-US" sz="1400"/>
              <a:t>通信常见缩略语：21.905</a:t>
            </a:r>
            <a:r>
              <a:rPr lang="en-US" altLang="zh-CN" sz="1400"/>
              <a:t>(</a:t>
            </a:r>
            <a:r>
              <a:rPr lang="zh-CN" altLang="en-US" sz="1400"/>
              <a:t>从</a:t>
            </a:r>
            <a:r>
              <a:rPr lang="en-US" altLang="zh-CN" sz="1400"/>
              <a:t>A</a:t>
            </a:r>
            <a:r>
              <a:rPr lang="zh-CN" altLang="en-US" sz="1400"/>
              <a:t>到</a:t>
            </a:r>
            <a:r>
              <a:rPr lang="en-US" altLang="zh-CN" sz="1400"/>
              <a:t>F</a:t>
            </a:r>
            <a:r>
              <a:rPr lang="zh-CN" altLang="en-US" sz="1400"/>
              <a:t>的通信常见缩略语介绍</a:t>
            </a:r>
            <a:r>
              <a:rPr lang="en-US" altLang="zh-CN" sz="1400"/>
              <a:t>)</a:t>
            </a:r>
            <a:endParaRPr lang="en-US" altLang="zh-CN" sz="1400"/>
          </a:p>
          <a:p>
            <a:r>
              <a:rPr lang="en-US" altLang="zh-CN" sz="1400"/>
              <a:t>GCF &amp; PRCRB</a:t>
            </a:r>
            <a:r>
              <a:rPr lang="zh-CN" altLang="en-US" sz="1400"/>
              <a:t>测试：</a:t>
            </a:r>
            <a:r>
              <a:rPr lang="en-US" altLang="zh-CN" sz="1400"/>
              <a:t>51010(GSM)  34123(UMTS,LTE)  34124(</a:t>
            </a:r>
            <a:r>
              <a:rPr lang="zh-CN" altLang="en-US" sz="1400"/>
              <a:t>卡</a:t>
            </a:r>
            <a:r>
              <a:rPr lang="en-US" altLang="zh-CN" sz="1400"/>
              <a:t>)</a:t>
            </a:r>
            <a:endParaRPr lang="zh-CN" altLang="en-US" sz="1400"/>
          </a:p>
          <a:p>
            <a:r>
              <a:rPr lang="en-US" altLang="zh-CN" sz="1400" b="1">
                <a:solidFill>
                  <a:srgbClr val="0070C0"/>
                </a:solidFill>
                <a:sym typeface="+mn-ea"/>
              </a:rPr>
              <a:t>VoLTE:</a:t>
            </a:r>
            <a:endParaRPr lang="en-US" altLang="zh-CN" sz="1400" b="1">
              <a:solidFill>
                <a:srgbClr val="0070C0"/>
              </a:solidFill>
              <a:sym typeface="+mn-ea"/>
            </a:endParaRPr>
          </a:p>
          <a:p>
            <a:r>
              <a:rPr lang="en-US" altLang="zh-CN" sz="1400">
                <a:solidFill>
                  <a:srgbClr val="00B0F0"/>
                </a:solidFill>
              </a:rPr>
              <a:t>SRVCC:</a:t>
            </a:r>
            <a:r>
              <a:rPr lang="zh-CN" altLang="en-US" sz="1400">
                <a:solidFill>
                  <a:srgbClr val="00B0F0"/>
                </a:solidFill>
              </a:rPr>
              <a:t> 23.216</a:t>
            </a:r>
            <a:endParaRPr lang="zh-CN" altLang="en-US" sz="1400">
              <a:solidFill>
                <a:srgbClr val="00B0F0"/>
              </a:solidFill>
            </a:endParaRPr>
          </a:p>
          <a:p>
            <a:r>
              <a:rPr lang="en-US" altLang="zh-CN" sz="1400">
                <a:solidFill>
                  <a:srgbClr val="00B0F0"/>
                </a:solidFill>
              </a:rPr>
              <a:t>RFC 3261  SIP</a:t>
            </a:r>
            <a:endParaRPr lang="en-US" altLang="zh-CN" sz="1400">
              <a:solidFill>
                <a:srgbClr val="00B0F0"/>
              </a:solidFill>
            </a:endParaRPr>
          </a:p>
          <a:p>
            <a:r>
              <a:rPr lang="en-US" altLang="zh-CN" sz="1400">
                <a:solidFill>
                  <a:srgbClr val="00B0F0"/>
                </a:solidFill>
              </a:rPr>
              <a:t>RFC 2327 SDP</a:t>
            </a:r>
            <a:endParaRPr lang="en-US" altLang="zh-CN" sz="1400">
              <a:solidFill>
                <a:srgbClr val="00B0F0"/>
              </a:solidFill>
            </a:endParaRPr>
          </a:p>
          <a:p>
            <a:r>
              <a:rPr lang="zh-CN" altLang="en-US" sz="1400" b="1">
                <a:solidFill>
                  <a:srgbClr val="FF0000"/>
                </a:solidFill>
              </a:rPr>
              <a:t>协议下载网址：</a:t>
            </a:r>
            <a:endParaRPr lang="zh-CN" altLang="en-US" sz="1400" b="1">
              <a:solidFill>
                <a:srgbClr val="FF0000"/>
              </a:solidFill>
            </a:endParaRPr>
          </a:p>
          <a:p>
            <a:r>
              <a:rPr lang="en-US" altLang="zh-CN" sz="1400">
                <a:solidFill>
                  <a:srgbClr val="00B0F0"/>
                </a:solidFill>
              </a:rPr>
              <a:t>www.etsi.org (pdf </a:t>
            </a:r>
            <a:r>
              <a:rPr lang="zh-CN" altLang="en-US" sz="1400">
                <a:solidFill>
                  <a:srgbClr val="00B0F0"/>
                </a:solidFill>
              </a:rPr>
              <a:t>版</a:t>
            </a:r>
            <a:r>
              <a:rPr lang="en-US" altLang="zh-CN" sz="1400">
                <a:solidFill>
                  <a:srgbClr val="00B0F0"/>
                </a:solidFill>
              </a:rPr>
              <a:t>)        www.3gpp.org(word</a:t>
            </a:r>
            <a:r>
              <a:rPr lang="zh-CN" altLang="en-US" sz="1400">
                <a:solidFill>
                  <a:srgbClr val="00B0F0"/>
                </a:solidFill>
              </a:rPr>
              <a:t>版</a:t>
            </a:r>
            <a:r>
              <a:rPr lang="en-US" altLang="zh-CN" sz="1400">
                <a:solidFill>
                  <a:srgbClr val="00B0F0"/>
                </a:solidFill>
              </a:rPr>
              <a:t>)      www.3gpp2.org(CDMA, EVDO </a:t>
            </a:r>
            <a:r>
              <a:rPr lang="zh-CN" altLang="en-US" sz="1400">
                <a:solidFill>
                  <a:srgbClr val="00B0F0"/>
                </a:solidFill>
              </a:rPr>
              <a:t>协议</a:t>
            </a:r>
            <a:r>
              <a:rPr lang="en-US" altLang="zh-CN" sz="1400">
                <a:solidFill>
                  <a:srgbClr val="00B0F0"/>
                </a:solidFill>
              </a:rPr>
              <a:t>)     www.ietf.org(RFC</a:t>
            </a:r>
            <a:r>
              <a:rPr lang="zh-CN" altLang="en-US" sz="1400">
                <a:solidFill>
                  <a:srgbClr val="00B0F0"/>
                </a:solidFill>
              </a:rPr>
              <a:t>协议</a:t>
            </a:r>
            <a:r>
              <a:rPr lang="en-US" altLang="zh-CN" sz="1400">
                <a:solidFill>
                  <a:srgbClr val="00B0F0"/>
                </a:solidFill>
              </a:rPr>
              <a:t>)</a:t>
            </a:r>
            <a:endParaRPr lang="en-US" altLang="zh-CN" sz="1400">
              <a:solidFill>
                <a:srgbClr val="00B0F0"/>
              </a:solidFill>
            </a:endParaRPr>
          </a:p>
          <a:p>
            <a:endParaRPr lang="en-US" altLang="zh-CN" sz="1400">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730885" y="73025"/>
            <a:ext cx="7665085" cy="511365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2800" b="1"/>
              <a:t>NAS</a:t>
            </a:r>
            <a:r>
              <a:rPr lang="zh-CN" altLang="en-US" sz="2800" b="1"/>
              <a:t>层协议介绍：</a:t>
            </a:r>
            <a:br>
              <a:rPr lang="zh-CN" altLang="en-US" sz="2800"/>
            </a:br>
            <a:r>
              <a:rPr lang="zh-CN" altLang="en-US" sz="2400"/>
              <a:t>G</a:t>
            </a:r>
            <a:r>
              <a:rPr lang="en-US" altLang="zh-CN" sz="2400"/>
              <a:t>SM UMTS</a:t>
            </a:r>
            <a:r>
              <a:rPr lang="zh-CN" altLang="en-US" sz="2400"/>
              <a:t>部分（</a:t>
            </a:r>
            <a:r>
              <a:rPr lang="en-US" altLang="zh-CN" sz="2400"/>
              <a:t>24008</a:t>
            </a:r>
            <a:r>
              <a:rPr lang="zh-CN" altLang="en-US" sz="2400"/>
              <a:t>）：</a:t>
            </a:r>
            <a:endParaRPr lang="zh-CN" altLang="en-US" sz="2400"/>
          </a:p>
        </p:txBody>
      </p:sp>
      <p:pic>
        <p:nvPicPr>
          <p:cNvPr id="4" name="内容占位符 3"/>
          <p:cNvPicPr>
            <a:picLocks noChangeAspect="1"/>
          </p:cNvPicPr>
          <p:nvPr>
            <p:ph idx="1"/>
          </p:nvPr>
        </p:nvPicPr>
        <p:blipFill>
          <a:blip r:embed="rId1"/>
          <a:stretch>
            <a:fillRect/>
          </a:stretch>
        </p:blipFill>
        <p:spPr>
          <a:xfrm>
            <a:off x="1444625" y="1492250"/>
            <a:ext cx="3971925" cy="36004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187450" y="1691005"/>
            <a:ext cx="5000625" cy="260032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98220" y="1539875"/>
            <a:ext cx="3755390" cy="435165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89915" y="1795780"/>
            <a:ext cx="3962400" cy="2590800"/>
          </a:xfrm>
          <a:prstGeom prst="rect">
            <a:avLst/>
          </a:prstGeom>
        </p:spPr>
      </p:pic>
      <p:pic>
        <p:nvPicPr>
          <p:cNvPr id="5" name="内容占位符 3"/>
          <p:cNvPicPr>
            <a:picLocks noChangeAspect="1"/>
          </p:cNvPicPr>
          <p:nvPr/>
        </p:nvPicPr>
        <p:blipFill>
          <a:blip r:embed="rId2"/>
          <a:stretch>
            <a:fillRect/>
          </a:stretch>
        </p:blipFill>
        <p:spPr>
          <a:xfrm>
            <a:off x="838200" y="504190"/>
            <a:ext cx="2962275" cy="10477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04545"/>
          </a:xfrm>
        </p:spPr>
        <p:txBody>
          <a:bodyPr/>
          <a:p>
            <a:r>
              <a:rPr lang="en-US" altLang="zh-CN" sz="2400"/>
              <a:t>CS</a:t>
            </a:r>
            <a:r>
              <a:rPr lang="zh-CN" altLang="en-US" sz="2400"/>
              <a:t>域消息移动性管理过程</a:t>
            </a:r>
            <a:endParaRPr lang="zh-CN" altLang="en-US" sz="2400"/>
          </a:p>
        </p:txBody>
      </p:sp>
      <p:pic>
        <p:nvPicPr>
          <p:cNvPr id="4" name="内容占位符 3"/>
          <p:cNvPicPr>
            <a:picLocks noChangeAspect="1"/>
          </p:cNvPicPr>
          <p:nvPr>
            <p:ph idx="1"/>
          </p:nvPr>
        </p:nvPicPr>
        <p:blipFill>
          <a:blip r:embed="rId1"/>
          <a:stretch>
            <a:fillRect/>
          </a:stretch>
        </p:blipFill>
        <p:spPr>
          <a:xfrm>
            <a:off x="1940560" y="989330"/>
            <a:ext cx="4088765" cy="435165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87730"/>
          </a:xfrm>
        </p:spPr>
        <p:txBody>
          <a:bodyPr>
            <a:normAutofit/>
          </a:bodyPr>
          <a:p>
            <a:r>
              <a:rPr lang="en-US" altLang="zh-CN" sz="2400">
                <a:sym typeface="+mn-ea"/>
              </a:rPr>
              <a:t>CS</a:t>
            </a:r>
            <a:r>
              <a:rPr lang="zh-CN" altLang="en-US" sz="2400">
                <a:sym typeface="+mn-ea"/>
              </a:rPr>
              <a:t>域业务管理过程</a:t>
            </a:r>
            <a:endParaRPr lang="zh-CN" altLang="en-US" sz="2400"/>
          </a:p>
        </p:txBody>
      </p:sp>
      <p:pic>
        <p:nvPicPr>
          <p:cNvPr id="4" name="内容占位符 3"/>
          <p:cNvPicPr>
            <a:picLocks noChangeAspect="1"/>
          </p:cNvPicPr>
          <p:nvPr>
            <p:ph idx="1"/>
          </p:nvPr>
        </p:nvPicPr>
        <p:blipFill>
          <a:blip r:embed="rId1"/>
          <a:stretch>
            <a:fillRect/>
          </a:stretch>
        </p:blipFill>
        <p:spPr>
          <a:xfrm>
            <a:off x="1784350" y="1252855"/>
            <a:ext cx="3650615" cy="435165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7390"/>
          </a:xfrm>
        </p:spPr>
        <p:txBody>
          <a:bodyPr/>
          <a:p>
            <a:r>
              <a:rPr lang="en-US" altLang="zh-CN" sz="2400">
                <a:sym typeface="+mn-ea"/>
              </a:rPr>
              <a:t>PS</a:t>
            </a:r>
            <a:r>
              <a:rPr lang="zh-CN" altLang="en-US" sz="2400">
                <a:sym typeface="+mn-ea"/>
              </a:rPr>
              <a:t>域消息移动性管理过程</a:t>
            </a:r>
            <a:endParaRPr lang="zh-CN" altLang="en-US" sz="2400"/>
          </a:p>
        </p:txBody>
      </p:sp>
      <p:pic>
        <p:nvPicPr>
          <p:cNvPr id="4" name="内容占位符 3"/>
          <p:cNvPicPr>
            <a:picLocks noChangeAspect="1"/>
          </p:cNvPicPr>
          <p:nvPr>
            <p:ph idx="1"/>
          </p:nvPr>
        </p:nvPicPr>
        <p:blipFill>
          <a:blip r:embed="rId1"/>
          <a:stretch>
            <a:fillRect/>
          </a:stretch>
        </p:blipFill>
        <p:spPr>
          <a:xfrm>
            <a:off x="1791335" y="1072515"/>
            <a:ext cx="4551045" cy="43516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2400">
                <a:sym typeface="+mn-ea"/>
              </a:rPr>
              <a:t>PS</a:t>
            </a:r>
            <a:r>
              <a:rPr lang="zh-CN" altLang="en-US" sz="2400">
                <a:sym typeface="+mn-ea"/>
              </a:rPr>
              <a:t>域业务管理过程</a:t>
            </a:r>
            <a:endParaRPr lang="zh-CN" altLang="en-US"/>
          </a:p>
        </p:txBody>
      </p:sp>
      <p:pic>
        <p:nvPicPr>
          <p:cNvPr id="4" name="内容占位符 3"/>
          <p:cNvPicPr>
            <a:picLocks noChangeAspect="1"/>
          </p:cNvPicPr>
          <p:nvPr>
            <p:ph idx="1"/>
          </p:nvPr>
        </p:nvPicPr>
        <p:blipFill>
          <a:blip r:embed="rId1"/>
          <a:stretch>
            <a:fillRect/>
          </a:stretch>
        </p:blipFill>
        <p:spPr>
          <a:xfrm>
            <a:off x="1555750" y="1187450"/>
            <a:ext cx="3841115" cy="435165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33730"/>
          </a:xfrm>
        </p:spPr>
        <p:txBody>
          <a:bodyPr/>
          <a:p>
            <a:r>
              <a:rPr lang="en-US" altLang="zh-CN" sz="2400"/>
              <a:t>LTE(Long Term Evolution)</a:t>
            </a:r>
            <a:endParaRPr lang="en-US" altLang="zh-CN" sz="2400"/>
          </a:p>
        </p:txBody>
      </p:sp>
      <p:sp>
        <p:nvSpPr>
          <p:cNvPr id="3" name="内容占位符 2"/>
          <p:cNvSpPr/>
          <p:nvPr>
            <p:ph idx="1"/>
          </p:nvPr>
        </p:nvSpPr>
        <p:spPr>
          <a:xfrm>
            <a:off x="838200" y="1120775"/>
            <a:ext cx="10515600" cy="5056505"/>
          </a:xfrm>
        </p:spPr>
        <p:txBody>
          <a:bodyPr/>
          <a:p>
            <a:endParaRPr lang="zh-CN" altLang="en-US"/>
          </a:p>
        </p:txBody>
      </p:sp>
      <p:pic>
        <p:nvPicPr>
          <p:cNvPr id="5" name="内容占位符 3"/>
          <p:cNvPicPr>
            <a:picLocks noChangeAspect="1"/>
          </p:cNvPicPr>
          <p:nvPr/>
        </p:nvPicPr>
        <p:blipFill>
          <a:blip r:embed="rId1"/>
          <a:stretch>
            <a:fillRect/>
          </a:stretch>
        </p:blipFill>
        <p:spPr>
          <a:xfrm>
            <a:off x="918845" y="1242695"/>
            <a:ext cx="8099425" cy="2560320"/>
          </a:xfrm>
          <a:prstGeom prst="rect">
            <a:avLst/>
          </a:prstGeom>
        </p:spPr>
      </p:pic>
      <p:pic>
        <p:nvPicPr>
          <p:cNvPr id="6" name="内容占位符 3"/>
          <p:cNvPicPr>
            <a:picLocks noChangeAspect="1"/>
          </p:cNvPicPr>
          <p:nvPr/>
        </p:nvPicPr>
        <p:blipFill>
          <a:blip r:embed="rId2"/>
          <a:stretch>
            <a:fillRect/>
          </a:stretch>
        </p:blipFill>
        <p:spPr>
          <a:xfrm>
            <a:off x="918845" y="3803015"/>
            <a:ext cx="8071485" cy="255968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741045" y="201930"/>
            <a:ext cx="6995795" cy="6515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70535" y="156845"/>
            <a:ext cx="7668260" cy="52355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65785" y="349885"/>
            <a:ext cx="8947150" cy="581469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61315" y="273050"/>
            <a:ext cx="10172065" cy="6184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95960" y="388620"/>
            <a:ext cx="9203055" cy="61575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74040" y="184785"/>
            <a:ext cx="8206740" cy="606933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23545" y="42545"/>
            <a:ext cx="9212580" cy="670496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57530" y="131445"/>
            <a:ext cx="8146415" cy="65024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74675" y="374650"/>
            <a:ext cx="9220200" cy="558482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52120" y="922655"/>
            <a:ext cx="10909300" cy="422783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831215" y="338455"/>
            <a:ext cx="6363970" cy="63722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744220" y="284480"/>
            <a:ext cx="6916420" cy="6452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066165" y="280035"/>
            <a:ext cx="6044565" cy="5121275"/>
          </a:xfrm>
          <a:prstGeom prst="rect">
            <a:avLst/>
          </a:prstGeom>
        </p:spPr>
      </p:pic>
      <p:sp>
        <p:nvSpPr>
          <p:cNvPr id="5" name="文本框 4"/>
          <p:cNvSpPr txBox="1"/>
          <p:nvPr/>
        </p:nvSpPr>
        <p:spPr>
          <a:xfrm>
            <a:off x="2370455" y="661670"/>
            <a:ext cx="2540000" cy="368300"/>
          </a:xfrm>
          <a:prstGeom prst="rect">
            <a:avLst/>
          </a:prstGeom>
          <a:noFill/>
        </p:spPr>
        <p:txBody>
          <a:bodyPr wrap="square" rtlCol="0" anchor="t">
            <a:spAutoFit/>
          </a:bodyPr>
          <a:p>
            <a:r>
              <a:rPr lang="en-US" altLang="zh-CN"/>
              <a:t>  </a:t>
            </a:r>
            <a:endParaRPr lang="zh-CN"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83870" y="347345"/>
            <a:ext cx="5266055" cy="643255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29285" y="230505"/>
            <a:ext cx="7452360" cy="623506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815975" y="311785"/>
            <a:ext cx="6384925" cy="595503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09905" y="480060"/>
            <a:ext cx="10214610" cy="478917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54025" y="808990"/>
            <a:ext cx="11319510" cy="396938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899795" y="464185"/>
            <a:ext cx="7848600" cy="838200"/>
          </a:xfrm>
          <a:prstGeom prst="rect">
            <a:avLst/>
          </a:prstGeom>
        </p:spPr>
      </p:pic>
      <p:pic>
        <p:nvPicPr>
          <p:cNvPr id="5" name="图片 4"/>
          <p:cNvPicPr>
            <a:picLocks noChangeAspect="1"/>
          </p:cNvPicPr>
          <p:nvPr/>
        </p:nvPicPr>
        <p:blipFill>
          <a:blip r:embed="rId2"/>
          <a:stretch>
            <a:fillRect/>
          </a:stretch>
        </p:blipFill>
        <p:spPr>
          <a:xfrm>
            <a:off x="1111885" y="1501775"/>
            <a:ext cx="7105015" cy="482854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4015"/>
            <a:ext cx="10515600" cy="595630"/>
          </a:xfrm>
        </p:spPr>
        <p:txBody>
          <a:bodyPr/>
          <a:p>
            <a:r>
              <a:rPr lang="en-US" altLang="zh-CN" sz="2400"/>
              <a:t>IRAT(Inter Radio Access Technology )</a:t>
            </a:r>
            <a:endParaRPr lang="en-US" altLang="zh-CN" sz="2400"/>
          </a:p>
        </p:txBody>
      </p:sp>
      <p:pic>
        <p:nvPicPr>
          <p:cNvPr id="5" name="内容占位符 4"/>
          <p:cNvPicPr>
            <a:picLocks noChangeAspect="1"/>
          </p:cNvPicPr>
          <p:nvPr>
            <p:ph idx="1"/>
          </p:nvPr>
        </p:nvPicPr>
        <p:blipFill>
          <a:blip r:embed="rId1"/>
          <a:stretch>
            <a:fillRect/>
          </a:stretch>
        </p:blipFill>
        <p:spPr>
          <a:xfrm>
            <a:off x="1129665" y="1311910"/>
            <a:ext cx="7388860" cy="521652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9885680" cy="623570"/>
          </a:xfrm>
        </p:spPr>
        <p:txBody>
          <a:bodyPr/>
          <a:p>
            <a:r>
              <a:rPr lang="en-US" altLang="zh-CN" sz="2400"/>
              <a:t>Architecture</a:t>
            </a:r>
            <a:endParaRPr lang="en-US" altLang="zh-CN" sz="2400"/>
          </a:p>
        </p:txBody>
      </p:sp>
      <p:pic>
        <p:nvPicPr>
          <p:cNvPr id="4" name="内容占位符 3"/>
          <p:cNvPicPr>
            <a:picLocks noChangeAspect="1"/>
          </p:cNvPicPr>
          <p:nvPr>
            <p:ph idx="1"/>
          </p:nvPr>
        </p:nvPicPr>
        <p:blipFill>
          <a:blip r:embed="rId1"/>
          <a:stretch>
            <a:fillRect/>
          </a:stretch>
        </p:blipFill>
        <p:spPr>
          <a:xfrm>
            <a:off x="1022985" y="1217930"/>
            <a:ext cx="9554845" cy="400748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481965" y="1239520"/>
            <a:ext cx="4485005" cy="1329055"/>
          </a:xfrm>
          <a:prstGeom prst="rect">
            <a:avLst/>
          </a:prstGeom>
        </p:spPr>
      </p:pic>
      <p:pic>
        <p:nvPicPr>
          <p:cNvPr id="6" name="图片 5"/>
          <p:cNvPicPr>
            <a:picLocks noChangeAspect="1"/>
          </p:cNvPicPr>
          <p:nvPr/>
        </p:nvPicPr>
        <p:blipFill>
          <a:blip r:embed="rId2"/>
          <a:stretch>
            <a:fillRect/>
          </a:stretch>
        </p:blipFill>
        <p:spPr>
          <a:xfrm>
            <a:off x="481965" y="2919095"/>
            <a:ext cx="4618990" cy="3467100"/>
          </a:xfrm>
          <a:prstGeom prst="rect">
            <a:avLst/>
          </a:prstGeom>
        </p:spPr>
      </p:pic>
      <p:pic>
        <p:nvPicPr>
          <p:cNvPr id="7" name="图片 6"/>
          <p:cNvPicPr>
            <a:picLocks noChangeAspect="1"/>
          </p:cNvPicPr>
          <p:nvPr/>
        </p:nvPicPr>
        <p:blipFill>
          <a:blip r:embed="rId3"/>
          <a:stretch>
            <a:fillRect/>
          </a:stretch>
        </p:blipFill>
        <p:spPr>
          <a:xfrm>
            <a:off x="5893435" y="292735"/>
            <a:ext cx="4698365" cy="6532245"/>
          </a:xfrm>
          <a:prstGeom prst="rect">
            <a:avLst/>
          </a:prstGeom>
        </p:spPr>
      </p:pic>
      <p:sp>
        <p:nvSpPr>
          <p:cNvPr id="2" name="标题 1"/>
          <p:cNvSpPr>
            <a:spLocks noGrp="1"/>
          </p:cNvSpPr>
          <p:nvPr>
            <p:ph type="title"/>
          </p:nvPr>
        </p:nvSpPr>
        <p:spPr>
          <a:xfrm>
            <a:off x="396875" y="292735"/>
            <a:ext cx="5135245" cy="424180"/>
          </a:xfrm>
        </p:spPr>
        <p:txBody>
          <a:bodyPr>
            <a:normAutofit fontScale="90000"/>
          </a:bodyPr>
          <a:p>
            <a:r>
              <a:rPr lang="en-US" altLang="zh-CN" sz="2400"/>
              <a:t>Specialized message</a:t>
            </a:r>
            <a:endParaRPr lang="en-US" altLang="zh-CN"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p:cNvPicPr>
            <a:picLocks noChangeAspect="1"/>
          </p:cNvPicPr>
          <p:nvPr>
            <p:ph idx="1"/>
          </p:nvPr>
        </p:nvPicPr>
        <p:blipFill>
          <a:blip r:embed="rId1"/>
          <a:stretch>
            <a:fillRect/>
          </a:stretch>
        </p:blipFill>
        <p:spPr>
          <a:xfrm>
            <a:off x="23495" y="29210"/>
            <a:ext cx="8423910" cy="6816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65835" y="143510"/>
            <a:ext cx="7923530" cy="54425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361440" y="753110"/>
            <a:ext cx="7273290" cy="59493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068070" y="365125"/>
            <a:ext cx="7938770" cy="54864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3080</Words>
  <Application>WPS 演示</Application>
  <PresentationFormat>宽屏</PresentationFormat>
  <Paragraphs>88</Paragraphs>
  <Slides>69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69</vt:i4>
      </vt:variant>
    </vt:vector>
  </HeadingPairs>
  <TitlesOfParts>
    <vt:vector size="82" baseType="lpstr">
      <vt:lpstr>Arial</vt:lpstr>
      <vt:lpstr>宋体</vt:lpstr>
      <vt:lpstr>Wingdings</vt:lpstr>
      <vt:lpstr>Calibri Light</vt:lpstr>
      <vt:lpstr>Calibri</vt:lpstr>
      <vt:lpstr>微软雅黑</vt:lpstr>
      <vt:lpstr>Arial Unicode MS</vt:lpstr>
      <vt:lpstr>Office 主题</vt:lpstr>
      <vt:lpstr>Paint.Picture</vt:lpstr>
      <vt:lpstr>Paint.Picture</vt:lpstr>
      <vt:lpstr>Paint.Picture</vt:lpstr>
      <vt:lpstr>Paint.Picture</vt:lpstr>
      <vt:lpstr>Paint.Picture</vt:lpstr>
      <vt:lpstr>modem协议基础</vt:lpstr>
      <vt:lpstr>GSM :Global System for Mobile Communications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UMTS(Universal Mobile Telecommunications System)</vt:lpstr>
      <vt:lpstr>UMTS channel</vt:lpstr>
      <vt:lpstr>PowerPoint 演示文稿</vt:lpstr>
      <vt:lpstr>Network architecture</vt:lpstr>
      <vt:lpstr>Scrambling in the Downlink</vt:lpstr>
      <vt:lpstr>Cell Search Procedure</vt:lpstr>
      <vt:lpstr>CELL SEARCH</vt:lpstr>
      <vt:lpstr>PowerPoint 演示文稿</vt:lpstr>
      <vt:lpstr>PowerPoint 演示文稿</vt:lpstr>
      <vt:lpstr>PowerPoint 演示文稿</vt:lpstr>
      <vt:lpstr>PowerPoint 演示文稿</vt:lpstr>
      <vt:lpstr>PowerPoint 演示文稿</vt:lpstr>
      <vt:lpstr>UMTS NAS层</vt:lpstr>
      <vt:lpstr>PowerPoint 演示文稿</vt:lpstr>
      <vt:lpstr>Sequence for mobile originated CS domain call.</vt:lpstr>
      <vt:lpstr>modem分层架构</vt:lpstr>
      <vt:lpstr>PowerPoint 演示文稿</vt:lpstr>
      <vt:lpstr>常用协议：</vt:lpstr>
      <vt:lpstr>NAS层协议介绍： GSM UMTS部分（24008）：</vt:lpstr>
      <vt:lpstr>PowerPoint 演示文稿</vt:lpstr>
      <vt:lpstr>PowerPoint 演示文稿</vt:lpstr>
      <vt:lpstr>PowerPoint 演示文稿</vt:lpstr>
      <vt:lpstr>CS域消息移动性管理过程</vt:lpstr>
      <vt:lpstr>CS域业务管理过程</vt:lpstr>
      <vt:lpstr>PS域消息移动性管理过程</vt:lpstr>
      <vt:lpstr>PS域业务管理过程</vt:lpstr>
      <vt:lpstr>LTE(Long Term Evolution)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IRAT(Inter Radio Access Technology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tanytaoh</dc:creator>
  <cp:lastModifiedBy>tanytaoh</cp:lastModifiedBy>
  <cp:revision>91</cp:revision>
  <dcterms:created xsi:type="dcterms:W3CDTF">2016-10-12T02:05:00Z</dcterms:created>
  <dcterms:modified xsi:type="dcterms:W3CDTF">2016-10-14T02:18:00Z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