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5" r:id="rId2"/>
    <p:sldId id="260" r:id="rId3"/>
    <p:sldId id="303" r:id="rId4"/>
    <p:sldId id="304" r:id="rId5"/>
    <p:sldId id="305" r:id="rId6"/>
    <p:sldId id="267" r:id="rId7"/>
    <p:sldId id="257" r:id="rId8"/>
    <p:sldId id="258" r:id="rId9"/>
    <p:sldId id="263" r:id="rId10"/>
    <p:sldId id="271" r:id="rId11"/>
    <p:sldId id="272" r:id="rId12"/>
    <p:sldId id="273" r:id="rId13"/>
    <p:sldId id="274" r:id="rId14"/>
    <p:sldId id="275" r:id="rId15"/>
    <p:sldId id="266" r:id="rId16"/>
    <p:sldId id="259" r:id="rId17"/>
    <p:sldId id="264" r:id="rId18"/>
    <p:sldId id="262" r:id="rId19"/>
    <p:sldId id="282" r:id="rId20"/>
    <p:sldId id="279" r:id="rId21"/>
    <p:sldId id="280" r:id="rId22"/>
    <p:sldId id="281" r:id="rId23"/>
    <p:sldId id="283" r:id="rId24"/>
    <p:sldId id="276" r:id="rId25"/>
    <p:sldId id="277" r:id="rId26"/>
    <p:sldId id="278" r:id="rId27"/>
    <p:sldId id="265" r:id="rId28"/>
    <p:sldId id="284" r:id="rId29"/>
    <p:sldId id="285" r:id="rId30"/>
    <p:sldId id="286" r:id="rId31"/>
    <p:sldId id="269" r:id="rId32"/>
    <p:sldId id="268" r:id="rId33"/>
    <p:sldId id="270" r:id="rId34"/>
    <p:sldId id="287" r:id="rId35"/>
    <p:sldId id="288" r:id="rId36"/>
    <p:sldId id="289" r:id="rId37"/>
    <p:sldId id="291" r:id="rId38"/>
    <p:sldId id="290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</p:sldIdLst>
  <p:sldSz cx="10080625" cy="7559675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74" autoAdjust="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A92B5-4D47-4186-8D40-550D771D87E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AEB4E-95C3-429D-B2E1-2D919A24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AEB4E-95C3-429D-B2E1-2D919A24675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03972" indent="0" algn="ctr">
              <a:buNone/>
              <a:defRPr/>
            </a:lvl2pPr>
            <a:lvl3pPr marL="1007943" indent="0" algn="ctr">
              <a:buNone/>
              <a:defRPr/>
            </a:lvl3pPr>
            <a:lvl4pPr marL="1511915" indent="0" algn="ctr">
              <a:buNone/>
              <a:defRPr/>
            </a:lvl4pPr>
            <a:lvl5pPr marL="2015886" indent="0" algn="ctr">
              <a:buNone/>
              <a:defRPr/>
            </a:lvl5pPr>
            <a:lvl6pPr marL="2519858" indent="0" algn="ctr">
              <a:buNone/>
              <a:defRPr/>
            </a:lvl6pPr>
            <a:lvl7pPr marL="3023829" indent="0" algn="ctr">
              <a:buNone/>
              <a:defRPr/>
            </a:lvl7pPr>
            <a:lvl8pPr marL="3527801" indent="0" algn="ctr">
              <a:buNone/>
              <a:defRPr/>
            </a:lvl8pPr>
            <a:lvl9pPr marL="403177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ADA3644-BCD0-4A64-8CD1-6CC88DEA95B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gpp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143768" y="2339677"/>
            <a:ext cx="9793088" cy="1512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Stack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Shape 1"/>
          <p:cNvSpPr txBox="1"/>
          <p:nvPr/>
        </p:nvSpPr>
        <p:spPr>
          <a:xfrm>
            <a:off x="7452580" y="5075981"/>
            <a:ext cx="1800200" cy="1512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400" b="1" dirty="0" err="1" smtClean="0">
                <a:solidFill>
                  <a:srgbClr val="0070C0"/>
                </a:solidFill>
              </a:rPr>
              <a:t>Jinfei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43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/>
            <a:r>
              <a:rPr lang="en-US" altLang="zh-CN" sz="3200" b="1" dirty="0" smtClean="0">
                <a:solidFill>
                  <a:srgbClr val="00B0F0"/>
                </a:solidFill>
              </a:rPr>
              <a:t>       RR</a:t>
            </a:r>
            <a:r>
              <a:rPr lang="en-US" altLang="zh-CN" sz="3200" b="1" dirty="0">
                <a:solidFill>
                  <a:srgbClr val="00B0F0"/>
                </a:solidFill>
              </a:rPr>
              <a:t>: </a:t>
            </a:r>
            <a:r>
              <a:rPr lang="en-GB" altLang="zh-CN" sz="3200" dirty="0"/>
              <a:t>Radio Resource management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CN" sz="2400" dirty="0" smtClean="0"/>
              <a:t>A, Idle </a:t>
            </a:r>
            <a:r>
              <a:rPr lang="en-GB" altLang="zh-CN" sz="2400" dirty="0"/>
              <a:t>mode </a:t>
            </a:r>
            <a:r>
              <a:rPr lang="en-GB" altLang="zh-CN" sz="2400" dirty="0" smtClean="0"/>
              <a:t>procedures</a:t>
            </a:r>
          </a:p>
          <a:p>
            <a:pPr lvl="0"/>
            <a:r>
              <a:rPr lang="en-GB" altLang="zh-CN" sz="2400" dirty="0"/>
              <a:t> </a:t>
            </a:r>
            <a:r>
              <a:rPr lang="en-GB" altLang="zh-CN" sz="2400" dirty="0" smtClean="0"/>
              <a:t> </a:t>
            </a:r>
            <a:r>
              <a:rPr lang="en-GB" altLang="zh-CN" sz="2400" dirty="0"/>
              <a:t>MS listens to the </a:t>
            </a:r>
            <a:r>
              <a:rPr lang="en-GB" altLang="zh-CN" sz="2400" dirty="0" smtClean="0"/>
              <a:t>BCCH for SI</a:t>
            </a:r>
          </a:p>
          <a:p>
            <a:pPr lvl="0"/>
            <a:r>
              <a:rPr lang="en-GB" altLang="zh-CN" sz="2400" dirty="0"/>
              <a:t> </a:t>
            </a:r>
            <a:r>
              <a:rPr lang="en-GB" altLang="zh-CN" sz="2400" dirty="0" smtClean="0"/>
              <a:t> </a:t>
            </a:r>
            <a:r>
              <a:rPr lang="en-GB" altLang="zh-CN" sz="2400" dirty="0"/>
              <a:t>MS listens </a:t>
            </a:r>
            <a:r>
              <a:rPr lang="en-GB" altLang="zh-CN" sz="2400" dirty="0" smtClean="0"/>
              <a:t>to </a:t>
            </a:r>
            <a:r>
              <a:rPr lang="en-GB" altLang="zh-CN" sz="2400" dirty="0"/>
              <a:t> the paging </a:t>
            </a:r>
            <a:r>
              <a:rPr lang="en-GB" altLang="zh-CN" sz="2400" dirty="0" smtClean="0"/>
              <a:t>sub-channel</a:t>
            </a:r>
          </a:p>
          <a:p>
            <a:pPr lvl="0"/>
            <a:endParaRPr lang="en-GB" altLang="zh-CN" sz="2400" dirty="0"/>
          </a:p>
          <a:p>
            <a:pPr lvl="0"/>
            <a:r>
              <a:rPr lang="en-GB" altLang="zh-CN" sz="2400" dirty="0" smtClean="0"/>
              <a:t>B, RR </a:t>
            </a:r>
            <a:r>
              <a:rPr lang="en-GB" altLang="zh-CN" sz="2400" dirty="0"/>
              <a:t>connection </a:t>
            </a:r>
            <a:r>
              <a:rPr lang="en-GB" altLang="zh-CN" sz="2400" dirty="0" smtClean="0"/>
              <a:t>establishment</a:t>
            </a:r>
          </a:p>
          <a:p>
            <a:pPr lvl="0"/>
            <a:r>
              <a:rPr lang="en-GB" altLang="zh-CN" sz="2400" dirty="0"/>
              <a:t> </a:t>
            </a:r>
            <a:r>
              <a:rPr lang="en-GB" altLang="zh-CN" sz="2400" dirty="0" smtClean="0"/>
              <a:t>    immediate </a:t>
            </a:r>
            <a:r>
              <a:rPr lang="en-GB" altLang="zh-CN" sz="2400" dirty="0"/>
              <a:t>assignment procedure</a:t>
            </a:r>
            <a:endParaRPr lang="en-GB" altLang="zh-CN" sz="2400" dirty="0" smtClean="0"/>
          </a:p>
          <a:p>
            <a:r>
              <a:rPr lang="en-GB" altLang="zh-CN" sz="1600" dirty="0" smtClean="0"/>
              <a:t>                   </a:t>
            </a:r>
            <a:r>
              <a:rPr lang="en-GB" altLang="zh-CN" dirty="0" smtClean="0"/>
              <a:t>    Mobile </a:t>
            </a:r>
            <a:r>
              <a:rPr lang="en-GB" altLang="zh-CN" dirty="0"/>
              <a:t>Station      </a:t>
            </a:r>
            <a:r>
              <a:rPr lang="en-GB" altLang="zh-CN" dirty="0" smtClean="0"/>
              <a:t>                                Network</a:t>
            </a:r>
            <a:endParaRPr lang="zh-CN" altLang="zh-CN" sz="1600" dirty="0"/>
          </a:p>
          <a:p>
            <a:r>
              <a:rPr lang="en-GB" altLang="zh-CN" sz="1600" dirty="0" smtClean="0"/>
              <a:t>                                                </a:t>
            </a:r>
            <a:r>
              <a:rPr lang="en-GB" altLang="zh-CN" sz="1400" dirty="0" smtClean="0"/>
              <a:t>    CHANNEL </a:t>
            </a:r>
            <a:r>
              <a:rPr lang="en-GB" altLang="zh-CN" sz="1400" dirty="0"/>
              <a:t>REQUEST</a:t>
            </a:r>
            <a:r>
              <a:rPr lang="en-GB" altLang="zh-CN" sz="1600" dirty="0"/>
              <a:t/>
            </a:r>
            <a:br>
              <a:rPr lang="en-GB" altLang="zh-CN" sz="1600" dirty="0"/>
            </a:br>
            <a:r>
              <a:rPr lang="en-GB" altLang="zh-CN" sz="1600" dirty="0" smtClean="0"/>
              <a:t>                                                    -------------------------&gt;</a:t>
            </a:r>
            <a:endParaRPr lang="en-GB" altLang="zh-CN" sz="1600" dirty="0"/>
          </a:p>
          <a:p>
            <a:r>
              <a:rPr lang="en-GB" altLang="zh-CN" sz="1600" dirty="0"/>
              <a:t/>
            </a:r>
            <a:br>
              <a:rPr lang="en-GB" altLang="zh-CN" sz="1600" dirty="0"/>
            </a:br>
            <a:r>
              <a:rPr lang="en-GB" altLang="zh-CN" sz="1600" dirty="0" smtClean="0"/>
              <a:t>                                                  </a:t>
            </a:r>
            <a:r>
              <a:rPr lang="en-GB" altLang="zh-CN" sz="1400" dirty="0" smtClean="0"/>
              <a:t>IMMEDIATE </a:t>
            </a:r>
            <a:r>
              <a:rPr lang="en-GB" altLang="zh-CN" sz="1400" dirty="0"/>
              <a:t>ASSIGNMENT</a:t>
            </a:r>
            <a:r>
              <a:rPr lang="en-GB" altLang="zh-CN" sz="1600" dirty="0"/>
              <a:t/>
            </a:r>
            <a:br>
              <a:rPr lang="en-GB" altLang="zh-CN" sz="1600" dirty="0"/>
            </a:br>
            <a:r>
              <a:rPr lang="en-GB" altLang="zh-CN" sz="1600" dirty="0" smtClean="0"/>
              <a:t>                                                     &lt;------------------------</a:t>
            </a:r>
            <a:endParaRPr lang="zh-CN" altLang="zh-CN" sz="1600" dirty="0"/>
          </a:p>
          <a:p>
            <a:r>
              <a:rPr lang="en-GB" altLang="zh-CN" sz="2400" dirty="0"/>
              <a:t>C</a:t>
            </a:r>
            <a:r>
              <a:rPr lang="en-GB" altLang="zh-CN" sz="2400" dirty="0" smtClean="0"/>
              <a:t>, </a:t>
            </a:r>
            <a:r>
              <a:rPr lang="en-GB" altLang="zh-CN" sz="2400" dirty="0"/>
              <a:t>Paging procedure</a:t>
            </a:r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  <a:p>
            <a:pPr lvl="0"/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84" y="5308834"/>
            <a:ext cx="4586411" cy="189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409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 Request message contact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42" y="1187549"/>
            <a:ext cx="659923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927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>
                <a:solidFill>
                  <a:srgbClr val="00B0F0"/>
                </a:solidFill>
              </a:rPr>
              <a:t>MM: </a:t>
            </a:r>
            <a:r>
              <a:rPr lang="en-GB" altLang="zh-CN" sz="3200" dirty="0"/>
              <a:t>Mobility Management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CN" sz="2400" dirty="0" smtClean="0"/>
              <a:t>(i) MM </a:t>
            </a:r>
            <a:r>
              <a:rPr lang="en-GB" altLang="zh-CN" sz="2400" dirty="0"/>
              <a:t>common procedures</a:t>
            </a:r>
            <a:r>
              <a:rPr lang="en-GB" altLang="zh-CN" sz="2400" dirty="0" smtClean="0"/>
              <a:t>:</a:t>
            </a:r>
          </a:p>
          <a:p>
            <a:pPr hangingPunct="0"/>
            <a:r>
              <a:rPr lang="en-GB" altLang="zh-CN" dirty="0" smtClean="0"/>
              <a:t>   -TMSI </a:t>
            </a:r>
            <a:r>
              <a:rPr lang="en-GB" altLang="zh-CN" dirty="0"/>
              <a:t>reallocation procedure;</a:t>
            </a:r>
            <a:endParaRPr lang="zh-CN" altLang="zh-CN" dirty="0"/>
          </a:p>
          <a:p>
            <a:pPr hangingPunct="0"/>
            <a:r>
              <a:rPr lang="en-GB" altLang="zh-CN" dirty="0" smtClean="0"/>
              <a:t>   -authentication </a:t>
            </a:r>
            <a:r>
              <a:rPr lang="en-GB" altLang="zh-CN" dirty="0"/>
              <a:t>procedure;</a:t>
            </a:r>
            <a:endParaRPr lang="zh-CN" altLang="zh-CN" dirty="0"/>
          </a:p>
          <a:p>
            <a:pPr hangingPunct="0"/>
            <a:r>
              <a:rPr lang="en-GB" altLang="zh-CN" dirty="0" smtClean="0"/>
              <a:t>   -identification </a:t>
            </a:r>
            <a:r>
              <a:rPr lang="en-GB" altLang="zh-CN" dirty="0"/>
              <a:t>procedure;</a:t>
            </a:r>
            <a:endParaRPr lang="zh-CN" altLang="zh-CN" dirty="0"/>
          </a:p>
          <a:p>
            <a:pPr hangingPunct="0"/>
            <a:r>
              <a:rPr lang="en-GB" altLang="zh-CN" dirty="0" smtClean="0"/>
              <a:t>   -MM </a:t>
            </a:r>
            <a:r>
              <a:rPr lang="en-GB" altLang="zh-CN" dirty="0"/>
              <a:t>information procedure</a:t>
            </a:r>
            <a:r>
              <a:rPr lang="en-GB" altLang="zh-CN" dirty="0" smtClean="0"/>
              <a:t>;</a:t>
            </a:r>
          </a:p>
          <a:p>
            <a:pPr hangingPunct="0"/>
            <a:r>
              <a:rPr lang="en-GB" altLang="zh-CN" dirty="0"/>
              <a:t>   -IMSI detach </a:t>
            </a:r>
            <a:r>
              <a:rPr lang="en-GB" altLang="zh-CN" dirty="0" smtClean="0"/>
              <a:t>procedure</a:t>
            </a:r>
          </a:p>
          <a:p>
            <a:pPr hangingPunct="0"/>
            <a:endParaRPr lang="en-US" altLang="zh-CN" dirty="0" smtClean="0"/>
          </a:p>
          <a:p>
            <a:pPr hangingPunct="0"/>
            <a:endParaRPr lang="zh-CN" altLang="zh-CN" dirty="0"/>
          </a:p>
          <a:p>
            <a:r>
              <a:rPr lang="en-GB" altLang="zh-CN" sz="2400" dirty="0"/>
              <a:t>(</a:t>
            </a:r>
            <a:r>
              <a:rPr lang="en-GB" altLang="zh-CN" sz="2400" dirty="0" smtClean="0"/>
              <a:t>ii) MM </a:t>
            </a:r>
            <a:r>
              <a:rPr lang="en-GB" altLang="zh-CN" sz="2400" dirty="0"/>
              <a:t>specific procedures:</a:t>
            </a:r>
            <a:endParaRPr lang="zh-CN" altLang="zh-CN" sz="2400" dirty="0"/>
          </a:p>
          <a:p>
            <a:r>
              <a:rPr lang="en-GB" altLang="zh-CN" dirty="0"/>
              <a:t>  -normal location updating procedure;</a:t>
            </a:r>
            <a:endParaRPr lang="zh-CN" altLang="zh-CN" dirty="0"/>
          </a:p>
          <a:p>
            <a:r>
              <a:rPr lang="en-GB" altLang="zh-CN" dirty="0"/>
              <a:t>  -periodic updating procedure;</a:t>
            </a:r>
            <a:endParaRPr lang="zh-CN" altLang="zh-CN" dirty="0"/>
          </a:p>
          <a:p>
            <a:r>
              <a:rPr lang="en-GB" altLang="zh-CN" dirty="0"/>
              <a:t>  -IMSI attach procedure.</a:t>
            </a:r>
            <a:endParaRPr lang="zh-CN" altLang="zh-CN" dirty="0"/>
          </a:p>
          <a:p>
            <a:pPr lvl="0"/>
            <a:r>
              <a:rPr lang="en-GB" altLang="zh-CN" sz="2400" dirty="0" smtClean="0"/>
              <a:t>  </a:t>
            </a:r>
            <a:endParaRPr lang="en-GB" altLang="zh-CN" sz="2400" dirty="0"/>
          </a:p>
          <a:p>
            <a:r>
              <a:rPr lang="en-GB" altLang="zh-CN" sz="2400" dirty="0"/>
              <a:t>(</a:t>
            </a:r>
            <a:r>
              <a:rPr lang="en-GB" altLang="zh-CN" sz="2400" dirty="0" smtClean="0"/>
              <a:t>iii) MM </a:t>
            </a:r>
            <a:r>
              <a:rPr lang="en-GB" altLang="zh-CN" sz="2400" dirty="0"/>
              <a:t>connection management procedures</a:t>
            </a:r>
            <a:r>
              <a:rPr lang="en-GB" altLang="zh-CN" sz="2400" dirty="0" smtClean="0"/>
              <a:t>:</a:t>
            </a:r>
            <a:endParaRPr lang="en-GB" altLang="zh-CN" sz="2400" dirty="0"/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  <a:p>
            <a:pPr lvl="0"/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9" y="5580037"/>
            <a:ext cx="6408712" cy="17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40" y="1462386"/>
            <a:ext cx="5655941" cy="195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144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CC: </a:t>
            </a:r>
            <a:r>
              <a:rPr lang="en-GB" altLang="zh-CN" sz="3200" dirty="0"/>
              <a:t>circuit-switched Call Control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5776" y="1043533"/>
            <a:ext cx="88569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 smtClean="0"/>
              <a:t>- call </a:t>
            </a:r>
            <a:r>
              <a:rPr lang="en-GB" altLang="zh-CN" sz="2400" dirty="0"/>
              <a:t>establishment procedures;</a:t>
            </a:r>
            <a:endParaRPr lang="zh-CN" altLang="zh-CN" sz="2400" dirty="0"/>
          </a:p>
          <a:p>
            <a:r>
              <a:rPr lang="en-GB" altLang="zh-CN" sz="2400" dirty="0" smtClean="0"/>
              <a:t>- call </a:t>
            </a:r>
            <a:r>
              <a:rPr lang="en-GB" altLang="zh-CN" sz="2400" dirty="0"/>
              <a:t>clearing procedures;</a:t>
            </a:r>
            <a:endParaRPr lang="zh-CN" altLang="zh-CN" sz="2400" dirty="0"/>
          </a:p>
          <a:p>
            <a:r>
              <a:rPr lang="en-GB" altLang="zh-CN" sz="2400" dirty="0" smtClean="0"/>
              <a:t>- call </a:t>
            </a:r>
            <a:r>
              <a:rPr lang="en-GB" altLang="zh-CN" sz="2400" dirty="0"/>
              <a:t>information phase procedures;</a:t>
            </a:r>
            <a:endParaRPr lang="zh-CN" altLang="zh-CN" sz="2400" dirty="0"/>
          </a:p>
          <a:p>
            <a:r>
              <a:rPr lang="en-GB" altLang="zh-CN" sz="2400" dirty="0" smtClean="0"/>
              <a:t>- miscellaneous </a:t>
            </a:r>
            <a:r>
              <a:rPr lang="en-GB" altLang="zh-CN" sz="2400" dirty="0"/>
              <a:t>procedures.</a:t>
            </a:r>
            <a:endParaRPr lang="zh-CN" altLang="zh-CN" sz="2400" dirty="0"/>
          </a:p>
          <a:p>
            <a:pPr hangingPunct="0"/>
            <a:endParaRPr lang="en-US" altLang="zh-CN" dirty="0" smtClean="0"/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  <a:p>
            <a:pPr lvl="0"/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0" y="755501"/>
            <a:ext cx="4933950" cy="656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705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SS:</a:t>
            </a:r>
            <a:r>
              <a:rPr lang="en-GB" altLang="zh-CN" sz="3200" dirty="0"/>
              <a:t>Supplementary services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5776" y="1043533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/>
              <a:t>Call related supplementary </a:t>
            </a:r>
            <a:r>
              <a:rPr lang="en-GB" altLang="zh-CN" sz="2400" dirty="0" smtClean="0"/>
              <a:t>service:</a:t>
            </a:r>
          </a:p>
          <a:p>
            <a:r>
              <a:rPr lang="en-GB" altLang="zh-CN" sz="2400" dirty="0" smtClean="0"/>
              <a:t>CW,CFU,CB….</a:t>
            </a:r>
          </a:p>
          <a:p>
            <a:r>
              <a:rPr lang="en-GB" altLang="zh-CN" sz="2400" dirty="0" smtClean="0"/>
              <a:t>*#43# =</a:t>
            </a:r>
            <a:r>
              <a:rPr lang="en-GB" altLang="zh-CN" sz="2400" dirty="0" smtClean="0">
                <a:sym typeface="Wingdings" pitchFamily="2" charset="2"/>
              </a:rPr>
              <a:t>==&gt;interrogation Status of Call Waiting.</a:t>
            </a:r>
          </a:p>
          <a:p>
            <a:r>
              <a:rPr lang="en-GB" altLang="zh-CN" sz="2400" dirty="0" smtClean="0">
                <a:sym typeface="Wingdings" pitchFamily="2" charset="2"/>
              </a:rPr>
              <a:t>*#21# ===&gt;interrogation Status of Call forward</a:t>
            </a:r>
            <a:endParaRPr lang="en-GB" altLang="zh-CN" sz="2400" dirty="0">
              <a:sym typeface="Wingdings" pitchFamily="2" charset="2"/>
            </a:endParaRPr>
          </a:p>
          <a:p>
            <a:endParaRPr lang="en-GB" altLang="zh-CN" sz="2400" dirty="0" smtClean="0">
              <a:sym typeface="Wingdings" pitchFamily="2" charset="2"/>
            </a:endParaRPr>
          </a:p>
          <a:p>
            <a:endParaRPr lang="en-GB" altLang="zh-CN" sz="2400" dirty="0">
              <a:sym typeface="Wingdings" pitchFamily="2" charset="2"/>
            </a:endParaRPr>
          </a:p>
          <a:p>
            <a:endParaRPr lang="en-GB" altLang="zh-CN" sz="2400" dirty="0" smtClean="0">
              <a:sym typeface="Wingdings" pitchFamily="2" charset="2"/>
            </a:endParaRPr>
          </a:p>
          <a:p>
            <a:endParaRPr lang="en-GB" altLang="zh-CN" sz="2400" dirty="0">
              <a:sym typeface="Wingdings" pitchFamily="2" charset="2"/>
            </a:endParaRPr>
          </a:p>
          <a:p>
            <a:endParaRPr lang="en-GB" altLang="zh-CN" sz="2400" dirty="0" smtClean="0">
              <a:sym typeface="Wingdings" pitchFamily="2" charset="2"/>
            </a:endParaRPr>
          </a:p>
          <a:p>
            <a:endParaRPr lang="en-GB" altLang="zh-CN" sz="2400" dirty="0">
              <a:sym typeface="Wingdings" pitchFamily="2" charset="2"/>
            </a:endParaRPr>
          </a:p>
          <a:p>
            <a:endParaRPr lang="en-GB" altLang="zh-CN" sz="2400" dirty="0" smtClean="0">
              <a:sym typeface="Wingdings" pitchFamily="2" charset="2"/>
            </a:endParaRPr>
          </a:p>
          <a:p>
            <a:endParaRPr lang="en-GB" altLang="zh-CN" sz="2400" dirty="0">
              <a:sym typeface="Wingdings" pitchFamily="2" charset="2"/>
            </a:endParaRPr>
          </a:p>
          <a:p>
            <a:r>
              <a:rPr lang="en-GB" altLang="zh-CN" sz="2400" dirty="0" smtClean="0">
                <a:sym typeface="Wingdings" pitchFamily="2" charset="2"/>
              </a:rPr>
              <a:t>USSD: Unstructured Supplementary Services Data</a:t>
            </a:r>
          </a:p>
          <a:p>
            <a:r>
              <a:rPr lang="en-GB" altLang="zh-CN" sz="2400" dirty="0" smtClean="0"/>
              <a:t>Like *123#</a:t>
            </a:r>
          </a:p>
          <a:p>
            <a:endParaRPr lang="en-US" altLang="zh-CN" dirty="0" smtClean="0"/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9" y="2860848"/>
            <a:ext cx="819943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26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GPRS/EDGE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19820"/>
            <a:ext cx="87820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629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GPRS/EDGE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29203"/>
              </p:ext>
            </p:extLst>
          </p:nvPr>
        </p:nvGraphicFramePr>
        <p:xfrm>
          <a:off x="1007864" y="1043533"/>
          <a:ext cx="7272808" cy="52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icture" r:id="rId3" imgW="4676140" imgH="3380740" progId="Word.Picture.8">
                  <p:embed/>
                </p:oleObj>
              </mc:Choice>
              <mc:Fallback>
                <p:oleObj name="Picture" r:id="rId3" imgW="4676140" imgH="33807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864" y="1043533"/>
                        <a:ext cx="7272808" cy="5258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245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GPRS/EDGE network Architecture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28983" y="1547589"/>
            <a:ext cx="9779622" cy="1368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/>
              <a:t>Serving GPRS Support Node (SGSN)</a:t>
            </a:r>
            <a:r>
              <a:rPr lang="en-GB" altLang="zh-CN" sz="2400" b="1" dirty="0" smtClean="0"/>
              <a:t>:</a:t>
            </a:r>
          </a:p>
          <a:p>
            <a:pPr hangingPunct="0"/>
            <a:r>
              <a:rPr lang="en-GB" altLang="zh-CN" dirty="0"/>
              <a:t> is the node that is serving the </a:t>
            </a:r>
            <a:r>
              <a:rPr lang="en-GB" altLang="zh-CN" dirty="0" smtClean="0"/>
              <a:t>MS.</a:t>
            </a:r>
            <a:r>
              <a:rPr lang="en-GB" altLang="zh-CN" dirty="0"/>
              <a:t> At </a:t>
            </a:r>
            <a:r>
              <a:rPr lang="en-GB" altLang="zh-CN" b="1" dirty="0">
                <a:solidFill>
                  <a:srgbClr val="FF0000"/>
                </a:solidFill>
              </a:rPr>
              <a:t>GPRS attach</a:t>
            </a:r>
            <a:r>
              <a:rPr lang="en-GB" altLang="zh-CN" dirty="0"/>
              <a:t>, the SGSN establishes a mobility management context containing information pertaining to e.g., mobility and security for the MS. </a:t>
            </a:r>
            <a:r>
              <a:rPr lang="en-GB" altLang="zh-CN" b="1" dirty="0">
                <a:solidFill>
                  <a:srgbClr val="FF0000"/>
                </a:solidFill>
              </a:rPr>
              <a:t>At PDP Context Activation</a:t>
            </a:r>
            <a:r>
              <a:rPr lang="en-GB" altLang="zh-CN" dirty="0"/>
              <a:t>, the SGSN establishes a PDP context, to be used for routeing purposes, with the GGSN that the GPRS subscriber will be using</a:t>
            </a:r>
            <a:endParaRPr lang="zh-CN" altLang="zh-CN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0501" y="4034454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/>
              <a:t> Gateway GPRS Support Node (GGSN</a:t>
            </a:r>
            <a:r>
              <a:rPr lang="en-GB" altLang="zh-CN" sz="2400" b="1" dirty="0" smtClean="0"/>
              <a:t>):</a:t>
            </a:r>
          </a:p>
          <a:p>
            <a:pPr hangingPunct="0"/>
            <a:r>
              <a:rPr lang="en-GB" altLang="zh-CN" dirty="0"/>
              <a:t> is the node that is accessed by the </a:t>
            </a:r>
            <a:r>
              <a:rPr lang="en-GB" altLang="zh-CN" b="1" dirty="0">
                <a:solidFill>
                  <a:srgbClr val="FF0000"/>
                </a:solidFill>
              </a:rPr>
              <a:t>packet data network</a:t>
            </a:r>
            <a:r>
              <a:rPr lang="en-GB" altLang="zh-CN" dirty="0"/>
              <a:t> due to evaluation of the PDP </a:t>
            </a:r>
            <a:r>
              <a:rPr lang="en-GB" altLang="zh-CN" dirty="0" smtClean="0"/>
              <a:t>address.</a:t>
            </a:r>
            <a:endParaRPr lang="en-GB" altLang="zh-CN" b="1" dirty="0"/>
          </a:p>
          <a:p>
            <a:pPr hangingPunct="0"/>
            <a:r>
              <a:rPr lang="en-GB" altLang="zh-CN" dirty="0"/>
              <a:t>It contains routeing information for attached GPRS users. The routeing information is used to tunnel N‑PDUs to the MS's current point of </a:t>
            </a:r>
            <a:r>
              <a:rPr lang="en-GB" altLang="zh-CN" dirty="0" smtClean="0"/>
              <a:t>attachment., </a:t>
            </a:r>
            <a:r>
              <a:rPr lang="en-GB" altLang="zh-CN" dirty="0"/>
              <a:t>i.e., the Serving GPRS Support Node. The GGSN may request location information from the HLR via the optional </a:t>
            </a:r>
            <a:r>
              <a:rPr lang="en-GB" altLang="zh-CN" dirty="0" err="1"/>
              <a:t>Gc</a:t>
            </a:r>
            <a:r>
              <a:rPr lang="en-GB" altLang="zh-CN" dirty="0"/>
              <a:t> interface. The GGSN is the first point of PDN interconnection with a GSM PLMN supporting GPRS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633295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GPRS/EDGE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58887"/>
              </p:ext>
            </p:extLst>
          </p:nvPr>
        </p:nvGraphicFramePr>
        <p:xfrm>
          <a:off x="1079872" y="2339677"/>
          <a:ext cx="8208912" cy="385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icture" r:id="rId3" imgW="3121152" imgH="1470660" progId="Word.Picture.8">
                  <p:embed/>
                </p:oleObj>
              </mc:Choice>
              <mc:Fallback>
                <p:oleObj name="Picture" r:id="rId3" imgW="3121152" imgH="14706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72" y="2339677"/>
                        <a:ext cx="8208912" cy="3854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85129" y="1301948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B0F0"/>
                </a:solidFill>
              </a:rPr>
              <a:t>Signal plan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3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GPRS/EDGE network Architecture</a:t>
            </a:r>
            <a:endParaRPr sz="3200" b="1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8" y="1218316"/>
            <a:ext cx="473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>
                <a:solidFill>
                  <a:srgbClr val="00B0F0"/>
                </a:solidFill>
              </a:rPr>
              <a:t>Transmission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plane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297"/>
              </p:ext>
            </p:extLst>
          </p:nvPr>
        </p:nvGraphicFramePr>
        <p:xfrm>
          <a:off x="647824" y="2123653"/>
          <a:ext cx="8964996" cy="365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Picture" r:id="rId3" imgW="4949952" imgH="2019300" progId="Word.Picture.8">
                  <p:embed/>
                </p:oleObj>
              </mc:Choice>
              <mc:Fallback>
                <p:oleObj name="Picture" r:id="rId3" imgW="4949952" imgH="2019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24" y="2123653"/>
                        <a:ext cx="8964996" cy="3654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620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042" y="971525"/>
            <a:ext cx="9649072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1,MTK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ALPS</a:t>
            </a:r>
            <a:r>
              <a:rPr lang="zh-CN" altLang="en-US" sz="2400" dirty="0" smtClean="0"/>
              <a:t>上有自己的主基线，在维护。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zh-CN" altLang="en-US" sz="2400" dirty="0" smtClean="0"/>
              <a:t>给不同客户，拉满足客户需求的客户基线，并维护。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2,</a:t>
            </a:r>
            <a:r>
              <a:rPr lang="zh-CN" altLang="en-US" sz="2400" dirty="0" smtClean="0"/>
              <a:t>一个系统</a:t>
            </a:r>
            <a:r>
              <a:rPr lang="en-US" altLang="zh-CN" sz="2400" dirty="0" smtClean="0"/>
              <a:t>:CQ</a:t>
            </a:r>
            <a:r>
              <a:rPr lang="zh-CN" altLang="en-US" sz="2400" dirty="0" smtClean="0"/>
              <a:t>系统，两个</a:t>
            </a:r>
            <a:r>
              <a:rPr lang="en-US" altLang="zh-CN" sz="2400" dirty="0" smtClean="0"/>
              <a:t>database: MAUI,ALPS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客户提的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叫</a:t>
            </a:r>
            <a:r>
              <a:rPr lang="en-US" altLang="zh-CN" sz="2400" dirty="0" smtClean="0"/>
              <a:t>eservice,</a:t>
            </a:r>
            <a:r>
              <a:rPr lang="zh-CN" altLang="en-US" sz="2400" dirty="0" smtClean="0"/>
              <a:t>内部的叫</a:t>
            </a:r>
            <a:r>
              <a:rPr lang="en-US" altLang="zh-CN" sz="2400" dirty="0" smtClean="0"/>
              <a:t>CR,</a:t>
            </a:r>
            <a:r>
              <a:rPr lang="zh-CN" altLang="en-US" sz="2400" dirty="0" smtClean="0"/>
              <a:t>都在同一个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最终解决</a:t>
            </a:r>
            <a:r>
              <a:rPr lang="en-US" altLang="zh-CN" sz="2400" dirty="0" smtClean="0"/>
              <a:t>issue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CR,</a:t>
            </a:r>
            <a:r>
              <a:rPr lang="zh-CN" altLang="en-US" sz="2400" dirty="0" smtClean="0"/>
              <a:t>会有</a:t>
            </a:r>
            <a:r>
              <a:rPr lang="en-US" altLang="zh-CN" sz="2400" dirty="0" smtClean="0"/>
              <a:t>check in source code</a:t>
            </a:r>
            <a:r>
              <a:rPr lang="zh-CN" altLang="en-US" sz="2400" dirty="0" smtClean="0"/>
              <a:t>，就是</a:t>
            </a:r>
            <a:r>
              <a:rPr lang="en-US" altLang="zh-CN" sz="2400" dirty="0" smtClean="0"/>
              <a:t>PATCH ID.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在每一个</a:t>
            </a:r>
            <a:r>
              <a:rPr lang="en-US" altLang="zh-CN" sz="2400" dirty="0" smtClean="0"/>
              <a:t>eservice ID</a:t>
            </a:r>
            <a:r>
              <a:rPr lang="zh-CN" altLang="en-US" sz="2400" dirty="0" smtClean="0"/>
              <a:t>上可以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另一个</a:t>
            </a:r>
            <a:r>
              <a:rPr lang="en-US" altLang="zh-CN" sz="2400" dirty="0" smtClean="0"/>
              <a:t>CR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BM</a:t>
            </a:r>
            <a:r>
              <a:rPr lang="zh-CN" altLang="en-US" sz="2400" dirty="0" smtClean="0"/>
              <a:t>并注明</a:t>
            </a:r>
            <a:r>
              <a:rPr lang="en-US" altLang="zh-CN" sz="2400" dirty="0" smtClean="0"/>
              <a:t>PATCH ID,</a:t>
            </a:r>
            <a:r>
              <a:rPr lang="zh-CN" altLang="en-US" sz="2400" dirty="0" smtClean="0"/>
              <a:t>这就是</a:t>
            </a:r>
            <a:r>
              <a:rPr lang="en-US" altLang="zh-CN" sz="2400" dirty="0" smtClean="0"/>
              <a:t>REQUEST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3, log &amp; debug tools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SD Card logging </a:t>
            </a:r>
            <a:r>
              <a:rPr lang="en-US" altLang="zh-CN" sz="2400" dirty="0" smtClean="0">
                <a:sym typeface="Wingdings" pitchFamily="2" charset="2"/>
              </a:rPr>
              <a:t>:</a:t>
            </a:r>
            <a:r>
              <a:rPr lang="en-US" altLang="zh-CN" sz="2400" dirty="0" err="1" smtClean="0">
                <a:sym typeface="Wingdings" pitchFamily="2" charset="2"/>
              </a:rPr>
              <a:t>MTKLogger</a:t>
            </a:r>
            <a:endParaRPr lang="en-US" altLang="zh-CN" sz="2400" dirty="0" smtClean="0">
              <a:sym typeface="Wingdings" pitchFamily="2" charset="2"/>
            </a:endParaRPr>
          </a:p>
          <a:p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   tool </a:t>
            </a:r>
            <a:r>
              <a:rPr lang="en-US" altLang="zh-CN" sz="2400" dirty="0" err="1" smtClean="0">
                <a:sym typeface="Wingdings" pitchFamily="2" charset="2"/>
              </a:rPr>
              <a:t>logging:GAT</a:t>
            </a:r>
            <a:r>
              <a:rPr lang="en-US" altLang="zh-CN" sz="2400" dirty="0" smtClean="0">
                <a:sym typeface="Wingdings" pitchFamily="2" charset="2"/>
              </a:rPr>
              <a:t> android log &amp; kernel log, Cather/ELT Modem log</a:t>
            </a:r>
          </a:p>
          <a:p>
            <a:endParaRPr lang="en-US" altLang="zh-CN" sz="2400" dirty="0">
              <a:sym typeface="Wingdings" pitchFamily="2" charset="2"/>
            </a:endParaRPr>
          </a:p>
          <a:p>
            <a:r>
              <a:rPr lang="en-US" altLang="zh-CN" sz="2400" dirty="0" smtClean="0">
                <a:sym typeface="Wingdings" pitchFamily="2" charset="2"/>
              </a:rPr>
              <a:t>    QAAT , AEE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276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MAC: </a:t>
            </a:r>
            <a:r>
              <a:rPr lang="en-GB" altLang="zh-CN" sz="3200" dirty="0"/>
              <a:t>Medium Access Control</a:t>
            </a:r>
            <a:r>
              <a:rPr lang="en-GB" altLang="zh-CN" sz="3200" dirty="0" smtClean="0"/>
              <a:t> </a:t>
            </a:r>
            <a:endParaRPr lang="en-GB" altLang="zh-CN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Tx/>
              <a:buChar char="-"/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Paging procedures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Medium Access Control (MAC) procedures on PCCCH</a:t>
            </a:r>
            <a:endParaRPr lang="en-GB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 smtClean="0"/>
              <a:t>TBF </a:t>
            </a:r>
            <a:r>
              <a:rPr lang="en-GB" altLang="zh-CN" sz="2400" dirty="0"/>
              <a:t>establishment initiated by the mobile station on </a:t>
            </a:r>
            <a:r>
              <a:rPr lang="en-GB" altLang="zh-CN" sz="2400" dirty="0" smtClean="0"/>
              <a:t>PCCCH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TBF establishment initiated by the network on </a:t>
            </a:r>
            <a:r>
              <a:rPr lang="en-GB" altLang="zh-CN" sz="2400" dirty="0" smtClean="0"/>
              <a:t>PCCCH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Procedure for measurement report sending in packet idle </a:t>
            </a:r>
            <a:r>
              <a:rPr lang="en-GB" altLang="zh-CN" sz="2400" dirty="0" smtClean="0"/>
              <a:t>mode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Cell Change Order procedures in Packet Idle mode</a:t>
            </a:r>
            <a:endParaRPr lang="en-GB" altLang="zh-CN" sz="2400" dirty="0" smtClean="0"/>
          </a:p>
          <a:p>
            <a:pPr marL="342900" indent="-342900" hangingPunct="0">
              <a:buFontTx/>
              <a:buChar char="-"/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Medium Access Control (MAC) Procedures in Packet Transfer </a:t>
            </a:r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Mode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Transfer of RLC data blocks</a:t>
            </a:r>
            <a:endParaRPr lang="zh-CN" altLang="zh-CN" sz="2400" dirty="0"/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Packet PDCH </a:t>
            </a:r>
            <a:r>
              <a:rPr lang="en-GB" altLang="zh-CN" sz="2400" dirty="0" smtClean="0"/>
              <a:t>Release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Procedure for measurement report sending in Packet Transfer </a:t>
            </a:r>
            <a:r>
              <a:rPr lang="en-GB" altLang="zh-CN" sz="2400" dirty="0" smtClean="0"/>
              <a:t>mode</a:t>
            </a:r>
          </a:p>
          <a:p>
            <a:pPr marL="800100" lvl="1" indent="-342900" hangingPunct="0">
              <a:buFontTx/>
              <a:buChar char="-"/>
            </a:pPr>
            <a:r>
              <a:rPr lang="en-GB" altLang="zh-CN" sz="2400" dirty="0"/>
              <a:t>Network controlled cell reselection procedure</a:t>
            </a:r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98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6012085"/>
            <a:ext cx="7409829" cy="134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8" y="1006351"/>
            <a:ext cx="4824536" cy="299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MAC: </a:t>
            </a:r>
            <a:r>
              <a:rPr lang="en-GB" altLang="zh-CN" sz="3200" dirty="0"/>
              <a:t>Medium Access Control</a:t>
            </a:r>
            <a:r>
              <a:rPr lang="en-GB" altLang="zh-CN" sz="3200" dirty="0" smtClean="0"/>
              <a:t> </a:t>
            </a:r>
            <a:endParaRPr lang="en-GB" altLang="zh-CN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901352"/>
            <a:ext cx="50387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64" y="4219969"/>
            <a:ext cx="4964608" cy="301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439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>
                <a:solidFill>
                  <a:srgbClr val="00B0F0"/>
                </a:solidFill>
              </a:rPr>
              <a:t>RLC: </a:t>
            </a:r>
            <a:r>
              <a:rPr lang="en-GB" altLang="zh-CN" sz="3200" dirty="0" smtClean="0"/>
              <a:t>Radio </a:t>
            </a:r>
            <a:r>
              <a:rPr lang="en-GB" altLang="zh-CN" sz="3200" dirty="0"/>
              <a:t>Link </a:t>
            </a:r>
            <a:r>
              <a:rPr lang="en-GB" altLang="zh-CN" sz="3200" dirty="0" smtClean="0"/>
              <a:t>Control</a:t>
            </a:r>
            <a:endParaRPr lang="en-GB" altLang="zh-CN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altLang="zh-CN" sz="2800" b="1" dirty="0" smtClean="0">
                <a:solidFill>
                  <a:srgbClr val="00B050"/>
                </a:solidFill>
              </a:rPr>
              <a:t>RLC </a:t>
            </a:r>
            <a:r>
              <a:rPr lang="en-GB" altLang="zh-CN" sz="2800" b="1" dirty="0">
                <a:solidFill>
                  <a:srgbClr val="00B050"/>
                </a:solidFill>
              </a:rPr>
              <a:t>function is responsible </a:t>
            </a:r>
            <a:r>
              <a:rPr lang="en-GB" altLang="zh-CN" sz="2800" b="1" dirty="0" smtClean="0">
                <a:solidFill>
                  <a:srgbClr val="00B050"/>
                </a:solidFill>
              </a:rPr>
              <a:t>for:</a:t>
            </a:r>
          </a:p>
          <a:p>
            <a:r>
              <a:rPr lang="en-GB" altLang="zh-CN" sz="2400" dirty="0" smtClean="0"/>
              <a:t>	- </a:t>
            </a:r>
            <a:r>
              <a:rPr lang="en-GB" altLang="zh-CN" sz="2400" dirty="0" smtClean="0">
                <a:solidFill>
                  <a:srgbClr val="FF0000"/>
                </a:solidFill>
              </a:rPr>
              <a:t>Interface</a:t>
            </a:r>
            <a:r>
              <a:rPr lang="en-GB" altLang="zh-CN" sz="2400" dirty="0" smtClean="0"/>
              <a:t> </a:t>
            </a:r>
            <a:r>
              <a:rPr lang="en-GB" altLang="zh-CN" sz="2400" dirty="0"/>
              <a:t>primitives allowing the transfer of Logical Link </a:t>
            </a:r>
            <a:r>
              <a:rPr lang="en-GB" altLang="zh-CN" sz="2400" dirty="0" smtClean="0"/>
              <a:t>    	  Control </a:t>
            </a:r>
            <a:r>
              <a:rPr lang="en-GB" altLang="zh-CN" sz="2400" dirty="0"/>
              <a:t>layer PDUs (LLC PDU) between the LLC layer </a:t>
            </a:r>
            <a:r>
              <a:rPr lang="en-GB" altLang="zh-CN" sz="2400" dirty="0" smtClean="0"/>
              <a:t>	   and </a:t>
            </a:r>
            <a:r>
              <a:rPr lang="en-GB" altLang="zh-CN" sz="2400" dirty="0"/>
              <a:t>the MAC function</a:t>
            </a:r>
            <a:r>
              <a:rPr lang="en-GB" altLang="zh-CN" sz="2400" dirty="0" smtClean="0"/>
              <a:t>.</a:t>
            </a:r>
          </a:p>
          <a:p>
            <a:endParaRPr lang="zh-CN" altLang="zh-CN" sz="2400" dirty="0"/>
          </a:p>
          <a:p>
            <a:r>
              <a:rPr lang="en-GB" altLang="zh-CN" sz="2400" dirty="0" smtClean="0"/>
              <a:t>	- Segmentation </a:t>
            </a:r>
            <a:r>
              <a:rPr lang="en-GB" altLang="zh-CN" sz="2400" dirty="0"/>
              <a:t>of </a:t>
            </a:r>
            <a:r>
              <a:rPr lang="en-GB" altLang="zh-CN" sz="2400" dirty="0">
                <a:solidFill>
                  <a:srgbClr val="FF0000"/>
                </a:solidFill>
              </a:rPr>
              <a:t>LLC PDUs </a:t>
            </a:r>
            <a:r>
              <a:rPr lang="en-GB" altLang="zh-CN" sz="2400" dirty="0"/>
              <a:t>into RLC data blocks and </a:t>
            </a:r>
            <a:r>
              <a:rPr lang="en-GB" altLang="zh-CN" sz="2400" dirty="0" smtClean="0"/>
              <a:t>	   re-assembly </a:t>
            </a:r>
            <a:r>
              <a:rPr lang="en-GB" altLang="zh-CN" sz="2400" dirty="0"/>
              <a:t>of RLC data blocks into LLC PDU</a:t>
            </a:r>
            <a:r>
              <a:rPr lang="en-GB" altLang="zh-CN" sz="2400" dirty="0" smtClean="0"/>
              <a:t>.</a:t>
            </a:r>
          </a:p>
          <a:p>
            <a:endParaRPr lang="zh-CN" altLang="zh-CN" sz="2400" dirty="0"/>
          </a:p>
          <a:p>
            <a:r>
              <a:rPr lang="en-GB" altLang="zh-CN" sz="2400" dirty="0" smtClean="0"/>
              <a:t>	- Segmentation </a:t>
            </a:r>
            <a:r>
              <a:rPr lang="en-GB" altLang="zh-CN" sz="2400" dirty="0"/>
              <a:t>of </a:t>
            </a:r>
            <a:r>
              <a:rPr lang="en-GB" altLang="zh-CN" sz="2400" dirty="0">
                <a:solidFill>
                  <a:srgbClr val="FF0000"/>
                </a:solidFill>
              </a:rPr>
              <a:t>RLC/MAC control messages </a:t>
            </a:r>
            <a:r>
              <a:rPr lang="en-GB" altLang="zh-CN" sz="2400" dirty="0"/>
              <a:t>into </a:t>
            </a:r>
            <a:r>
              <a:rPr lang="en-GB" altLang="zh-CN" sz="2400" dirty="0" smtClean="0"/>
              <a:t>	   	   RLC/MAC </a:t>
            </a:r>
            <a:r>
              <a:rPr lang="en-GB" altLang="zh-CN" sz="2400" dirty="0"/>
              <a:t>control blocks and re-assembly of RLC/MAC </a:t>
            </a:r>
            <a:r>
              <a:rPr lang="en-GB" altLang="zh-CN" sz="2400" dirty="0" smtClean="0"/>
              <a:t> 	   control </a:t>
            </a:r>
            <a:r>
              <a:rPr lang="en-GB" altLang="zh-CN" sz="2400" dirty="0"/>
              <a:t>messages from RLC/MAC control blocks</a:t>
            </a:r>
            <a:r>
              <a:rPr lang="en-GB" altLang="zh-CN" sz="2400" dirty="0" smtClean="0"/>
              <a:t>.</a:t>
            </a:r>
          </a:p>
          <a:p>
            <a:endParaRPr lang="zh-CN" altLang="zh-CN" sz="2400" dirty="0"/>
          </a:p>
          <a:p>
            <a:r>
              <a:rPr lang="en-GB" altLang="zh-CN" sz="2400" dirty="0" smtClean="0"/>
              <a:t>	- </a:t>
            </a:r>
            <a:r>
              <a:rPr lang="en-GB" altLang="zh-CN" sz="2400" dirty="0" smtClean="0">
                <a:solidFill>
                  <a:srgbClr val="FF0000"/>
                </a:solidFill>
              </a:rPr>
              <a:t>Backward </a:t>
            </a:r>
            <a:r>
              <a:rPr lang="en-GB" altLang="zh-CN" sz="2400" dirty="0">
                <a:solidFill>
                  <a:srgbClr val="FF0000"/>
                </a:solidFill>
              </a:rPr>
              <a:t>Error Correction (BEC) </a:t>
            </a:r>
            <a:r>
              <a:rPr lang="en-GB" altLang="zh-CN" sz="2400" dirty="0"/>
              <a:t>procedures enabling </a:t>
            </a:r>
            <a:r>
              <a:rPr lang="en-GB" altLang="zh-CN" sz="2400" dirty="0" smtClean="0"/>
              <a:t>	   the </a:t>
            </a:r>
            <a:r>
              <a:rPr lang="en-GB" altLang="zh-CN" sz="2400" dirty="0"/>
              <a:t>selective retransmission of RLC data blocks.</a:t>
            </a:r>
            <a:endParaRPr lang="en-GB" altLang="zh-C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25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>
                <a:solidFill>
                  <a:srgbClr val="00B0F0"/>
                </a:solidFill>
              </a:rPr>
              <a:t>LLC: </a:t>
            </a:r>
            <a:r>
              <a:rPr lang="en-GB" altLang="zh-CN" sz="3200" dirty="0" smtClean="0"/>
              <a:t>Radio </a:t>
            </a:r>
            <a:r>
              <a:rPr lang="en-GB" altLang="zh-CN" sz="3200" dirty="0"/>
              <a:t>Link </a:t>
            </a:r>
            <a:r>
              <a:rPr lang="en-GB" altLang="zh-CN" sz="3200" dirty="0" smtClean="0"/>
              <a:t>Control</a:t>
            </a:r>
            <a:endParaRPr lang="en-GB" altLang="zh-CN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3767" y="899517"/>
            <a:ext cx="979308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altLang="zh-CN" sz="2400" b="1" dirty="0" smtClean="0">
                <a:solidFill>
                  <a:srgbClr val="92D050"/>
                </a:solidFill>
              </a:rPr>
              <a:t>LLC </a:t>
            </a:r>
            <a:r>
              <a:rPr lang="en-GB" altLang="zh-CN" sz="2400" b="1" dirty="0">
                <a:solidFill>
                  <a:srgbClr val="92D050"/>
                </a:solidFill>
              </a:rPr>
              <a:t>layer can be summarised as follows:</a:t>
            </a:r>
            <a:endParaRPr lang="zh-CN" altLang="zh-CN" sz="2400" b="1" dirty="0">
              <a:solidFill>
                <a:srgbClr val="92D050"/>
              </a:solidFill>
            </a:endParaRPr>
          </a:p>
          <a:p>
            <a:r>
              <a:rPr lang="en-GB" altLang="zh-CN" sz="2000" dirty="0" smtClean="0"/>
              <a:t>- LLC </a:t>
            </a:r>
            <a:r>
              <a:rPr lang="en-GB" altLang="zh-CN" sz="2000" dirty="0"/>
              <a:t>shall provide a highly reliable logical link between </a:t>
            </a:r>
            <a:r>
              <a:rPr lang="en-GB" altLang="zh-CN" sz="2000" b="1" dirty="0">
                <a:solidFill>
                  <a:srgbClr val="FF0000"/>
                </a:solidFill>
              </a:rPr>
              <a:t>the MS and the SGSN</a:t>
            </a:r>
            <a:r>
              <a:rPr lang="en-GB" altLang="zh-CN" sz="2000" dirty="0"/>
              <a:t>.</a:t>
            </a:r>
            <a:endParaRPr lang="zh-CN" altLang="zh-CN" sz="2000" dirty="0"/>
          </a:p>
          <a:p>
            <a:r>
              <a:rPr lang="en-GB" altLang="zh-CN" sz="2000" dirty="0" smtClean="0"/>
              <a:t>- variable-length </a:t>
            </a:r>
            <a:r>
              <a:rPr lang="en-GB" altLang="zh-CN" sz="2000" dirty="0"/>
              <a:t>information frames.</a:t>
            </a:r>
            <a:endParaRPr lang="zh-CN" altLang="zh-CN" sz="2000" dirty="0"/>
          </a:p>
          <a:p>
            <a:r>
              <a:rPr lang="en-GB" altLang="zh-CN" sz="2000" dirty="0" smtClean="0"/>
              <a:t>- peer-to-peer </a:t>
            </a:r>
            <a:r>
              <a:rPr lang="en-GB" altLang="zh-CN" sz="2000" dirty="0"/>
              <a:t>data transfers.</a:t>
            </a:r>
            <a:endParaRPr lang="zh-CN" altLang="zh-CN" sz="2000" dirty="0"/>
          </a:p>
          <a:p>
            <a:r>
              <a:rPr lang="en-GB" altLang="zh-CN" sz="2000" dirty="0" smtClean="0"/>
              <a:t>- acknowledged </a:t>
            </a:r>
            <a:r>
              <a:rPr lang="en-GB" altLang="zh-CN" sz="2000" dirty="0"/>
              <a:t>and unacknowledged data transfers.</a:t>
            </a:r>
            <a:endParaRPr lang="zh-CN" altLang="zh-CN" sz="2000" dirty="0"/>
          </a:p>
          <a:p>
            <a:r>
              <a:rPr lang="en-GB" altLang="zh-CN" sz="2000" dirty="0" smtClean="0"/>
              <a:t>- user </a:t>
            </a:r>
            <a:r>
              <a:rPr lang="en-GB" altLang="zh-CN" sz="2000" dirty="0"/>
              <a:t>data confidentiality by means of a ciphering function</a:t>
            </a:r>
            <a:r>
              <a:rPr lang="en-GB" altLang="zh-CN" sz="2000" dirty="0" smtClean="0"/>
              <a:t>.</a:t>
            </a:r>
            <a:endParaRPr lang="zh-CN" altLang="zh-CN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0" y="2896813"/>
            <a:ext cx="5268162" cy="462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16" y="3059757"/>
            <a:ext cx="3960440" cy="144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8" y="4571925"/>
            <a:ext cx="341920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97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>
                <a:solidFill>
                  <a:srgbClr val="00B0F0"/>
                </a:solidFill>
              </a:rPr>
              <a:t>G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MM</a:t>
            </a:r>
            <a:r>
              <a:rPr lang="en-US" altLang="zh-CN" sz="3200" b="1" dirty="0">
                <a:solidFill>
                  <a:srgbClr val="00B0F0"/>
                </a:solidFill>
              </a:rPr>
              <a:t>: </a:t>
            </a:r>
            <a:r>
              <a:rPr lang="en-GB" altLang="zh-CN" sz="3200" dirty="0"/>
              <a:t>GPRS mobility management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altLang="zh-CN" sz="2000" dirty="0" smtClean="0"/>
              <a:t>- ATTACH </a:t>
            </a:r>
            <a:r>
              <a:rPr lang="en-GB" altLang="zh-CN" sz="2000" dirty="0"/>
              <a:t>REQUEST;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ATTACH </a:t>
            </a:r>
            <a:r>
              <a:rPr lang="en-GB" altLang="zh-CN" sz="2000" dirty="0"/>
              <a:t>REJECT;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AUTHENTICATION </a:t>
            </a:r>
            <a:r>
              <a:rPr lang="en-GB" altLang="zh-CN" sz="2000" dirty="0"/>
              <a:t>AND CIPHERING REQUEST;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AUTHENTICATION </a:t>
            </a:r>
            <a:r>
              <a:rPr lang="en-GB" altLang="zh-CN" sz="2000" dirty="0"/>
              <a:t>AND CIPHERING RESPONSE;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AUTHENTICATION </a:t>
            </a:r>
            <a:r>
              <a:rPr lang="en-GB" altLang="zh-CN" sz="2000" dirty="0"/>
              <a:t>AND CIPHERING REJECT;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IDENTITY </a:t>
            </a:r>
            <a:r>
              <a:rPr lang="en-GB" altLang="zh-CN" sz="2000" dirty="0"/>
              <a:t>REQUEST;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IDENTITY </a:t>
            </a:r>
            <a:r>
              <a:rPr lang="en-GB" altLang="zh-CN" sz="2000" dirty="0"/>
              <a:t>RESPONSE;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ROUTING </a:t>
            </a:r>
            <a:r>
              <a:rPr lang="en-GB" altLang="zh-CN" sz="2000" dirty="0"/>
              <a:t>AREA UPDATE REQUEST; and</a:t>
            </a:r>
            <a:endParaRPr lang="zh-CN" altLang="zh-CN" sz="2000" dirty="0"/>
          </a:p>
          <a:p>
            <a:r>
              <a:rPr lang="en-GB" altLang="zh-CN" sz="2000" dirty="0" smtClean="0"/>
              <a:t>- ROUTING </a:t>
            </a:r>
            <a:r>
              <a:rPr lang="en-GB" altLang="zh-CN" sz="2000" dirty="0"/>
              <a:t>AREA UPDATE REJECT</a:t>
            </a:r>
            <a:endParaRPr lang="en-GB" altLang="zh-CN" sz="2000" b="1" dirty="0">
              <a:solidFill>
                <a:srgbClr val="00B0F0"/>
              </a:solidFill>
            </a:endParaRPr>
          </a:p>
          <a:p>
            <a:pPr lvl="0"/>
            <a:endParaRPr lang="en-GB" altLang="zh-CN" sz="2400" b="1" dirty="0" smtClean="0">
              <a:solidFill>
                <a:srgbClr val="00B0F0"/>
              </a:solidFill>
            </a:endParaRPr>
          </a:p>
          <a:p>
            <a:pPr lvl="0"/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16" y="3832372"/>
            <a:ext cx="5832401" cy="354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3851845"/>
            <a:ext cx="4110066" cy="105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4859957"/>
            <a:ext cx="2880320" cy="260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766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SM: </a:t>
            </a:r>
            <a:r>
              <a:rPr lang="fr-FR" altLang="zh-CN" sz="3200" dirty="0"/>
              <a:t>GPRS Session Management</a:t>
            </a:r>
            <a:endParaRPr lang="en-GB" altLang="zh-CN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Session Management </a:t>
            </a:r>
            <a:r>
              <a:rPr lang="en-GB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procedures:</a:t>
            </a:r>
          </a:p>
          <a:p>
            <a:pPr lvl="0"/>
            <a:r>
              <a:rPr lang="en-GB" altLang="zh-CN" sz="2000" dirty="0" smtClean="0">
                <a:solidFill>
                  <a:srgbClr val="00B050"/>
                </a:solidFill>
              </a:rPr>
              <a:t>- PDP </a:t>
            </a:r>
            <a:r>
              <a:rPr lang="en-GB" altLang="zh-CN" sz="2000" dirty="0">
                <a:solidFill>
                  <a:srgbClr val="00B050"/>
                </a:solidFill>
              </a:rPr>
              <a:t>context </a:t>
            </a:r>
            <a:r>
              <a:rPr lang="en-GB" altLang="zh-CN" sz="2000" dirty="0" smtClean="0">
                <a:solidFill>
                  <a:srgbClr val="00B050"/>
                </a:solidFill>
              </a:rPr>
              <a:t>activation</a:t>
            </a:r>
          </a:p>
          <a:p>
            <a:pPr lvl="0"/>
            <a:r>
              <a:rPr lang="en-GB" altLang="zh-CN" sz="2000" dirty="0" smtClean="0">
                <a:solidFill>
                  <a:srgbClr val="00B050"/>
                </a:solidFill>
              </a:rPr>
              <a:t>- Secondary </a:t>
            </a:r>
            <a:r>
              <a:rPr lang="en-GB" altLang="zh-CN" sz="2000" dirty="0">
                <a:solidFill>
                  <a:srgbClr val="00B050"/>
                </a:solidFill>
              </a:rPr>
              <a:t>PDP Context Activation </a:t>
            </a:r>
            <a:r>
              <a:rPr lang="en-GB" altLang="zh-CN" sz="2000" dirty="0" smtClean="0">
                <a:solidFill>
                  <a:srgbClr val="00B050"/>
                </a:solidFill>
              </a:rPr>
              <a:t>Procedure</a:t>
            </a:r>
          </a:p>
          <a:p>
            <a:pPr lvl="0"/>
            <a:r>
              <a:rPr lang="en-GB" altLang="zh-CN" sz="2000" dirty="0" smtClean="0">
                <a:solidFill>
                  <a:srgbClr val="00B050"/>
                </a:solidFill>
              </a:rPr>
              <a:t>- PDP </a:t>
            </a:r>
            <a:r>
              <a:rPr lang="en-GB" altLang="zh-CN" sz="2000" dirty="0">
                <a:solidFill>
                  <a:srgbClr val="00B050"/>
                </a:solidFill>
              </a:rPr>
              <a:t>context modification </a:t>
            </a:r>
            <a:r>
              <a:rPr lang="en-GB" altLang="zh-CN" sz="2000" dirty="0" smtClean="0">
                <a:solidFill>
                  <a:srgbClr val="00B050"/>
                </a:solidFill>
              </a:rPr>
              <a:t>procedure</a:t>
            </a:r>
          </a:p>
          <a:p>
            <a:pPr lvl="0"/>
            <a:r>
              <a:rPr lang="en-GB" altLang="zh-CN" sz="2000" dirty="0" smtClean="0">
                <a:solidFill>
                  <a:srgbClr val="00B050"/>
                </a:solidFill>
              </a:rPr>
              <a:t>- PDP </a:t>
            </a:r>
            <a:r>
              <a:rPr lang="en-GB" altLang="zh-CN" sz="2000" dirty="0">
                <a:solidFill>
                  <a:srgbClr val="00B050"/>
                </a:solidFill>
              </a:rPr>
              <a:t>context deactivation procedure</a:t>
            </a:r>
            <a:endParaRPr lang="en-GB" altLang="zh-CN" sz="2000" b="1" dirty="0" smtClean="0">
              <a:solidFill>
                <a:srgbClr val="00B050"/>
              </a:solidFill>
            </a:endParaRPr>
          </a:p>
          <a:p>
            <a:pPr lvl="0"/>
            <a:r>
              <a:rPr lang="en-GB" altLang="zh-CN" sz="2400" b="1" dirty="0" smtClean="0">
                <a:solidFill>
                  <a:srgbClr val="00B0F0"/>
                </a:solidFill>
              </a:rPr>
              <a:t> </a:t>
            </a:r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" y="2843733"/>
            <a:ext cx="51244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3770287"/>
            <a:ext cx="46958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18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en-US" altLang="zh-CN" sz="3200" b="1" dirty="0" smtClean="0">
                <a:solidFill>
                  <a:srgbClr val="00B0F0"/>
                </a:solidFill>
              </a:rPr>
              <a:t>SM: </a:t>
            </a:r>
            <a:r>
              <a:rPr lang="fr-FR" altLang="zh-CN" sz="3200" dirty="0"/>
              <a:t>GPRS Session Management</a:t>
            </a:r>
            <a:endParaRPr lang="en-GB" altLang="zh-CN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840" y="1043533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CN" sz="2000" dirty="0" smtClean="0">
                <a:solidFill>
                  <a:srgbClr val="00B050"/>
                </a:solidFill>
              </a:rPr>
              <a:t>- PDP </a:t>
            </a:r>
            <a:r>
              <a:rPr lang="en-GB" altLang="zh-CN" sz="2000" dirty="0">
                <a:solidFill>
                  <a:srgbClr val="00B050"/>
                </a:solidFill>
              </a:rPr>
              <a:t>context </a:t>
            </a:r>
            <a:r>
              <a:rPr lang="en-GB" altLang="zh-CN" sz="2000" dirty="0" smtClean="0">
                <a:solidFill>
                  <a:srgbClr val="00B050"/>
                </a:solidFill>
              </a:rPr>
              <a:t>activation</a:t>
            </a:r>
            <a:r>
              <a:rPr lang="en-GB" altLang="zh-CN" sz="2400" b="1" dirty="0" smtClean="0">
                <a:solidFill>
                  <a:srgbClr val="00B0F0"/>
                </a:solidFill>
              </a:rPr>
              <a:t> </a:t>
            </a:r>
            <a:endParaRPr lang="en-GB" altLang="zh-CN" sz="2400" b="1" dirty="0">
              <a:solidFill>
                <a:srgbClr val="00B0F0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" y="1547589"/>
            <a:ext cx="4738937" cy="45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08" y="1820813"/>
            <a:ext cx="5759956" cy="267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39" y="4503315"/>
            <a:ext cx="58769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972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UMTS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1038920"/>
            <a:ext cx="8496944" cy="564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04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UMTS network Architecture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57234" y="899517"/>
            <a:ext cx="9779622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US" altLang="zh-CN" sz="2400" b="1" dirty="0">
                <a:solidFill>
                  <a:srgbClr val="00B050"/>
                </a:solidFill>
              </a:rPr>
              <a:t>User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plane</a:t>
            </a:r>
            <a:r>
              <a:rPr lang="en-US" altLang="zh-CN" sz="2400" dirty="0" smtClean="0"/>
              <a:t>:</a:t>
            </a:r>
          </a:p>
          <a:p>
            <a:pPr hangingPunct="0"/>
            <a:endParaRPr lang="en-US" altLang="zh-CN" sz="2400" b="1" dirty="0"/>
          </a:p>
          <a:p>
            <a:pPr hangingPunct="0"/>
            <a:endParaRPr lang="en-US" altLang="zh-CN" sz="2400" b="1" dirty="0" smtClean="0"/>
          </a:p>
          <a:p>
            <a:pPr hangingPunct="0"/>
            <a:endParaRPr lang="en-US" altLang="zh-CN" sz="2400" b="1" dirty="0"/>
          </a:p>
          <a:p>
            <a:pPr hangingPunct="0"/>
            <a:endParaRPr lang="zh-CN" altLang="zh-CN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0501" y="4104455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US" altLang="zh-CN" sz="2400" b="1" dirty="0">
                <a:solidFill>
                  <a:srgbClr val="00B0F0"/>
                </a:solidFill>
              </a:rPr>
              <a:t>Control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plane</a:t>
            </a:r>
            <a:r>
              <a:rPr lang="en-US" altLang="zh-CN" sz="2400" dirty="0" smtClean="0"/>
              <a:t>:</a:t>
            </a:r>
            <a:endParaRPr lang="zh-CN" altLang="zh-CN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4471453"/>
            <a:ext cx="5616624" cy="30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1259556"/>
            <a:ext cx="5328592" cy="28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85" y="1331565"/>
            <a:ext cx="4477187" cy="551189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89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MAC: </a:t>
            </a:r>
            <a:r>
              <a:rPr lang="en-GB" altLang="zh-CN" sz="3200" b="1" dirty="0"/>
              <a:t>Medium Access Control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50501" y="891490"/>
            <a:ext cx="9779622" cy="1880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MAC </a:t>
            </a: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Services to upper layers</a:t>
            </a:r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400" dirty="0" smtClean="0"/>
              <a:t>Data transfer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400" dirty="0" smtClean="0"/>
              <a:t>Reallocation </a:t>
            </a:r>
            <a:r>
              <a:rPr lang="en-GB" altLang="zh-CN" sz="2400" dirty="0"/>
              <a:t>of radio resources and MAC </a:t>
            </a:r>
            <a:r>
              <a:rPr lang="en-GB" altLang="zh-CN" sz="2400" dirty="0" smtClean="0"/>
              <a:t>parameters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400" dirty="0"/>
              <a:t>Reporting of </a:t>
            </a:r>
            <a:r>
              <a:rPr lang="en-GB" altLang="zh-CN" sz="2400" dirty="0" smtClean="0"/>
              <a:t>measurements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2555701"/>
            <a:ext cx="6542758" cy="475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8" y="2771725"/>
            <a:ext cx="4752281" cy="246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53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042" y="611485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different on RILC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1442482"/>
            <a:ext cx="5256584" cy="2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63" y="1442482"/>
            <a:ext cx="4622585" cy="221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760" y="4067869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different on communication with modem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MTK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AT CMD</a:t>
            </a:r>
            <a:r>
              <a:rPr lang="zh-CN" altLang="en-US" sz="2400" dirty="0" smtClean="0"/>
              <a:t>，    </a:t>
            </a:r>
            <a:r>
              <a:rPr lang="en-US" altLang="zh-CN" sz="2400" dirty="0" smtClean="0"/>
              <a:t>Qualcomm: SDM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48" y="558003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Modem design, like below</a:t>
            </a:r>
          </a:p>
        </p:txBody>
      </p:sp>
    </p:spTree>
    <p:extLst>
      <p:ext uri="{BB962C8B-B14F-4D97-AF65-F5344CB8AC3E}">
        <p14:creationId xmlns:p14="http://schemas.microsoft.com/office/powerpoint/2010/main" val="6567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RLC: </a:t>
            </a:r>
            <a:r>
              <a:rPr lang="en-GB" altLang="zh-CN" sz="3200" b="1" dirty="0"/>
              <a:t>Radio Link Control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50501" y="891490"/>
            <a:ext cx="9779622" cy="6344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RLC </a:t>
            </a: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Services provided to the upper layer</a:t>
            </a:r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Transparent </a:t>
            </a:r>
            <a:r>
              <a:rPr lang="en-GB" altLang="zh-CN" sz="2000" dirty="0"/>
              <a:t>data </a:t>
            </a:r>
            <a:r>
              <a:rPr lang="en-GB" altLang="zh-CN" sz="2000" dirty="0" smtClean="0"/>
              <a:t>transfer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Unacknowledged </a:t>
            </a:r>
            <a:r>
              <a:rPr lang="en-GB" altLang="zh-CN" sz="2000" dirty="0"/>
              <a:t>data </a:t>
            </a:r>
            <a:r>
              <a:rPr lang="en-GB" altLang="zh-CN" sz="2000" dirty="0" smtClean="0"/>
              <a:t>transfer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Acknowledged </a:t>
            </a:r>
            <a:r>
              <a:rPr lang="en-GB" altLang="zh-CN" sz="2000" dirty="0"/>
              <a:t>data </a:t>
            </a:r>
            <a:r>
              <a:rPr lang="en-GB" altLang="zh-CN" sz="2000" dirty="0" smtClean="0"/>
              <a:t>transfer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Maintenance </a:t>
            </a:r>
            <a:r>
              <a:rPr lang="en-GB" altLang="zh-CN" sz="2000" dirty="0"/>
              <a:t>of </a:t>
            </a:r>
            <a:r>
              <a:rPr lang="en-GB" altLang="zh-CN" sz="2000" dirty="0" err="1"/>
              <a:t>QoS</a:t>
            </a:r>
            <a:r>
              <a:rPr lang="en-GB" altLang="zh-CN" sz="2000" dirty="0"/>
              <a:t> as defined by upper </a:t>
            </a:r>
            <a:r>
              <a:rPr lang="en-GB" altLang="zh-CN" sz="2000" dirty="0" smtClean="0"/>
              <a:t>layers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/>
              <a:t>Notification of unrecoverable </a:t>
            </a:r>
            <a:r>
              <a:rPr lang="en-GB" altLang="zh-CN" sz="2000" dirty="0" smtClean="0"/>
              <a:t>errors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/>
              <a:t>Segmentation and </a:t>
            </a:r>
            <a:r>
              <a:rPr lang="en-GB" altLang="zh-CN" sz="2000" dirty="0" smtClean="0"/>
              <a:t>reassembly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/>
              <a:t>Error </a:t>
            </a:r>
            <a:r>
              <a:rPr lang="en-GB" altLang="zh-CN" sz="2000" dirty="0" smtClean="0"/>
              <a:t>correction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/>
              <a:t>Flow </a:t>
            </a:r>
            <a:r>
              <a:rPr lang="en-GB" altLang="zh-CN" sz="2000" dirty="0" smtClean="0"/>
              <a:t>control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Ciphering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…</a:t>
            </a:r>
            <a:endParaRPr lang="en-GB" altLang="zh-CN" sz="2000" dirty="0"/>
          </a:p>
          <a:p>
            <a:pPr marL="342900" indent="-342900" hangingPunct="0">
              <a:buFontTx/>
              <a:buChar char="-"/>
            </a:pPr>
            <a:endParaRPr lang="en-GB" altLang="zh-CN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60" y="3275781"/>
            <a:ext cx="5572125" cy="39243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663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150501" y="891490"/>
            <a:ext cx="9779622" cy="31043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</a:rPr>
              <a:t>Services provided to the upper layer</a:t>
            </a:r>
            <a:r>
              <a:rPr lang="en-GB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hangingPunct="0"/>
            <a:r>
              <a:rPr lang="en-GB" altLang="zh-CN" sz="2000" b="1" dirty="0" smtClean="0"/>
              <a:t>-     </a:t>
            </a:r>
            <a:r>
              <a:rPr lang="en-GB" altLang="zh-CN" sz="2000" dirty="0" smtClean="0"/>
              <a:t>Broadcast </a:t>
            </a:r>
            <a:r>
              <a:rPr lang="en-GB" altLang="zh-CN" sz="2000" dirty="0"/>
              <a:t>of information provided by the non-access stratum (Core Network</a:t>
            </a:r>
            <a:r>
              <a:rPr lang="en-GB" altLang="zh-CN" sz="2000" dirty="0" smtClean="0"/>
              <a:t>)</a:t>
            </a:r>
          </a:p>
          <a:p>
            <a:pPr hangingPunct="0"/>
            <a:r>
              <a:rPr lang="en-GB" altLang="zh-CN" sz="2000" dirty="0" smtClean="0"/>
              <a:t>-     Broadcast </a:t>
            </a:r>
            <a:r>
              <a:rPr lang="en-GB" altLang="zh-CN" sz="2000" dirty="0"/>
              <a:t>of information related to the access stratum</a:t>
            </a:r>
            <a:endParaRPr lang="en-GB" altLang="zh-CN" sz="2000" dirty="0" smtClean="0"/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 Establishment , re-establishment</a:t>
            </a:r>
            <a:r>
              <a:rPr lang="en-GB" altLang="zh-CN" sz="2000" dirty="0"/>
              <a:t>, maintenance and release of an RRC connection </a:t>
            </a:r>
            <a:r>
              <a:rPr lang="en-GB" altLang="zh-CN" sz="2000" dirty="0" smtClean="0"/>
              <a:t>     </a:t>
            </a:r>
          </a:p>
          <a:p>
            <a:pPr hangingPunct="0"/>
            <a:r>
              <a:rPr lang="en-GB" altLang="zh-CN" sz="2000" dirty="0" smtClean="0"/>
              <a:t>       between </a:t>
            </a:r>
            <a:r>
              <a:rPr lang="en-GB" altLang="zh-CN" sz="2000" dirty="0"/>
              <a:t>the UE and UTRAN</a:t>
            </a:r>
            <a:endParaRPr lang="en-GB" altLang="zh-CN" sz="2000" dirty="0" smtClean="0"/>
          </a:p>
          <a:p>
            <a:pPr hangingPunct="0"/>
            <a:r>
              <a:rPr lang="en-GB" altLang="zh-CN" sz="2000" dirty="0" smtClean="0"/>
              <a:t>-     Establishment</a:t>
            </a:r>
            <a:r>
              <a:rPr lang="en-GB" altLang="zh-CN" sz="2000" dirty="0"/>
              <a:t>, reconfiguration and release of Radio Bearers</a:t>
            </a:r>
            <a:endParaRPr lang="en-GB" altLang="zh-CN" sz="2000" dirty="0" smtClean="0"/>
          </a:p>
          <a:p>
            <a:pPr hangingPunct="0"/>
            <a:r>
              <a:rPr lang="en-GB" altLang="zh-CN" sz="2000" dirty="0" smtClean="0"/>
              <a:t>-     </a:t>
            </a:r>
            <a:r>
              <a:rPr lang="en-GB" altLang="zh-CN" sz="2000" dirty="0"/>
              <a:t>Assignment, reconfiguration and release of radio resources for the RRC connection</a:t>
            </a:r>
            <a:endParaRPr lang="en-GB" altLang="zh-CN" sz="2000" dirty="0" smtClean="0"/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 RRC </a:t>
            </a:r>
            <a:r>
              <a:rPr lang="en-GB" altLang="zh-CN" sz="2000" dirty="0"/>
              <a:t>connection mobility functions</a:t>
            </a:r>
            <a:r>
              <a:rPr lang="en-GB" altLang="zh-CN" sz="2000" dirty="0" smtClean="0"/>
              <a:t>.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 Paging/notification</a:t>
            </a:r>
          </a:p>
          <a:p>
            <a:pPr marL="342900" indent="-342900" hangingPunct="0">
              <a:buFontTx/>
              <a:buChar char="-"/>
            </a:pPr>
            <a:r>
              <a:rPr lang="en-GB" altLang="zh-CN" sz="2000" dirty="0" smtClean="0"/>
              <a:t> UE </a:t>
            </a:r>
            <a:r>
              <a:rPr lang="en-GB" altLang="zh-CN" sz="2000" dirty="0"/>
              <a:t>measurement reporting and control of the reporting</a:t>
            </a:r>
            <a:endParaRPr lang="en-GB" altLang="zh-CN" sz="2000" dirty="0" smtClean="0"/>
          </a:p>
        </p:txBody>
      </p:sp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 b="1"/>
            </a:lvl1pPr>
          </a:lstStyle>
          <a:p>
            <a:r>
              <a:rPr lang="en-US" dirty="0"/>
              <a:t>RRC: </a:t>
            </a:r>
            <a:r>
              <a:rPr lang="en-GB" altLang="zh-CN" dirty="0"/>
              <a:t>Radio Resource Control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4092996"/>
            <a:ext cx="2971800" cy="1343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8" y="4092996"/>
            <a:ext cx="2971800" cy="1343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6" y="4020988"/>
            <a:ext cx="2971800" cy="1343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5594870"/>
            <a:ext cx="3343275" cy="1857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37" y="5796061"/>
            <a:ext cx="3343275" cy="1400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0" y="5580036"/>
            <a:ext cx="2962785" cy="17152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496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LTE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259557"/>
            <a:ext cx="8742362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950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300215" y="1043533"/>
            <a:ext cx="9779622" cy="216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rgbClr val="FF0000"/>
                </a:solidFill>
              </a:rPr>
              <a:t>Main </a:t>
            </a:r>
            <a:r>
              <a:rPr lang="en-GB" altLang="zh-CN" sz="2400" b="1" dirty="0">
                <a:solidFill>
                  <a:srgbClr val="FF0000"/>
                </a:solidFill>
              </a:rPr>
              <a:t>functions </a:t>
            </a:r>
            <a:r>
              <a:rPr lang="en-GB" altLang="zh-CN" sz="2400" dirty="0"/>
              <a:t>of the protocols that are part of the NAS </a:t>
            </a:r>
            <a:r>
              <a:rPr lang="en-GB" altLang="zh-CN" sz="2400" dirty="0" smtClean="0"/>
              <a:t>are</a:t>
            </a:r>
            <a:r>
              <a:rPr lang="en-GB" altLang="zh-CN" dirty="0" smtClean="0"/>
              <a:t>:</a:t>
            </a:r>
          </a:p>
          <a:p>
            <a:r>
              <a:rPr lang="en-GB" altLang="zh-CN" dirty="0" smtClean="0"/>
              <a:t>-   the </a:t>
            </a:r>
            <a:r>
              <a:rPr lang="en-GB" altLang="zh-CN" dirty="0"/>
              <a:t>support of </a:t>
            </a:r>
            <a:r>
              <a:rPr lang="en-GB" altLang="zh-CN" b="1" dirty="0">
                <a:solidFill>
                  <a:srgbClr val="00B050"/>
                </a:solidFill>
              </a:rPr>
              <a:t>mobility</a:t>
            </a:r>
            <a:r>
              <a:rPr lang="en-GB" altLang="zh-CN" dirty="0"/>
              <a:t> of the user equipment (UE</a:t>
            </a:r>
            <a:r>
              <a:rPr lang="en-GB" altLang="zh-CN" dirty="0" smtClean="0"/>
              <a:t>);</a:t>
            </a:r>
            <a:endParaRPr lang="zh-CN" altLang="zh-CN" dirty="0"/>
          </a:p>
          <a:p>
            <a:pPr marL="285750" indent="-285750">
              <a:buFontTx/>
              <a:buChar char="-"/>
            </a:pPr>
            <a:r>
              <a:rPr lang="en-GB" altLang="zh-CN" dirty="0" smtClean="0"/>
              <a:t>the </a:t>
            </a:r>
            <a:r>
              <a:rPr lang="en-GB" altLang="zh-CN" dirty="0"/>
              <a:t>support of </a:t>
            </a:r>
            <a:r>
              <a:rPr lang="en-GB" altLang="zh-CN" b="1" dirty="0">
                <a:solidFill>
                  <a:srgbClr val="00B050"/>
                </a:solidFill>
              </a:rPr>
              <a:t>session management </a:t>
            </a:r>
            <a:r>
              <a:rPr lang="en-GB" altLang="zh-CN" dirty="0"/>
              <a:t>procedures to establish and maintain IP connectivity between the UE and a packet data network gateway (PDN GW</a:t>
            </a:r>
            <a:r>
              <a:rPr lang="en-GB" altLang="zh-CN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GB" altLang="zh-CN" sz="2000" b="1" dirty="0" smtClean="0">
                <a:solidFill>
                  <a:srgbClr val="7030A0"/>
                </a:solidFill>
              </a:rPr>
              <a:t>SO</a:t>
            </a:r>
            <a:r>
              <a:rPr lang="en-GB" altLang="zh-CN" sz="2000" b="1" dirty="0" smtClean="0">
                <a:solidFill>
                  <a:srgbClr val="7030A0"/>
                </a:solidFill>
                <a:sym typeface="Wingdings" pitchFamily="2" charset="2"/>
              </a:rPr>
              <a:t></a:t>
            </a:r>
            <a:endParaRPr lang="en-GB" altLang="zh-CN" sz="2000" b="1" dirty="0">
              <a:solidFill>
                <a:srgbClr val="7030A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altLang="zh-CN" dirty="0" smtClean="0"/>
              <a:t>elementary </a:t>
            </a:r>
            <a:r>
              <a:rPr lang="en-GB" altLang="zh-CN" dirty="0"/>
              <a:t>procedures for </a:t>
            </a:r>
            <a:r>
              <a:rPr lang="en-GB" altLang="zh-CN" b="1" dirty="0">
                <a:solidFill>
                  <a:srgbClr val="00B050"/>
                </a:solidFill>
              </a:rPr>
              <a:t>EPS mobility </a:t>
            </a:r>
            <a:r>
              <a:rPr lang="en-GB" altLang="zh-CN" b="1" dirty="0" smtClean="0">
                <a:solidFill>
                  <a:srgbClr val="00B050"/>
                </a:solidFill>
              </a:rPr>
              <a:t>management</a:t>
            </a:r>
          </a:p>
          <a:p>
            <a:r>
              <a:rPr lang="en-GB" altLang="zh-CN" dirty="0" smtClean="0"/>
              <a:t>-    elementary </a:t>
            </a:r>
            <a:r>
              <a:rPr lang="en-GB" altLang="zh-CN" dirty="0"/>
              <a:t>procedures for </a:t>
            </a:r>
            <a:r>
              <a:rPr lang="en-GB" altLang="zh-CN" b="1" dirty="0">
                <a:solidFill>
                  <a:srgbClr val="00B050"/>
                </a:solidFill>
              </a:rPr>
              <a:t>EPS session </a:t>
            </a:r>
            <a:r>
              <a:rPr lang="en-GB" altLang="zh-CN" b="1" dirty="0" smtClean="0">
                <a:solidFill>
                  <a:srgbClr val="00B050"/>
                </a:solidFill>
              </a:rPr>
              <a:t>management</a:t>
            </a:r>
            <a:endParaRPr lang="zh-CN" altLang="zh-CN" b="1" dirty="0">
              <a:solidFill>
                <a:srgbClr val="00B050"/>
              </a:solidFill>
            </a:endParaRPr>
          </a:p>
          <a:p>
            <a:pPr hangingPunct="0"/>
            <a:endParaRPr lang="zh-CN" altLang="zh-CN" b="1" dirty="0"/>
          </a:p>
        </p:txBody>
      </p:sp>
      <p:sp>
        <p:nvSpPr>
          <p:cNvPr id="6" name="TextShape 2"/>
          <p:cNvSpPr txBox="1"/>
          <p:nvPr/>
        </p:nvSpPr>
        <p:spPr>
          <a:xfrm>
            <a:off x="215776" y="3203773"/>
            <a:ext cx="9779622" cy="42484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000" b="1" dirty="0">
                <a:solidFill>
                  <a:srgbClr val="FF0000"/>
                </a:solidFill>
              </a:rPr>
              <a:t>EMM </a:t>
            </a:r>
            <a:r>
              <a:rPr lang="en-GB" altLang="zh-CN" sz="2000" b="1" dirty="0" smtClean="0">
                <a:solidFill>
                  <a:srgbClr val="FF0000"/>
                </a:solidFill>
              </a:rPr>
              <a:t>procedures:</a:t>
            </a:r>
          </a:p>
          <a:p>
            <a:pPr hangingPunct="0"/>
            <a:r>
              <a:rPr lang="en-GB" altLang="zh-CN" sz="2000" b="1" dirty="0">
                <a:solidFill>
                  <a:srgbClr val="00B0F0"/>
                </a:solidFill>
              </a:rPr>
              <a:t>1),EMM common procedures</a:t>
            </a:r>
            <a:r>
              <a:rPr lang="en-GB" altLang="zh-CN" sz="2000" b="1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GB" altLang="zh-CN" sz="2000" dirty="0" smtClean="0"/>
              <a:t>- GUTI </a:t>
            </a:r>
            <a:r>
              <a:rPr lang="en-GB" altLang="zh-CN" sz="2000" dirty="0"/>
              <a:t>reallocation;</a:t>
            </a:r>
            <a:endParaRPr lang="zh-CN" altLang="zh-CN" sz="2000" dirty="0"/>
          </a:p>
          <a:p>
            <a:r>
              <a:rPr lang="en-GB" altLang="zh-CN" sz="2000" dirty="0" smtClean="0"/>
              <a:t>- authentication</a:t>
            </a:r>
            <a:r>
              <a:rPr lang="en-GB" altLang="zh-CN" sz="2000" dirty="0"/>
              <a:t>;</a:t>
            </a:r>
            <a:endParaRPr lang="zh-CN" altLang="zh-CN" sz="2000" dirty="0"/>
          </a:p>
          <a:p>
            <a:r>
              <a:rPr lang="en-GB" altLang="zh-CN" sz="2000" dirty="0" smtClean="0"/>
              <a:t>- security </a:t>
            </a:r>
            <a:r>
              <a:rPr lang="en-GB" altLang="zh-CN" sz="2000" dirty="0"/>
              <a:t>mode control;</a:t>
            </a:r>
            <a:endParaRPr lang="zh-CN" altLang="zh-CN" sz="2000" dirty="0"/>
          </a:p>
          <a:p>
            <a:r>
              <a:rPr lang="en-GB" altLang="zh-CN" sz="2000" dirty="0" smtClean="0"/>
              <a:t>- identification</a:t>
            </a:r>
            <a:r>
              <a:rPr lang="en-GB" altLang="zh-CN" sz="2000" dirty="0"/>
              <a:t>;</a:t>
            </a:r>
            <a:endParaRPr lang="zh-CN" altLang="zh-CN" sz="2000" dirty="0"/>
          </a:p>
          <a:p>
            <a:r>
              <a:rPr lang="en-GB" altLang="zh-CN" sz="2000" dirty="0" smtClean="0"/>
              <a:t>- EMM </a:t>
            </a:r>
            <a:r>
              <a:rPr lang="en-GB" altLang="zh-CN" sz="2000" dirty="0"/>
              <a:t>information</a:t>
            </a:r>
            <a:endParaRPr lang="en-GB" altLang="zh-CN" sz="2000" dirty="0" smtClean="0"/>
          </a:p>
          <a:p>
            <a:pPr hangingPunct="0"/>
            <a:r>
              <a:rPr lang="en-GB" altLang="zh-CN" sz="2000" b="1" dirty="0">
                <a:solidFill>
                  <a:srgbClr val="00B0F0"/>
                </a:solidFill>
              </a:rPr>
              <a:t>2),EMM specific procedures</a:t>
            </a:r>
            <a:r>
              <a:rPr lang="en-GB" altLang="zh-CN" sz="2000" b="1" dirty="0" smtClean="0">
                <a:solidFill>
                  <a:srgbClr val="00B0F0"/>
                </a:solidFill>
              </a:rPr>
              <a:t>:</a:t>
            </a:r>
          </a:p>
          <a:p>
            <a:pPr hangingPunct="0"/>
            <a:r>
              <a:rPr lang="en-GB" altLang="zh-CN" sz="2000" dirty="0" smtClean="0"/>
              <a:t>-  attach </a:t>
            </a:r>
            <a:r>
              <a:rPr lang="en-GB" altLang="zh-CN" sz="2000" dirty="0"/>
              <a:t>and combined attach</a:t>
            </a:r>
          </a:p>
          <a:p>
            <a:pPr hangingPunct="0"/>
            <a:r>
              <a:rPr lang="en-GB" altLang="zh-CN" sz="2000" dirty="0"/>
              <a:t>- </a:t>
            </a:r>
            <a:r>
              <a:rPr lang="en-GB" altLang="zh-CN" sz="2000" dirty="0" smtClean="0"/>
              <a:t> detach </a:t>
            </a:r>
            <a:r>
              <a:rPr lang="en-GB" altLang="zh-CN" sz="2000" dirty="0"/>
              <a:t>and combined detach.</a:t>
            </a:r>
          </a:p>
          <a:p>
            <a:r>
              <a:rPr lang="en-GB" altLang="zh-CN" sz="2000" dirty="0" smtClean="0"/>
              <a:t>-  normal </a:t>
            </a:r>
            <a:r>
              <a:rPr lang="en-GB" altLang="zh-CN" sz="2000" dirty="0"/>
              <a:t>tracking area updating and combined tracking area updating </a:t>
            </a:r>
          </a:p>
          <a:p>
            <a:r>
              <a:rPr lang="en-GB" altLang="zh-CN" sz="2000" dirty="0" smtClean="0"/>
              <a:t>-  periodic </a:t>
            </a:r>
            <a:r>
              <a:rPr lang="en-GB" altLang="zh-CN" sz="2000" dirty="0"/>
              <a:t>tracking area updating</a:t>
            </a:r>
            <a:endParaRPr lang="zh-CN" altLang="zh-CN" sz="2000" dirty="0"/>
          </a:p>
          <a:p>
            <a:pPr hangingPunct="0"/>
            <a:r>
              <a:rPr lang="en-GB" altLang="zh-CN" sz="2000" b="1" dirty="0">
                <a:solidFill>
                  <a:srgbClr val="00B0F0"/>
                </a:solidFill>
              </a:rPr>
              <a:t>3), EMM connection management procedures</a:t>
            </a:r>
            <a:endParaRPr lang="zh-CN" altLang="zh-C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09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2"/>
          <p:cNvSpPr txBox="1"/>
          <p:nvPr/>
        </p:nvSpPr>
        <p:spPr>
          <a:xfrm>
            <a:off x="143768" y="971525"/>
            <a:ext cx="9779622" cy="6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000" b="1" dirty="0" smtClean="0">
                <a:solidFill>
                  <a:srgbClr val="00B0F0"/>
                </a:solidFill>
              </a:rPr>
              <a:t>3</a:t>
            </a:r>
            <a:r>
              <a:rPr lang="en-GB" altLang="zh-CN" sz="2000" b="1" dirty="0">
                <a:solidFill>
                  <a:srgbClr val="00B0F0"/>
                </a:solidFill>
              </a:rPr>
              <a:t>), EMM connection management </a:t>
            </a:r>
            <a:r>
              <a:rPr lang="en-GB" altLang="zh-CN" sz="2000" b="1" dirty="0" smtClean="0">
                <a:solidFill>
                  <a:srgbClr val="00B0F0"/>
                </a:solidFill>
              </a:rPr>
              <a:t>procedures</a:t>
            </a:r>
          </a:p>
          <a:p>
            <a:pPr hangingPunct="0"/>
            <a:r>
              <a:rPr lang="en-GB" altLang="zh-CN" sz="2000" dirty="0" smtClean="0"/>
              <a:t>-  service </a:t>
            </a:r>
            <a:r>
              <a:rPr lang="en-GB" altLang="zh-CN" sz="2000" dirty="0"/>
              <a:t>request.</a:t>
            </a:r>
            <a:endParaRPr lang="zh-CN" altLang="zh-CN" sz="2000" dirty="0"/>
          </a:p>
          <a:p>
            <a:pPr hangingPunct="0"/>
            <a:r>
              <a:rPr lang="en-GB" altLang="zh-CN" sz="2000" dirty="0" smtClean="0"/>
              <a:t>-  paging </a:t>
            </a:r>
            <a:r>
              <a:rPr lang="en-GB" altLang="zh-CN" sz="2000" dirty="0"/>
              <a:t>procedure.</a:t>
            </a:r>
            <a:endParaRPr lang="zh-CN" altLang="zh-CN" sz="2000" dirty="0"/>
          </a:p>
          <a:p>
            <a:r>
              <a:rPr lang="en-GB" altLang="zh-CN" sz="2000" dirty="0" smtClean="0"/>
              <a:t>-  transport </a:t>
            </a:r>
            <a:r>
              <a:rPr lang="en-GB" altLang="zh-CN" sz="2000" dirty="0"/>
              <a:t>of NAS messages;</a:t>
            </a:r>
            <a:endParaRPr lang="zh-CN" altLang="zh-CN" sz="2000" dirty="0"/>
          </a:p>
          <a:p>
            <a:r>
              <a:rPr lang="en-GB" altLang="zh-CN" sz="2000" dirty="0" smtClean="0"/>
              <a:t>-  generic </a:t>
            </a:r>
            <a:r>
              <a:rPr lang="en-GB" altLang="zh-CN" sz="2000" dirty="0"/>
              <a:t>transport of NAS messages.</a:t>
            </a:r>
            <a:endParaRPr lang="zh-CN" altLang="zh-CN" sz="2000" dirty="0"/>
          </a:p>
          <a:p>
            <a:pPr hangingPunct="0"/>
            <a:endParaRPr lang="zh-CN" altLang="zh-CN" sz="2000" b="1" dirty="0">
              <a:solidFill>
                <a:srgbClr val="00B0F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2628403"/>
            <a:ext cx="51911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03" y="2492425"/>
            <a:ext cx="4811069" cy="28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5508029"/>
            <a:ext cx="4752281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8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2"/>
          <p:cNvSpPr txBox="1"/>
          <p:nvPr/>
        </p:nvSpPr>
        <p:spPr>
          <a:xfrm>
            <a:off x="143768" y="971525"/>
            <a:ext cx="9779622" cy="6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000" b="1" dirty="0" smtClean="0">
                <a:solidFill>
                  <a:srgbClr val="00B0F0"/>
                </a:solidFill>
              </a:rPr>
              <a:t>EMM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Cause</a:t>
            </a:r>
            <a:endParaRPr lang="zh-CN" altLang="zh-CN" sz="2000" dirty="0"/>
          </a:p>
          <a:p>
            <a:pPr hangingPunct="0"/>
            <a:endParaRPr lang="zh-CN" altLang="zh-CN" sz="2000" b="1" dirty="0">
              <a:solidFill>
                <a:srgbClr val="00B0F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1448072"/>
            <a:ext cx="64579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08" y="5003973"/>
            <a:ext cx="5102064" cy="15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6264448" y="3635821"/>
            <a:ext cx="1152128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34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43768" y="1041563"/>
            <a:ext cx="9779622" cy="6338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>
                <a:solidFill>
                  <a:srgbClr val="FF0000"/>
                </a:solidFill>
              </a:rPr>
              <a:t>EPS </a:t>
            </a:r>
            <a:r>
              <a:rPr lang="en-GB" altLang="zh-CN" sz="2400" b="1" dirty="0" smtClean="0">
                <a:solidFill>
                  <a:srgbClr val="FF0000"/>
                </a:solidFill>
              </a:rPr>
              <a:t>session management</a:t>
            </a:r>
          </a:p>
          <a:p>
            <a:pPr marL="342900" indent="-342900" hangingPunct="0">
              <a:buAutoNum type="arabicParenR"/>
            </a:pPr>
            <a:r>
              <a:rPr lang="en-GB" altLang="zh-CN" sz="2000" dirty="0" smtClean="0">
                <a:solidFill>
                  <a:srgbClr val="7030A0"/>
                </a:solidFill>
              </a:rPr>
              <a:t>Procedures </a:t>
            </a:r>
            <a:r>
              <a:rPr lang="en-GB" altLang="zh-CN" sz="2000" dirty="0">
                <a:solidFill>
                  <a:srgbClr val="7030A0"/>
                </a:solidFill>
              </a:rPr>
              <a:t>related to EPS bearer contexts</a:t>
            </a:r>
            <a:r>
              <a:rPr lang="en-GB" altLang="zh-CN" sz="2000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altLang="zh-CN" dirty="0" smtClean="0"/>
              <a:t>- default </a:t>
            </a:r>
            <a:r>
              <a:rPr lang="en-GB" altLang="zh-CN" dirty="0"/>
              <a:t>EPS bearer context activation;</a:t>
            </a:r>
            <a:endParaRPr lang="zh-CN" altLang="zh-CN" dirty="0"/>
          </a:p>
          <a:p>
            <a:pPr lvl="1"/>
            <a:r>
              <a:rPr lang="en-GB" altLang="zh-CN" dirty="0" smtClean="0"/>
              <a:t>- dedicated </a:t>
            </a:r>
            <a:r>
              <a:rPr lang="en-GB" altLang="zh-CN" dirty="0"/>
              <a:t>EPS bearer context activation;</a:t>
            </a:r>
            <a:endParaRPr lang="zh-CN" altLang="zh-CN" dirty="0"/>
          </a:p>
          <a:p>
            <a:pPr lvl="1"/>
            <a:r>
              <a:rPr lang="en-GB" altLang="zh-CN" dirty="0" smtClean="0"/>
              <a:t>- EPS </a:t>
            </a:r>
            <a:r>
              <a:rPr lang="en-GB" altLang="zh-CN" dirty="0"/>
              <a:t>bearer context modification;</a:t>
            </a:r>
            <a:endParaRPr lang="zh-CN" altLang="zh-CN" dirty="0"/>
          </a:p>
          <a:p>
            <a:pPr lvl="1"/>
            <a:r>
              <a:rPr lang="en-GB" altLang="zh-CN" dirty="0" smtClean="0"/>
              <a:t>- EPS </a:t>
            </a:r>
            <a:r>
              <a:rPr lang="en-GB" altLang="zh-CN" dirty="0"/>
              <a:t>bearer context deactivation.</a:t>
            </a:r>
            <a:endParaRPr lang="zh-CN" altLang="zh-CN" dirty="0"/>
          </a:p>
          <a:p>
            <a:pPr hangingPunct="0"/>
            <a:r>
              <a:rPr lang="en-GB" altLang="zh-CN" sz="2000" dirty="0" smtClean="0">
                <a:solidFill>
                  <a:srgbClr val="7030A0"/>
                </a:solidFill>
              </a:rPr>
              <a:t>2)  Transaction </a:t>
            </a:r>
            <a:r>
              <a:rPr lang="en-GB" altLang="zh-CN" sz="2000" dirty="0">
                <a:solidFill>
                  <a:srgbClr val="7030A0"/>
                </a:solidFill>
              </a:rPr>
              <a:t>related procedures:</a:t>
            </a:r>
            <a:endParaRPr lang="zh-CN" altLang="zh-CN" sz="2000" dirty="0">
              <a:solidFill>
                <a:srgbClr val="7030A0"/>
              </a:solidFill>
            </a:endParaRPr>
          </a:p>
          <a:p>
            <a:pPr lvl="1"/>
            <a:r>
              <a:rPr lang="en-GB" altLang="zh-CN" dirty="0" smtClean="0"/>
              <a:t>- PDN </a:t>
            </a:r>
            <a:r>
              <a:rPr lang="en-GB" altLang="zh-CN" dirty="0"/>
              <a:t>connectivity procedure;</a:t>
            </a:r>
            <a:endParaRPr lang="zh-CN" altLang="zh-CN" dirty="0"/>
          </a:p>
          <a:p>
            <a:pPr lvl="1"/>
            <a:r>
              <a:rPr lang="en-GB" altLang="zh-CN" dirty="0" smtClean="0"/>
              <a:t>- PDN </a:t>
            </a:r>
            <a:r>
              <a:rPr lang="en-GB" altLang="zh-CN" dirty="0"/>
              <a:t>disconnect procedure;</a:t>
            </a:r>
            <a:endParaRPr lang="zh-CN" altLang="zh-CN" dirty="0"/>
          </a:p>
          <a:p>
            <a:pPr lvl="1"/>
            <a:r>
              <a:rPr lang="en-GB" altLang="zh-CN" dirty="0" smtClean="0"/>
              <a:t>- bearer </a:t>
            </a:r>
            <a:r>
              <a:rPr lang="en-GB" altLang="zh-CN" dirty="0"/>
              <a:t>resource allocation procedure;</a:t>
            </a:r>
            <a:endParaRPr lang="zh-CN" altLang="zh-CN" dirty="0"/>
          </a:p>
          <a:p>
            <a:pPr marL="742950" lvl="1" indent="-285750">
              <a:buFontTx/>
              <a:buChar char="-"/>
            </a:pPr>
            <a:r>
              <a:rPr lang="en-GB" altLang="zh-CN" dirty="0" smtClean="0"/>
              <a:t>bearer </a:t>
            </a:r>
            <a:r>
              <a:rPr lang="en-GB" altLang="zh-CN" dirty="0"/>
              <a:t>resource modification procedure</a:t>
            </a:r>
            <a:r>
              <a:rPr lang="en-GB" altLang="zh-CN" dirty="0" smtClean="0"/>
              <a:t>.</a:t>
            </a:r>
            <a:endParaRPr lang="zh-CN" altLang="zh-CN" dirty="0"/>
          </a:p>
          <a:p>
            <a:pPr hangingPunct="0"/>
            <a:r>
              <a:rPr lang="en-GB" altLang="zh-CN" sz="2400" b="1" dirty="0">
                <a:solidFill>
                  <a:srgbClr val="FF0000"/>
                </a:solidFill>
              </a:rPr>
              <a:t>ESM </a:t>
            </a:r>
            <a:r>
              <a:rPr lang="en-GB" altLang="zh-CN" sz="2400" b="1" dirty="0" err="1">
                <a:solidFill>
                  <a:srgbClr val="FF0000"/>
                </a:solidFill>
              </a:rPr>
              <a:t>sublayer</a:t>
            </a:r>
            <a:r>
              <a:rPr lang="en-GB" altLang="zh-CN" sz="2400" b="1" dirty="0">
                <a:solidFill>
                  <a:srgbClr val="FF0000"/>
                </a:solidFill>
              </a:rPr>
              <a:t> states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4715941"/>
            <a:ext cx="6984776" cy="2491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5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" y="4448447"/>
            <a:ext cx="5314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1475581"/>
            <a:ext cx="5314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71760" y="1041564"/>
            <a:ext cx="9779622" cy="434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dirty="0">
                <a:solidFill>
                  <a:srgbClr val="FF0000"/>
                </a:solidFill>
              </a:rPr>
              <a:t>UE requested PDN connectivity procedure</a:t>
            </a:r>
            <a:r>
              <a:rPr lang="en-GB" altLang="zh-CN" sz="2400" dirty="0" smtClean="0">
                <a:solidFill>
                  <a:srgbClr val="FF0000"/>
                </a:solidFill>
              </a:rPr>
              <a:t>: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48" y="4038252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FF0000"/>
                </a:solidFill>
              </a:rPr>
              <a:t>UE requested PDN disconnect procedure</a:t>
            </a:r>
            <a:r>
              <a:rPr lang="en-GB" altLang="zh-CN" sz="2400" dirty="0" smtClean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1331565"/>
            <a:ext cx="4682479" cy="262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46" y="4643933"/>
            <a:ext cx="4629899" cy="188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3960192" y="1331565"/>
            <a:ext cx="237626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88184" y="3563813"/>
            <a:ext cx="2088232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7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" y="4499123"/>
            <a:ext cx="5314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" y="1330771"/>
            <a:ext cx="5314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-248" y="1041564"/>
            <a:ext cx="9779622" cy="578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GB" altLang="zh-CN" sz="2400" dirty="0">
                <a:solidFill>
                  <a:srgbClr val="FF0000"/>
                </a:solidFill>
              </a:rPr>
              <a:t>Default EPS bearer context activation initiated by the </a:t>
            </a:r>
            <a:r>
              <a:rPr lang="en-GB" altLang="zh-CN" sz="2400" dirty="0" smtClean="0">
                <a:solidFill>
                  <a:srgbClr val="FF0000"/>
                </a:solidFill>
              </a:rPr>
              <a:t>network: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48" y="4038252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FF0000"/>
                </a:solidFill>
              </a:rPr>
              <a:t>Dedicated EPS bearer context activation </a:t>
            </a:r>
            <a:r>
              <a:rPr lang="en-GB" altLang="zh-CN" sz="2400" dirty="0" smtClean="0">
                <a:solidFill>
                  <a:srgbClr val="FF0000"/>
                </a:solidFill>
              </a:rPr>
              <a:t>procedure: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28" y="1419848"/>
            <a:ext cx="4092128" cy="243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12" y="5260913"/>
            <a:ext cx="4378044" cy="15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3096096" y="1619597"/>
            <a:ext cx="274863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84128" y="3347789"/>
            <a:ext cx="2460600" cy="1913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25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3200" b="1" dirty="0" smtClean="0"/>
              <a:t>EPS:</a:t>
            </a:r>
            <a:r>
              <a:rPr lang="en-GB" altLang="zh-CN" sz="3200" dirty="0" smtClean="0"/>
              <a:t>Evolved </a:t>
            </a:r>
            <a:r>
              <a:rPr lang="en-GB" altLang="zh-CN" sz="3200" dirty="0"/>
              <a:t>Packet System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-248" y="1041564"/>
            <a:ext cx="9779622" cy="578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</a:rPr>
              <a:t>ESM Cause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36" y="1496086"/>
            <a:ext cx="5221956" cy="545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830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MTK Modem design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0" y="683493"/>
            <a:ext cx="6286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2" y="3851845"/>
            <a:ext cx="768697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713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SIM/USIM Protocol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85226" y="971525"/>
            <a:ext cx="9779622" cy="434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rgbClr val="FF0000"/>
                </a:solidFill>
              </a:rPr>
              <a:t>SIM: Subscriber </a:t>
            </a:r>
            <a:r>
              <a:rPr lang="en-GB" altLang="zh-CN" sz="2400" b="1" dirty="0">
                <a:solidFill>
                  <a:srgbClr val="FF0000"/>
                </a:solidFill>
              </a:rPr>
              <a:t>Identity </a:t>
            </a:r>
            <a:r>
              <a:rPr lang="en-GB" altLang="zh-CN" sz="2400" b="1" dirty="0" smtClean="0">
                <a:solidFill>
                  <a:srgbClr val="FF0000"/>
                </a:solidFill>
              </a:rPr>
              <a:t>Module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331565"/>
            <a:ext cx="2808312" cy="320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Shape 2"/>
          <p:cNvSpPr txBox="1"/>
          <p:nvPr/>
        </p:nvSpPr>
        <p:spPr>
          <a:xfrm>
            <a:off x="52823" y="4497948"/>
            <a:ext cx="9779622" cy="434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rgbClr val="00B050"/>
                </a:solidFill>
              </a:rPr>
              <a:t>ATR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: </a:t>
            </a:r>
            <a:r>
              <a:rPr lang="en-GB" altLang="zh-CN" sz="2400" b="1" dirty="0" smtClean="0">
                <a:solidFill>
                  <a:srgbClr val="00B050"/>
                </a:solidFill>
              </a:rPr>
              <a:t>Answer </a:t>
            </a:r>
            <a:r>
              <a:rPr lang="en-GB" altLang="zh-CN" sz="2400" b="1" dirty="0">
                <a:solidFill>
                  <a:srgbClr val="00B050"/>
                </a:solidFill>
              </a:rPr>
              <a:t>To </a:t>
            </a:r>
            <a:r>
              <a:rPr lang="en-GB" altLang="zh-CN" sz="2400" b="1" dirty="0" smtClean="0">
                <a:solidFill>
                  <a:srgbClr val="00B050"/>
                </a:solidFill>
              </a:rPr>
              <a:t>Reset</a:t>
            </a:r>
            <a:endParaRPr lang="zh-CN" altLang="zh-CN" sz="2400" b="1" dirty="0">
              <a:solidFill>
                <a:srgbClr val="00B05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39" y="1383912"/>
            <a:ext cx="5493617" cy="326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3312120" y="2936315"/>
            <a:ext cx="1008112" cy="1707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1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SIM/USIM Protocol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85226" y="971525"/>
            <a:ext cx="9779622" cy="434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rgbClr val="FF0000"/>
                </a:solidFill>
              </a:rPr>
              <a:t>SIM: Subscriber </a:t>
            </a:r>
            <a:r>
              <a:rPr lang="en-GB" altLang="zh-CN" sz="2400" b="1" dirty="0">
                <a:solidFill>
                  <a:srgbClr val="FF0000"/>
                </a:solidFill>
              </a:rPr>
              <a:t>Identity </a:t>
            </a:r>
            <a:r>
              <a:rPr lang="en-GB" altLang="zh-CN" sz="2400" b="1" dirty="0" smtClean="0">
                <a:solidFill>
                  <a:srgbClr val="FF0000"/>
                </a:solidFill>
              </a:rPr>
              <a:t>Module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331565"/>
            <a:ext cx="2808312" cy="320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Shape 2"/>
          <p:cNvSpPr txBox="1"/>
          <p:nvPr/>
        </p:nvSpPr>
        <p:spPr>
          <a:xfrm>
            <a:off x="52823" y="4497948"/>
            <a:ext cx="9779622" cy="434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>
                <a:solidFill>
                  <a:srgbClr val="00B050"/>
                </a:solidFill>
              </a:rPr>
              <a:t>ATR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: </a:t>
            </a:r>
            <a:r>
              <a:rPr lang="en-GB" altLang="zh-CN" sz="2400" b="1" dirty="0" smtClean="0">
                <a:solidFill>
                  <a:srgbClr val="00B050"/>
                </a:solidFill>
              </a:rPr>
              <a:t>Answer </a:t>
            </a:r>
            <a:r>
              <a:rPr lang="en-GB" altLang="zh-CN" sz="2400" b="1" dirty="0">
                <a:solidFill>
                  <a:srgbClr val="00B050"/>
                </a:solidFill>
              </a:rPr>
              <a:t>To </a:t>
            </a:r>
            <a:r>
              <a:rPr lang="en-GB" altLang="zh-CN" sz="2400" b="1" dirty="0" smtClean="0">
                <a:solidFill>
                  <a:srgbClr val="00B050"/>
                </a:solidFill>
              </a:rPr>
              <a:t>Reset</a:t>
            </a:r>
            <a:endParaRPr lang="zh-CN" altLang="zh-CN" sz="2400" b="1" dirty="0">
              <a:solidFill>
                <a:srgbClr val="00B05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39" y="1383912"/>
            <a:ext cx="5493617" cy="326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3312120" y="2936315"/>
            <a:ext cx="1008112" cy="1707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" y="5075981"/>
            <a:ext cx="6373431" cy="206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607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69" y="2771725"/>
            <a:ext cx="5872707" cy="174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altLang="zh-CN" sz="3200" b="1" dirty="0">
                <a:solidFill>
                  <a:srgbClr val="FF0000"/>
                </a:solidFill>
              </a:rPr>
              <a:t>SIM: Command &amp; </a:t>
            </a:r>
            <a:r>
              <a:rPr lang="en-GB" altLang="zh-CN" sz="3200" b="1" dirty="0" smtClean="0">
                <a:solidFill>
                  <a:srgbClr val="FF0000"/>
                </a:solidFill>
              </a:rPr>
              <a:t>Response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94" y="741759"/>
            <a:ext cx="6980238" cy="1885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899517"/>
            <a:ext cx="2015540" cy="57436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4715941"/>
            <a:ext cx="36888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56" y="4598667"/>
            <a:ext cx="3710359" cy="292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99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3200" b="1" dirty="0" smtClean="0">
                <a:solidFill>
                  <a:srgbClr val="00B0F0"/>
                </a:solidFill>
              </a:rPr>
              <a:t>Contents </a:t>
            </a:r>
            <a:r>
              <a:rPr lang="en-GB" altLang="zh-CN" sz="3200" b="1" dirty="0">
                <a:solidFill>
                  <a:srgbClr val="00B0F0"/>
                </a:solidFill>
              </a:rPr>
              <a:t>of the Elementary </a:t>
            </a:r>
            <a:r>
              <a:rPr lang="en-GB" altLang="zh-CN" sz="3200" b="1" dirty="0" smtClean="0">
                <a:solidFill>
                  <a:srgbClr val="00B0F0"/>
                </a:solidFill>
              </a:rPr>
              <a:t>Files</a:t>
            </a:r>
            <a:endParaRPr lang="zh-CN" altLang="zh-CN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5776" y="755501"/>
            <a:ext cx="5098955" cy="6721883"/>
            <a:chOff x="229389" y="755501"/>
            <a:chExt cx="5098955" cy="6721883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89" y="755501"/>
              <a:ext cx="4335955" cy="2301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67" y="3059757"/>
              <a:ext cx="4866877" cy="4417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5760392" y="827509"/>
            <a:ext cx="4228728" cy="6031028"/>
            <a:chOff x="5616376" y="894763"/>
            <a:chExt cx="4228728" cy="6031028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376" y="1115541"/>
              <a:ext cx="4228728" cy="5810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Shape 1"/>
            <p:cNvSpPr txBox="1"/>
            <p:nvPr/>
          </p:nvSpPr>
          <p:spPr>
            <a:xfrm>
              <a:off x="5641345" y="894763"/>
              <a:ext cx="1919247" cy="25440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lIns="0" tIns="0" rIns="0" bIns="0" anchor="ctr"/>
            <a:lstStyle/>
            <a:p>
              <a:pPr algn="ctr"/>
              <a:r>
                <a:rPr lang="en-GB" altLang="zh-CN" sz="20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SIM initialization</a:t>
              </a:r>
              <a:endParaRPr lang="zh-CN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800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3200" b="1" dirty="0" smtClean="0">
                <a:solidFill>
                  <a:srgbClr val="00B0F0"/>
                </a:solidFill>
              </a:rPr>
              <a:t>EF SIM Service </a:t>
            </a:r>
            <a:r>
              <a:rPr lang="en-GB" altLang="zh-CN" sz="3200" b="1" dirty="0">
                <a:solidFill>
                  <a:srgbClr val="00B0F0"/>
                </a:solidFill>
              </a:rPr>
              <a:t>T</a:t>
            </a:r>
            <a:r>
              <a:rPr lang="en-GB" altLang="zh-CN" sz="3200" b="1" dirty="0" smtClean="0">
                <a:solidFill>
                  <a:srgbClr val="00B0F0"/>
                </a:solidFill>
              </a:rPr>
              <a:t>able</a:t>
            </a:r>
            <a:endParaRPr lang="zh-CN" altLang="zh-CN" sz="3200" b="1" dirty="0">
              <a:solidFill>
                <a:srgbClr val="00B0F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899517"/>
            <a:ext cx="5256584" cy="324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25" y="832370"/>
            <a:ext cx="4845247" cy="64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64" y="4462482"/>
            <a:ext cx="2304256" cy="190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2" y="4456051"/>
            <a:ext cx="2748308" cy="19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5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>
                <a:solidFill>
                  <a:schemeClr val="accent6">
                    <a:lumMod val="75000"/>
                  </a:schemeClr>
                </a:solidFill>
              </a:rPr>
              <a:t>SIM Application Toolkit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Shape 1"/>
          <p:cNvSpPr txBox="1"/>
          <p:nvPr/>
        </p:nvSpPr>
        <p:spPr>
          <a:xfrm>
            <a:off x="71760" y="827509"/>
            <a:ext cx="9649072" cy="1440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ctr"/>
          <a:lstStyle/>
          <a:p>
            <a:r>
              <a:rPr lang="en-GB" altLang="zh-CN" sz="2400" dirty="0">
                <a:solidFill>
                  <a:srgbClr val="00B050"/>
                </a:solidFill>
              </a:rPr>
              <a:t>TERMINAL </a:t>
            </a:r>
            <a:r>
              <a:rPr lang="en-GB" altLang="zh-CN" sz="2400" dirty="0" smtClean="0">
                <a:solidFill>
                  <a:srgbClr val="00B050"/>
                </a:solidFill>
              </a:rPr>
              <a:t>PROFILE:</a:t>
            </a:r>
            <a:endParaRPr lang="en-GB" altLang="zh-CN" sz="2400" b="1" dirty="0" smtClean="0">
              <a:solidFill>
                <a:srgbClr val="00B050"/>
              </a:solidFill>
            </a:endParaRPr>
          </a:p>
          <a:p>
            <a:pPr hangingPunct="0"/>
            <a:r>
              <a:rPr lang="en-GB" altLang="zh-CN" b="1" dirty="0" smtClean="0"/>
              <a:t>Contents</a:t>
            </a:r>
            <a:r>
              <a:rPr lang="en-GB" altLang="zh-CN" dirty="0" smtClean="0"/>
              <a:t>: The </a:t>
            </a:r>
            <a:r>
              <a:rPr lang="en-GB" altLang="zh-CN" dirty="0"/>
              <a:t>list of SIM Application Toolkit facilities that are supported by the ME.</a:t>
            </a:r>
            <a:endParaRPr lang="zh-CN" altLang="zh-CN" dirty="0"/>
          </a:p>
          <a:p>
            <a:pPr hangingPunct="0"/>
            <a:r>
              <a:rPr lang="en-GB" altLang="zh-CN" b="1" dirty="0" smtClean="0"/>
              <a:t>Coding</a:t>
            </a:r>
            <a:r>
              <a:rPr lang="en-GB" altLang="zh-CN" dirty="0" smtClean="0"/>
              <a:t>:</a:t>
            </a:r>
            <a:r>
              <a:rPr lang="en-US" altLang="zh-CN" dirty="0"/>
              <a:t> </a:t>
            </a:r>
            <a:r>
              <a:rPr lang="en-GB" altLang="zh-CN" dirty="0" smtClean="0"/>
              <a:t>1 </a:t>
            </a:r>
            <a:r>
              <a:rPr lang="en-GB" altLang="zh-CN" dirty="0"/>
              <a:t>bit is used to code each facility:</a:t>
            </a:r>
            <a:endParaRPr lang="zh-CN" altLang="zh-CN" dirty="0"/>
          </a:p>
          <a:p>
            <a:pPr hangingPunct="0"/>
            <a:r>
              <a:rPr lang="en-GB" altLang="zh-CN" dirty="0"/>
              <a:t>bit = 1: facility supported by ME</a:t>
            </a:r>
            <a:endParaRPr lang="zh-CN" altLang="zh-CN" dirty="0"/>
          </a:p>
          <a:p>
            <a:r>
              <a:rPr lang="en-GB" altLang="zh-CN" dirty="0"/>
              <a:t>bit = 0: facility not supported by ME</a:t>
            </a:r>
            <a:endParaRPr lang="zh-CN" altLang="zh-CN" b="1" dirty="0">
              <a:solidFill>
                <a:srgbClr val="00B05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" y="2339677"/>
            <a:ext cx="541165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60" y="2711803"/>
            <a:ext cx="4536257" cy="286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Shape 1"/>
          <p:cNvSpPr txBox="1"/>
          <p:nvPr/>
        </p:nvSpPr>
        <p:spPr>
          <a:xfrm>
            <a:off x="71759" y="5796061"/>
            <a:ext cx="9936857" cy="1691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0" tIns="0" rIns="0" bIns="0" anchor="t" anchorCtr="0"/>
          <a:lstStyle/>
          <a:p>
            <a:r>
              <a:rPr lang="en-GB" altLang="zh-CN" sz="2400" dirty="0">
                <a:solidFill>
                  <a:srgbClr val="00B050"/>
                </a:solidFill>
              </a:rPr>
              <a:t>Proactive SIM commands and </a:t>
            </a:r>
            <a:r>
              <a:rPr lang="en-GB" altLang="zh-CN" sz="2400" dirty="0" smtClean="0">
                <a:solidFill>
                  <a:srgbClr val="00B050"/>
                </a:solidFill>
              </a:rPr>
              <a:t>procedures:</a:t>
            </a:r>
          </a:p>
          <a:p>
            <a:pPr marL="285750" indent="-285750">
              <a:buFontTx/>
              <a:buChar char="-"/>
            </a:pPr>
            <a:r>
              <a:rPr lang="en-GB" altLang="zh-CN" dirty="0" smtClean="0"/>
              <a:t>DISPLAY TEXT                                                           -   SEND USSD</a:t>
            </a:r>
          </a:p>
          <a:p>
            <a:r>
              <a:rPr lang="en-GB" altLang="zh-CN" dirty="0" smtClean="0"/>
              <a:t>-  SET </a:t>
            </a:r>
            <a:r>
              <a:rPr lang="en-GB" altLang="zh-CN" dirty="0"/>
              <a:t>UP </a:t>
            </a:r>
            <a:r>
              <a:rPr lang="en-GB" altLang="zh-CN" dirty="0" smtClean="0"/>
              <a:t>MENU                                                             -   SET </a:t>
            </a:r>
            <a:r>
              <a:rPr lang="en-GB" altLang="zh-CN" dirty="0"/>
              <a:t>UP CALL</a:t>
            </a:r>
            <a:endParaRPr lang="en-GB" altLang="zh-CN" dirty="0" smtClean="0"/>
          </a:p>
          <a:p>
            <a:r>
              <a:rPr lang="en-GB" altLang="zh-CN" dirty="0" smtClean="0"/>
              <a:t>-  GET INKEY                                                                  -   </a:t>
            </a:r>
            <a:r>
              <a:rPr lang="en-GB" altLang="zh-CN" dirty="0"/>
              <a:t>SET UP EVENT LIST</a:t>
            </a:r>
            <a:endParaRPr lang="en-GB" altLang="zh-CN" dirty="0" smtClean="0"/>
          </a:p>
          <a:p>
            <a:r>
              <a:rPr lang="en-GB" altLang="zh-CN" dirty="0" smtClean="0"/>
              <a:t>-  SEND </a:t>
            </a:r>
            <a:r>
              <a:rPr lang="en-GB" altLang="zh-CN" dirty="0"/>
              <a:t>SHORT </a:t>
            </a:r>
            <a:r>
              <a:rPr lang="en-GB" altLang="zh-CN" dirty="0" smtClean="0"/>
              <a:t>MESSAGE                                           -   </a:t>
            </a:r>
            <a:r>
              <a:rPr lang="en-GB" altLang="zh-CN" dirty="0"/>
              <a:t>SET UP IDLE MODE TEXT</a:t>
            </a:r>
            <a:endParaRPr lang="en-GB" altLang="zh-CN" dirty="0" smtClean="0"/>
          </a:p>
          <a:p>
            <a:r>
              <a:rPr lang="en-GB" altLang="zh-CN" b="1" dirty="0" smtClean="0">
                <a:solidFill>
                  <a:srgbClr val="00B050"/>
                </a:solidFill>
              </a:rPr>
              <a:t>-  </a:t>
            </a:r>
            <a:r>
              <a:rPr lang="en-GB" altLang="zh-CN" dirty="0"/>
              <a:t>SEND </a:t>
            </a:r>
            <a:r>
              <a:rPr lang="en-GB" altLang="zh-CN" dirty="0" smtClean="0"/>
              <a:t>SS                                                                      -   REFRESH</a:t>
            </a:r>
            <a:endParaRPr lang="zh-CN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8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rgbClr val="00B050"/>
                </a:solidFill>
              </a:rPr>
              <a:t>Spec location</a:t>
            </a:r>
            <a:endParaRPr lang="zh-CN" altLang="zh-CN" sz="2800" b="1" dirty="0">
              <a:solidFill>
                <a:srgbClr val="00B05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1"/>
          <p:cNvSpPr txBox="1"/>
          <p:nvPr/>
        </p:nvSpPr>
        <p:spPr>
          <a:xfrm>
            <a:off x="156671" y="855223"/>
            <a:ext cx="9577064" cy="4763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www.3gpp.org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1" y="1406599"/>
            <a:ext cx="9609138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3649315"/>
            <a:ext cx="4896544" cy="343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8" y="4625018"/>
            <a:ext cx="4842494" cy="2323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2880072" y="2771725"/>
            <a:ext cx="57606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80072" y="5075981"/>
            <a:ext cx="2304256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5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RILJ &amp; RILC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1"/>
          <p:cNvSpPr txBox="1"/>
          <p:nvPr/>
        </p:nvSpPr>
        <p:spPr>
          <a:xfrm>
            <a:off x="143768" y="827509"/>
            <a:ext cx="9577064" cy="6480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char **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the entry of RILD.C daemon progress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rild.cmain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dlHandle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dlopen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rilLibPath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RTLD_NOW);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RIL_startEventLoop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RIL_RadioFunctions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*(*)(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RIL_Env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char **))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dlsym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dlHandle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  <a:r>
              <a:rPr lang="en-US" altLang="zh-CN" sz="1600" dirty="0" err="1">
                <a:solidFill>
                  <a:srgbClr val="FF0000"/>
                </a:solidFill>
              </a:rPr>
              <a:t>RIL_Init</a:t>
            </a:r>
            <a:r>
              <a:rPr lang="en-US" altLang="zh-CN" sz="1600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rilUimInit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RIL_RadioFunctions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*(*)(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RIL_Env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char **))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dlsym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dlHandle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RIL_SAP_Init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s_rilEnv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rilArgv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RIL_register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ril.cpp</a:t>
            </a: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RIL_startEventLoop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(void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pthread_create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s_tid_dispatch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eventLoop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NULL);}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eventLoop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(void *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ril_event_init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ril_event_loop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ril_event.cppril_event_loop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 for (;;) {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firePending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RIL_register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RIL_RadioFunctions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*callbacks)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processCommandsCallback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short flags, void *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processCommandBuffer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(void *buffer,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size_t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buflen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RIL_SOCKET_ID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socket_id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-&gt;token = token;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pCI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&amp;(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s_commands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[request]);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socket_id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socket_id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pCI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dispatchFunction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CommandInfo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s_commands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= 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{#include 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ril_commands.h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"} =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==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&gt; Request ID must the same in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RILConstants.java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ril.h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{RIL_REQUEST_CONFERENCE,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dispatchVoid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responseVoid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CALL_ONREQUEST(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pCI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requestNumber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NULL, 0,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socket_id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#define CALL_ONREQUEST(a, b, c, d, e)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s_callbacks.onRequest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((a), (b), (c), (d), (e))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98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RILJ &amp; RILC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1"/>
          <p:cNvSpPr txBox="1"/>
          <p:nvPr/>
        </p:nvSpPr>
        <p:spPr>
          <a:xfrm>
            <a:off x="143768" y="827509"/>
            <a:ext cx="9577064" cy="6480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qcril.c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qcril_dispatch_table_entry_type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qcril_event_table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=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{/*25 - RIL_REQUEST_SEND_SMS */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QCRIL_REG_ALL_ACTIVE_STATES( RIL_REQUEST_SEND_SMS,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qcril_sms_request_send_sms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 },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/* 26 - RIL_REQUEST_SEND_SMS_EXPECT_MORE */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QCRIL_REG_ALL_ACTIVE_STATES( RIL_REQUEST_SEND_SMS_EXPECT_MORE,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qcril_sms_request_send_sms_expect_more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}},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qcril.c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RIL_Init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c_argc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c_argv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qmi_ril_initiate_bootup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qcril_event.c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(){ret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pthread_create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qcril_event.tid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qcril_event_main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NULL);}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qcril_event_main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{for (;;){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err_no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qcril_process_event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modem_id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-&gt;data,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-&gt;t ); }}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qcril.c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qcril_process_event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err_no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qcril_execute_event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is_dedicated_thread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qcril_execute_event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qcril_hash_table_lookup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(uint32)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params_ptr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event_id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&amp;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entry_ptr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qcril_dispatch_event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entry_ptr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params_ptr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);}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qcril_dispatch_event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entry_ptr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params_ptr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){(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entry_ptr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-&gt;handler)(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params_ptr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&amp;ret);}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98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71760" y="539477"/>
            <a:ext cx="9577064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Defect: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2755192 [CTS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][WIND] WIND STK response: "MMI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Complete“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Steps to Reproduce: 1. Enter WIND STK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Manage Services -&gt; WIND Services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Attempt to "Check status, Activate or Cancel services."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4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Observe the issue; an error message "MMI Complete" appears.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3" y="1877863"/>
            <a:ext cx="65436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35421"/>
            <a:ext cx="9071640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Issue Share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36456" y="1748351"/>
            <a:ext cx="3672408" cy="5703894"/>
            <a:chOff x="5400352" y="1106249"/>
            <a:chExt cx="3931116" cy="5985956"/>
          </a:xfrm>
        </p:grpSpPr>
        <p:sp>
          <p:nvSpPr>
            <p:cNvPr id="7" name="TextBox 6"/>
            <p:cNvSpPr txBox="1"/>
            <p:nvPr/>
          </p:nvSpPr>
          <p:spPr>
            <a:xfrm>
              <a:off x="6192440" y="1115541"/>
              <a:ext cx="169790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StkAppService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63436" y="1763613"/>
              <a:ext cx="131318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CatService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7421" y="2483693"/>
              <a:ext cx="65915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RILJ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92792" y="3131765"/>
              <a:ext cx="7104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RILC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46941" y="3698537"/>
              <a:ext cx="6976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SDM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0829" y="4343287"/>
              <a:ext cx="5437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CM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3308" y="4884366"/>
              <a:ext cx="11592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CNM/MM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1773" y="5360691"/>
              <a:ext cx="68480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RRC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8237" y="5936755"/>
              <a:ext cx="64633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RLC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96496" y="6440811"/>
              <a:ext cx="6976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MAC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0352" y="4415295"/>
              <a:ext cx="59503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SIM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6463436" y="148487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68504" y="2132945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68504" y="284373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912520" y="4721911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840512" y="5225967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840512" y="573002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840512" y="6234079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840512" y="681014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7200552" y="6810143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7200552" y="6224787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200552" y="5648723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200552" y="5144667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7272560" y="4640611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272560" y="2840411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92640" y="1763613"/>
              <a:ext cx="13388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GsmPhone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64648" y="1106249"/>
              <a:ext cx="11849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PhoneUtil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7451218" y="2132945"/>
              <a:ext cx="613430" cy="3231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8136656" y="1481551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80672" y="1512007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7560592" y="2249344"/>
              <a:ext cx="576064" cy="3063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7272560" y="3995861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6696496" y="3501097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7272560" y="3419797"/>
              <a:ext cx="0" cy="2820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6070877" y="4100110"/>
              <a:ext cx="576064" cy="3063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12" idx="1"/>
            </p:cNvCxnSpPr>
            <p:nvPr/>
          </p:nvCxnSpPr>
          <p:spPr>
            <a:xfrm flipV="1">
              <a:off x="5976416" y="4527953"/>
              <a:ext cx="824413" cy="11598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416576" y="2853025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416576" y="3491805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7416576" y="4067869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7416576" y="4715941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7344568" y="5157281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7344568" y="572405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44568" y="6237401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344568" y="6804173"/>
              <a:ext cx="0" cy="278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5976416" y="4643934"/>
              <a:ext cx="781005" cy="13770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5810180"/>
            <a:ext cx="7308159" cy="149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10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691605"/>
            <a:ext cx="61817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35421"/>
            <a:ext cx="907164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QUALCOMM Modem design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179314"/>
            <a:ext cx="5176834" cy="3968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9739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71760" y="539477"/>
            <a:ext cx="9577064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Search “/RILJ” in ADB logs: list All the interaction message AP/Modem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D/RILJ    ( 3001): [5785]&gt; SEND_USSD ******* [SUB0]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D/RILJ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( 3001): [5785]&lt; SEND_USSD  [SUB0]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D/RILJ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( 3001): [UNSL]&lt; UNSOL_ON_USSD 0 [SUB0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Search </a:t>
            </a:r>
            <a:r>
              <a:rPr lang="en-US" altLang="zh-CN" sz="1600" dirty="0" smtClean="0">
                <a:solidFill>
                  <a:srgbClr val="FF0000"/>
                </a:solidFill>
              </a:rPr>
              <a:t>“UI ---” </a:t>
            </a:r>
            <a:r>
              <a:rPr lang="en-US" altLang="zh-CN" sz="1600" dirty="0">
                <a:solidFill>
                  <a:srgbClr val="FF0000"/>
                </a:solidFill>
              </a:rPr>
              <a:t>in </a:t>
            </a:r>
            <a:r>
              <a:rPr lang="en-US" altLang="zh-CN" sz="1600" dirty="0" smtClean="0">
                <a:solidFill>
                  <a:srgbClr val="FF0000"/>
                </a:solidFill>
              </a:rPr>
              <a:t>QXDM </a:t>
            </a:r>
            <a:r>
              <a:rPr lang="en-US" altLang="zh-CN" sz="1600" dirty="0">
                <a:solidFill>
                  <a:srgbClr val="FF0000"/>
                </a:solidFill>
              </a:rPr>
              <a:t>logs: list All the </a:t>
            </a:r>
            <a:r>
              <a:rPr lang="en-US" altLang="zh-CN" sz="1600" dirty="0" smtClean="0">
                <a:solidFill>
                  <a:srgbClr val="FF0000"/>
                </a:solidFill>
              </a:rPr>
              <a:t>message from AP to Modem</a:t>
            </a: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onRequest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UI --- RIL_REQUEST_SEND_USSD (29) ---&gt; RIL [RID 0, token id 2050, data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4]</a:t>
            </a: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UI --- RIL_REQUEST_SEND_USSD (29) ---&gt; RIL [RID 0, token id 2051, data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4]</a:t>
            </a: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onRequest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UI --- RIL_REQUEST_SEND_USSD (29) ---&gt; RIL [RID 0, token id 2053, data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4]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Search “UI </a:t>
            </a:r>
            <a:r>
              <a:rPr lang="en-US" altLang="zh-CN" sz="1600" dirty="0" smtClean="0">
                <a:solidFill>
                  <a:srgbClr val="FF0000"/>
                </a:solidFill>
              </a:rPr>
              <a:t>&lt;---” </a:t>
            </a:r>
            <a:r>
              <a:rPr lang="en-US" altLang="zh-CN" sz="1600" dirty="0">
                <a:solidFill>
                  <a:srgbClr val="FF0000"/>
                </a:solidFill>
              </a:rPr>
              <a:t>in QXDM logs: list All the message from </a:t>
            </a:r>
            <a:r>
              <a:rPr lang="en-US" altLang="zh-CN" sz="1600" dirty="0" smtClean="0">
                <a:solidFill>
                  <a:srgbClr val="FF0000"/>
                </a:solidFill>
              </a:rPr>
              <a:t>Modem </a:t>
            </a:r>
            <a:r>
              <a:rPr lang="en-US" altLang="zh-CN" sz="1600" dirty="0">
                <a:solidFill>
                  <a:srgbClr val="FF0000"/>
                </a:solidFill>
              </a:rPr>
              <a:t>to </a:t>
            </a:r>
            <a:r>
              <a:rPr lang="en-US" altLang="zh-CN" sz="1600" dirty="0" smtClean="0">
                <a:solidFill>
                  <a:srgbClr val="FF0000"/>
                </a:solidFill>
              </a:rPr>
              <a:t>APP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RIL[0][event]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qcril_send_request_response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UI &lt;--- RIL_REQUEST_SEND_USSD (29) Complete --- RIL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RIL[0][event]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qcril_send_unsol_response_epilog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UI &lt;--- RIL_UNSOL_ON_USSD (1006) --- RIL RIL[0][event]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qcril_send_unsol_response_epilog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UI &lt;--- RIL_UNSOL_ON_USSD (1006) --- RIL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Shape 1"/>
          <p:cNvSpPr txBox="1"/>
          <p:nvPr/>
        </p:nvSpPr>
        <p:spPr>
          <a:xfrm>
            <a:off x="432484" y="35421"/>
            <a:ext cx="9071640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Issue Share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151324"/>
            <a:ext cx="8496260" cy="315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504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71760" y="539477"/>
            <a:ext cx="9793088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void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qcril_qmi_voice_stk_cc_handle_voice_sups_ind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(voice_sups_ind_msg_v02*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sups_ind_msg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( 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(!</a:t>
            </a:r>
            <a:r>
              <a:rPr lang="en-US" altLang="zh-CN" sz="1600" dirty="0" err="1">
                <a:solidFill>
                  <a:srgbClr val="FF0000"/>
                </a:solidFill>
              </a:rPr>
              <a:t>is_stk_cc_in_progress</a:t>
            </a:r>
            <a:r>
              <a:rPr lang="en-US" altLang="zh-CN" sz="1600" dirty="0">
                <a:solidFill>
                  <a:srgbClr val="FF0000"/>
                </a:solidFill>
              </a:rPr>
              <a:t> &amp;&amp; </a:t>
            </a:r>
            <a:r>
              <a:rPr lang="en-US" altLang="zh-CN" sz="1600" dirty="0" err="1">
                <a:solidFill>
                  <a:srgbClr val="FF0000"/>
                </a:solidFill>
              </a:rPr>
              <a:t>sups_ind_msg</a:t>
            </a:r>
            <a:r>
              <a:rPr lang="en-US" altLang="zh-CN" sz="1600" dirty="0">
                <a:solidFill>
                  <a:srgbClr val="FF0000"/>
                </a:solidFill>
              </a:rPr>
              <a:t>-&gt;</a:t>
            </a:r>
            <a:r>
              <a:rPr lang="en-US" altLang="zh-CN" sz="1600" dirty="0" err="1">
                <a:solidFill>
                  <a:srgbClr val="FF0000"/>
                </a:solidFill>
              </a:rPr>
              <a:t>supplementary_service_info.service_type</a:t>
            </a:r>
            <a:r>
              <a:rPr lang="en-US" altLang="zh-CN" sz="1600" dirty="0">
                <a:solidFill>
                  <a:srgbClr val="FF0000"/>
                </a:solidFill>
              </a:rPr>
              <a:t> == SERVICE_TYPE_USSD_V02 &amp;&amp; </a:t>
            </a:r>
            <a:r>
              <a:rPr lang="en-US" altLang="zh-CN" sz="1600" dirty="0" err="1">
                <a:solidFill>
                  <a:srgbClr val="FF0000"/>
                </a:solidFill>
              </a:rPr>
              <a:t>qcril_qmi_voice_info.process_sups_ind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|| </a:t>
            </a:r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is_stk_cc_in_progress</a:t>
            </a:r>
            <a:r>
              <a:rPr lang="en-US" altLang="zh-CN" sz="1600" dirty="0" smtClean="0">
                <a:solidFill>
                  <a:srgbClr val="00B050"/>
                </a:solidFill>
              </a:rPr>
              <a:t> &amp;&amp; </a:t>
            </a:r>
            <a:r>
              <a:rPr lang="en-US" altLang="zh-CN" sz="1600" dirty="0">
                <a:solidFill>
                  <a:srgbClr val="00B050"/>
                </a:solidFill>
              </a:rPr>
              <a:t>( (</a:t>
            </a:r>
            <a:r>
              <a:rPr lang="en-US" altLang="zh-CN" sz="1600" dirty="0" err="1">
                <a:solidFill>
                  <a:srgbClr val="00B050"/>
                </a:solidFill>
              </a:rPr>
              <a:t>sups_ind_msg</a:t>
            </a:r>
            <a:r>
              <a:rPr lang="en-US" altLang="zh-CN" sz="1600" dirty="0">
                <a:solidFill>
                  <a:srgbClr val="00B050"/>
                </a:solidFill>
              </a:rPr>
              <a:t>-&gt;</a:t>
            </a:r>
            <a:r>
              <a:rPr lang="en-US" altLang="zh-CN" sz="1600" dirty="0" err="1">
                <a:solidFill>
                  <a:srgbClr val="00B050"/>
                </a:solidFill>
              </a:rPr>
              <a:t>call_id_valid</a:t>
            </a:r>
            <a:r>
              <a:rPr lang="en-US" altLang="zh-CN" sz="1600" dirty="0">
                <a:solidFill>
                  <a:srgbClr val="00B050"/>
                </a:solidFill>
              </a:rPr>
              <a:t> &amp;&amp; </a:t>
            </a:r>
            <a:r>
              <a:rPr lang="en-US" altLang="zh-CN" sz="1600" dirty="0" err="1">
                <a:solidFill>
                  <a:srgbClr val="00B050"/>
                </a:solidFill>
              </a:rPr>
              <a:t>sups_ind_msg</a:t>
            </a:r>
            <a:r>
              <a:rPr lang="en-US" altLang="zh-CN" sz="1600" dirty="0">
                <a:solidFill>
                  <a:srgbClr val="00B050"/>
                </a:solidFill>
              </a:rPr>
              <a:t>-&gt;</a:t>
            </a:r>
            <a:r>
              <a:rPr lang="en-US" altLang="zh-CN" sz="1600" dirty="0" err="1">
                <a:solidFill>
                  <a:srgbClr val="00B050"/>
                </a:solidFill>
              </a:rPr>
              <a:t>call_id</a:t>
            </a:r>
            <a:r>
              <a:rPr lang="en-US" altLang="zh-CN" sz="1600" dirty="0">
                <a:solidFill>
                  <a:srgbClr val="00B050"/>
                </a:solidFill>
              </a:rPr>
              <a:t> == </a:t>
            </a:r>
            <a:r>
              <a:rPr lang="en-US" altLang="zh-CN" sz="1600" dirty="0" err="1">
                <a:solidFill>
                  <a:srgbClr val="00B050"/>
                </a:solidFill>
              </a:rPr>
              <a:t>stk_cc_info.call_id_info</a:t>
            </a:r>
            <a:r>
              <a:rPr lang="en-US" altLang="zh-CN" sz="1600" dirty="0" smtClean="0">
                <a:solidFill>
                  <a:srgbClr val="00B050"/>
                </a:solidFill>
              </a:rPr>
              <a:t>) || </a:t>
            </a:r>
            <a:r>
              <a:rPr lang="en-US" altLang="zh-CN" sz="1600" dirty="0">
                <a:solidFill>
                  <a:srgbClr val="00B050"/>
                </a:solidFill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</a:rPr>
              <a:t>sups_ind_msg</a:t>
            </a:r>
            <a:r>
              <a:rPr lang="en-US" altLang="zh-CN" sz="1600" dirty="0">
                <a:solidFill>
                  <a:srgbClr val="00B050"/>
                </a:solidFill>
              </a:rPr>
              <a:t>-&gt;</a:t>
            </a:r>
            <a:r>
              <a:rPr lang="en-US" altLang="zh-CN" sz="1600" dirty="0" err="1">
                <a:solidFill>
                  <a:srgbClr val="00B050"/>
                </a:solidFill>
              </a:rPr>
              <a:t>supplementary_service_info.is_modified_by_call_control</a:t>
            </a:r>
            <a:r>
              <a:rPr lang="en-US" altLang="zh-CN" sz="1600" dirty="0" smtClean="0">
                <a:solidFill>
                  <a:srgbClr val="00B050"/>
                </a:solidFill>
              </a:rPr>
              <a:t>))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olidFill>
                  <a:srgbClr val="00B050"/>
                </a:solidFill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sups_ind_msg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data_source_valid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sups_ind_msg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data_source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 VOICE_SUPS_DATA_SOURCE_NETWORK_V02)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RIL_Errno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qcril_qmi_voice_pre_init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(void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property_get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QCRIL_PROCESS_SUPS_IND,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""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);}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#define QCRIL_PROCESS_SUPS_IND 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persist.radio.process_sups_ind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</p:txBody>
      </p:sp>
      <p:sp>
        <p:nvSpPr>
          <p:cNvPr id="39" name="TextShape 1"/>
          <p:cNvSpPr txBox="1"/>
          <p:nvPr/>
        </p:nvSpPr>
        <p:spPr>
          <a:xfrm>
            <a:off x="432484" y="35421"/>
            <a:ext cx="9071640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Issue Share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15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71760" y="539477"/>
            <a:ext cx="9793088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</a:rPr>
              <a:t>，严谨， 认真，探索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</a:rPr>
              <a:t>，不要因为问题而解问题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</a:rPr>
              <a:t>，全面考虑，避免更多</a:t>
            </a:r>
            <a:r>
              <a:rPr lang="en-US" altLang="zh-CN" sz="2800" dirty="0" smtClean="0">
                <a:solidFill>
                  <a:srgbClr val="00B050"/>
                </a:solidFill>
              </a:rPr>
              <a:t>side-effect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92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71760" y="539477"/>
            <a:ext cx="9793088" cy="6480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t" anchorCtr="0"/>
          <a:lstStyle/>
          <a:p>
            <a:endParaRPr lang="en-US" altLang="zh-CN" sz="2800" dirty="0" smtClean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endParaRPr lang="en-US" altLang="zh-CN" sz="2800" dirty="0" smtClean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endParaRPr lang="en-US" altLang="zh-CN" sz="2800" dirty="0" smtClean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pPr algn="ctr"/>
            <a:r>
              <a:rPr lang="en-US" altLang="zh-CN" sz="4800" b="1" dirty="0" smtClean="0">
                <a:solidFill>
                  <a:srgbClr val="00B050"/>
                </a:solidFill>
              </a:rPr>
              <a:t>END</a:t>
            </a:r>
            <a:endParaRPr lang="en-US" altLang="zh-CN" sz="4800" b="1" dirty="0" smtClean="0">
              <a:solidFill>
                <a:srgbClr val="00B05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51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6940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GSM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1660524"/>
            <a:ext cx="7448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447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3" y="1096602"/>
            <a:ext cx="9203558" cy="474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Shape 1"/>
          <p:cNvSpPr txBox="1"/>
          <p:nvPr/>
        </p:nvSpPr>
        <p:spPr>
          <a:xfrm>
            <a:off x="432484" y="6940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GSM network Architecture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43768" y="5846413"/>
            <a:ext cx="9779622" cy="1368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hangingPunct="0"/>
            <a:r>
              <a:rPr lang="en-GB" altLang="zh-CN" dirty="0" err="1" smtClean="0"/>
              <a:t>MS:Mobile</a:t>
            </a:r>
            <a:r>
              <a:rPr lang="en-GB" altLang="zh-CN" dirty="0" smtClean="0"/>
              <a:t> </a:t>
            </a:r>
            <a:r>
              <a:rPr lang="en-GB" altLang="zh-CN" dirty="0"/>
              <a:t>Station	</a:t>
            </a:r>
            <a:r>
              <a:rPr lang="en-GB" altLang="zh-CN" dirty="0" smtClean="0"/>
              <a:t>                                             </a:t>
            </a:r>
            <a:r>
              <a:rPr lang="en-GB" altLang="zh-CN" dirty="0" err="1" smtClean="0"/>
              <a:t>VLR:Visited</a:t>
            </a:r>
            <a:r>
              <a:rPr lang="en-GB" altLang="zh-CN" dirty="0" smtClean="0"/>
              <a:t> </a:t>
            </a:r>
            <a:r>
              <a:rPr lang="en-GB" altLang="zh-CN" dirty="0"/>
              <a:t>Location Register</a:t>
            </a:r>
            <a:endParaRPr lang="zh-CN" altLang="zh-CN" dirty="0"/>
          </a:p>
          <a:p>
            <a:pPr hangingPunct="0"/>
            <a:r>
              <a:rPr lang="en-GB" altLang="zh-CN" dirty="0" err="1" smtClean="0"/>
              <a:t>BSS:Base</a:t>
            </a:r>
            <a:r>
              <a:rPr lang="en-GB" altLang="zh-CN" dirty="0" smtClean="0"/>
              <a:t> </a:t>
            </a:r>
            <a:r>
              <a:rPr lang="en-GB" altLang="zh-CN" dirty="0"/>
              <a:t>Station System			</a:t>
            </a:r>
            <a:r>
              <a:rPr lang="en-GB" altLang="zh-CN" dirty="0" smtClean="0"/>
              <a:t>                </a:t>
            </a:r>
            <a:r>
              <a:rPr lang="en-GB" altLang="zh-CN" dirty="0" err="1" smtClean="0"/>
              <a:t>OMC:Operation</a:t>
            </a:r>
            <a:r>
              <a:rPr lang="en-GB" altLang="zh-CN" dirty="0" smtClean="0"/>
              <a:t> </a:t>
            </a:r>
            <a:r>
              <a:rPr lang="en-GB" altLang="zh-CN" dirty="0"/>
              <a:t>and Maintenance Centre</a:t>
            </a:r>
            <a:endParaRPr lang="zh-CN" altLang="zh-CN" dirty="0"/>
          </a:p>
          <a:p>
            <a:pPr hangingPunct="0"/>
            <a:r>
              <a:rPr lang="en-GB" altLang="zh-CN" dirty="0" err="1" smtClean="0"/>
              <a:t>MSC:Mobile</a:t>
            </a:r>
            <a:r>
              <a:rPr lang="en-GB" altLang="zh-CN" dirty="0" smtClean="0"/>
              <a:t> </a:t>
            </a:r>
            <a:r>
              <a:rPr lang="en-GB" altLang="zh-CN" dirty="0"/>
              <a:t>services Switching Centre	</a:t>
            </a:r>
            <a:r>
              <a:rPr lang="en-GB" altLang="zh-CN" dirty="0" smtClean="0"/>
              <a:t>                 </a:t>
            </a:r>
            <a:r>
              <a:rPr lang="en-GB" altLang="zh-CN" dirty="0" err="1" smtClean="0"/>
              <a:t>EIR:Equipment</a:t>
            </a:r>
            <a:r>
              <a:rPr lang="en-GB" altLang="zh-CN" dirty="0" smtClean="0"/>
              <a:t> </a:t>
            </a:r>
            <a:r>
              <a:rPr lang="en-GB" altLang="zh-CN" dirty="0"/>
              <a:t>Identity Register</a:t>
            </a:r>
            <a:endParaRPr lang="zh-CN" altLang="zh-CN" dirty="0"/>
          </a:p>
          <a:p>
            <a:pPr hangingPunct="0"/>
            <a:r>
              <a:rPr lang="en-GB" altLang="zh-CN" dirty="0" err="1" smtClean="0"/>
              <a:t>HLR:Home</a:t>
            </a:r>
            <a:r>
              <a:rPr lang="en-GB" altLang="zh-CN" dirty="0" smtClean="0"/>
              <a:t> </a:t>
            </a:r>
            <a:r>
              <a:rPr lang="en-GB" altLang="zh-CN" dirty="0"/>
              <a:t>Location Register			</a:t>
            </a:r>
            <a:r>
              <a:rPr lang="en-GB" altLang="zh-CN" dirty="0" smtClean="0"/>
              <a:t>   </a:t>
            </a:r>
            <a:r>
              <a:rPr lang="en-GB" altLang="zh-CN" dirty="0" err="1" smtClean="0"/>
              <a:t>AUC:Authentication</a:t>
            </a:r>
            <a:r>
              <a:rPr lang="en-GB" altLang="zh-CN" dirty="0" smtClean="0"/>
              <a:t> Centre</a:t>
            </a:r>
            <a:endParaRPr lang="zh-CN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87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GSM network Architecture</a:t>
            </a:r>
            <a:endParaRPr sz="32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143768" y="971525"/>
            <a:ext cx="9779622" cy="1368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/>
              <a:t>BSS: Base </a:t>
            </a:r>
            <a:r>
              <a:rPr lang="en-GB" altLang="zh-CN" sz="2400" b="1" dirty="0"/>
              <a:t>Station </a:t>
            </a:r>
            <a:r>
              <a:rPr lang="en-GB" altLang="zh-CN" sz="2400" b="1" dirty="0" smtClean="0"/>
              <a:t>System:</a:t>
            </a:r>
          </a:p>
          <a:p>
            <a:pPr hangingPunct="0"/>
            <a:r>
              <a:rPr lang="en-GB" altLang="zh-CN" dirty="0"/>
              <a:t>is the physical equipment used to </a:t>
            </a:r>
            <a:r>
              <a:rPr lang="en-GB" altLang="zh-CN" b="1" dirty="0">
                <a:solidFill>
                  <a:srgbClr val="FF0000"/>
                </a:solidFill>
              </a:rPr>
              <a:t>give radio coverage </a:t>
            </a:r>
            <a:r>
              <a:rPr lang="en-GB" altLang="zh-CN" dirty="0"/>
              <a:t>to a determined geographical zone called a</a:t>
            </a:r>
            <a:r>
              <a:rPr lang="en-GB" altLang="zh-CN" b="1" dirty="0">
                <a:solidFill>
                  <a:srgbClr val="FF0000"/>
                </a:solidFill>
              </a:rPr>
              <a:t> cell</a:t>
            </a:r>
            <a:r>
              <a:rPr lang="en-GB" altLang="zh-CN" dirty="0"/>
              <a:t>, and to contain the equipment needed to communicate with MS</a:t>
            </a:r>
            <a:endParaRPr lang="zh-CN" altLang="zh-CN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Shape 2"/>
          <p:cNvSpPr txBox="1"/>
          <p:nvPr/>
        </p:nvSpPr>
        <p:spPr>
          <a:xfrm>
            <a:off x="121614" y="2195661"/>
            <a:ext cx="9779622" cy="1368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/>
              <a:t>MSC: Mobile </a:t>
            </a:r>
            <a:r>
              <a:rPr lang="en-GB" altLang="zh-CN" sz="2400" b="1" dirty="0"/>
              <a:t>services Switching </a:t>
            </a:r>
            <a:r>
              <a:rPr lang="en-GB" altLang="zh-CN" sz="2400" b="1" dirty="0" smtClean="0"/>
              <a:t>Centre</a:t>
            </a:r>
          </a:p>
          <a:p>
            <a:pPr hangingPunct="0"/>
            <a:r>
              <a:rPr lang="en-GB" altLang="zh-CN" dirty="0"/>
              <a:t>is a </a:t>
            </a:r>
            <a:r>
              <a:rPr lang="en-GB" altLang="zh-CN" b="1" dirty="0">
                <a:solidFill>
                  <a:srgbClr val="FF0000"/>
                </a:solidFill>
              </a:rPr>
              <a:t>switching centre </a:t>
            </a:r>
            <a:r>
              <a:rPr lang="en-GB" altLang="zh-CN" dirty="0"/>
              <a:t>that holds all the switching functions needed for mobiles located in an associated geographical area, called an MSC area</a:t>
            </a:r>
            <a:endParaRPr lang="zh-CN" altLang="zh-CN" b="1" dirty="0"/>
          </a:p>
        </p:txBody>
      </p:sp>
      <p:sp>
        <p:nvSpPr>
          <p:cNvPr id="7" name="TextShape 2"/>
          <p:cNvSpPr txBox="1"/>
          <p:nvPr/>
        </p:nvSpPr>
        <p:spPr>
          <a:xfrm>
            <a:off x="143768" y="3563813"/>
            <a:ext cx="9779622" cy="1368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/>
              <a:t>HLR: Home </a:t>
            </a:r>
            <a:r>
              <a:rPr lang="en-GB" altLang="zh-CN" sz="2400" b="1" dirty="0"/>
              <a:t>Location </a:t>
            </a:r>
            <a:r>
              <a:rPr lang="en-GB" altLang="zh-CN" sz="2400" b="1" dirty="0" smtClean="0"/>
              <a:t>Register</a:t>
            </a:r>
          </a:p>
          <a:p>
            <a:pPr hangingPunct="0"/>
            <a:r>
              <a:rPr lang="en-GB" altLang="zh-CN" dirty="0"/>
              <a:t>Two types of </a:t>
            </a:r>
            <a:r>
              <a:rPr lang="en-GB" altLang="zh-CN" b="1" dirty="0">
                <a:solidFill>
                  <a:srgbClr val="FF0000"/>
                </a:solidFill>
              </a:rPr>
              <a:t>basic information</a:t>
            </a:r>
            <a:r>
              <a:rPr lang="en-GB" altLang="zh-CN" dirty="0"/>
              <a:t> are stored in the HLR</a:t>
            </a:r>
            <a:r>
              <a:rPr lang="en-GB" altLang="zh-CN" dirty="0" smtClean="0"/>
              <a:t>:</a:t>
            </a:r>
            <a:endParaRPr lang="zh-CN" altLang="zh-CN" dirty="0"/>
          </a:p>
          <a:p>
            <a:pPr marL="285750" indent="-285750" hangingPunct="0">
              <a:buFontTx/>
              <a:buChar char="-"/>
            </a:pPr>
            <a:r>
              <a:rPr lang="en-GB" altLang="zh-CN" dirty="0" smtClean="0"/>
              <a:t>Subscriber information</a:t>
            </a:r>
            <a:endParaRPr lang="zh-CN" altLang="zh-CN" dirty="0"/>
          </a:p>
          <a:p>
            <a:pPr marL="285750" indent="-285750">
              <a:buFontTx/>
              <a:buChar char="-"/>
            </a:pPr>
            <a:r>
              <a:rPr lang="en-GB" altLang="zh-CN" dirty="0" smtClean="0"/>
              <a:t>part </a:t>
            </a:r>
            <a:r>
              <a:rPr lang="en-GB" altLang="zh-CN" dirty="0"/>
              <a:t>of the mobile location </a:t>
            </a:r>
            <a:r>
              <a:rPr lang="en-GB" altLang="zh-CN" dirty="0" smtClean="0"/>
              <a:t>information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r>
              <a:rPr lang="en-GB" altLang="zh-CN" sz="2400" b="1" dirty="0" smtClean="0"/>
              <a:t>VLR: Visited </a:t>
            </a:r>
            <a:r>
              <a:rPr lang="en-GB" altLang="zh-CN" sz="2400" b="1" dirty="0"/>
              <a:t>Location </a:t>
            </a:r>
            <a:r>
              <a:rPr lang="en-GB" altLang="zh-CN" sz="2400" b="1" dirty="0" smtClean="0"/>
              <a:t>Register</a:t>
            </a:r>
          </a:p>
          <a:p>
            <a:pPr hangingPunct="0"/>
            <a:r>
              <a:rPr lang="en-GB" altLang="zh-CN" dirty="0"/>
              <a:t>is the functional unit that </a:t>
            </a:r>
            <a:r>
              <a:rPr lang="en-GB" altLang="zh-CN" b="1" dirty="0">
                <a:solidFill>
                  <a:srgbClr val="FF0000"/>
                </a:solidFill>
              </a:rPr>
              <a:t>dynamically</a:t>
            </a:r>
            <a:r>
              <a:rPr lang="en-GB" altLang="zh-CN" dirty="0"/>
              <a:t> stores subscriber information, such as location area, when the subscriber </a:t>
            </a:r>
            <a:r>
              <a:rPr lang="en-GB" altLang="zh-CN" b="1" dirty="0">
                <a:solidFill>
                  <a:srgbClr val="FF0000"/>
                </a:solidFill>
              </a:rPr>
              <a:t>is located in </a:t>
            </a:r>
            <a:r>
              <a:rPr lang="en-GB" altLang="zh-CN" dirty="0"/>
              <a:t>the area this VLR is in charge </a:t>
            </a:r>
            <a:r>
              <a:rPr lang="en-GB" altLang="zh-CN" dirty="0" smtClean="0"/>
              <a:t>of.</a:t>
            </a:r>
          </a:p>
          <a:p>
            <a:pPr hangingPunct="0"/>
            <a:r>
              <a:rPr lang="en-GB" altLang="zh-CN" dirty="0" smtClean="0"/>
              <a:t>- Mobile </a:t>
            </a:r>
            <a:r>
              <a:rPr lang="en-GB" altLang="zh-CN" dirty="0"/>
              <a:t>Station Roaming Number</a:t>
            </a:r>
            <a:r>
              <a:rPr lang="en-GB" altLang="zh-CN" dirty="0" smtClean="0"/>
              <a:t>.</a:t>
            </a:r>
            <a:endParaRPr lang="zh-CN" altLang="zh-CN" dirty="0"/>
          </a:p>
          <a:p>
            <a:pPr hangingPunct="0"/>
            <a:r>
              <a:rPr lang="en-GB" altLang="zh-CN" dirty="0" smtClean="0"/>
              <a:t>-Temporary </a:t>
            </a:r>
            <a:r>
              <a:rPr lang="en-GB" altLang="zh-CN" dirty="0"/>
              <a:t>Mobile Subscriber Identity, if </a:t>
            </a:r>
            <a:r>
              <a:rPr lang="en-GB" altLang="zh-CN" dirty="0" smtClean="0"/>
              <a:t>applicable</a:t>
            </a:r>
            <a:endParaRPr lang="zh-CN" altLang="zh-CN" dirty="0"/>
          </a:p>
          <a:p>
            <a:pPr hangingPunct="0"/>
            <a:r>
              <a:rPr lang="en-GB" altLang="zh-CN" dirty="0" smtClean="0"/>
              <a:t>-The </a:t>
            </a:r>
            <a:r>
              <a:rPr lang="en-GB" altLang="zh-CN" dirty="0"/>
              <a:t>location area in which the mobile has been registered</a:t>
            </a:r>
            <a:r>
              <a:rPr lang="en-GB" altLang="zh-CN" dirty="0" smtClean="0"/>
              <a:t>.</a:t>
            </a:r>
            <a:endParaRPr lang="zh-CN" altLang="zh-CN" dirty="0"/>
          </a:p>
          <a:p>
            <a:r>
              <a:rPr lang="en-GB" altLang="zh-CN" dirty="0" smtClean="0"/>
              <a:t>-Data </a:t>
            </a:r>
            <a:r>
              <a:rPr lang="en-GB" altLang="zh-CN" dirty="0"/>
              <a:t>related to supplementary service parameters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65682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484" y="107429"/>
            <a:ext cx="9071640" cy="936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 smtClean="0"/>
              <a:t>GSM network Architecture</a:t>
            </a:r>
            <a:endParaRPr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Shape 2"/>
          <p:cNvSpPr txBox="1"/>
          <p:nvPr/>
        </p:nvSpPr>
        <p:spPr>
          <a:xfrm>
            <a:off x="157234" y="5075981"/>
            <a:ext cx="9779622" cy="219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hangingPunct="0"/>
            <a:endParaRPr lang="zh-CN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66832"/>
              </p:ext>
            </p:extLst>
          </p:nvPr>
        </p:nvGraphicFramePr>
        <p:xfrm>
          <a:off x="1259892" y="2339677"/>
          <a:ext cx="7416824" cy="348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Picture" r:id="rId3" imgW="3121200" imgH="1470600" progId="Word.Picture.8">
                  <p:embed/>
                </p:oleObj>
              </mc:Choice>
              <mc:Fallback>
                <p:oleObj name="Picture" r:id="rId3" imgW="3121200" imgH="1470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92" y="2339677"/>
                        <a:ext cx="7416824" cy="3482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85129" y="1301948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B0F0"/>
                </a:solidFill>
              </a:rPr>
              <a:t>Signal plan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13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2320</Words>
  <Application>Microsoft Office PowerPoint</Application>
  <PresentationFormat>自定义</PresentationFormat>
  <Paragraphs>405</Paragraphs>
  <Slides>53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Theme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android</cp:lastModifiedBy>
  <cp:revision>94</cp:revision>
  <dcterms:modified xsi:type="dcterms:W3CDTF">2016-09-02T01:35:45Z</dcterms:modified>
</cp:coreProperties>
</file>